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60" r:id="rId4"/>
    <p:sldId id="258" r:id="rId5"/>
    <p:sldId id="287" r:id="rId6"/>
    <p:sldId id="261" r:id="rId7"/>
    <p:sldId id="300" r:id="rId8"/>
    <p:sldId id="293" r:id="rId9"/>
    <p:sldId id="294" r:id="rId10"/>
    <p:sldId id="301" r:id="rId11"/>
    <p:sldId id="295" r:id="rId12"/>
    <p:sldId id="302" r:id="rId13"/>
    <p:sldId id="296" r:id="rId14"/>
    <p:sldId id="297" r:id="rId15"/>
    <p:sldId id="298" r:id="rId16"/>
    <p:sldId id="299" r:id="rId17"/>
    <p:sldId id="303" r:id="rId18"/>
    <p:sldId id="304" r:id="rId19"/>
    <p:sldId id="305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2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77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26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41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4359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0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96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48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135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91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5D1F7D0-A703-4A90-97D4-A23ABE97F174}" type="datetimeFigureOut">
              <a:rPr lang="en-IN" smtClean="0"/>
              <a:pPr/>
              <a:t>04-07-2020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C30C374-328B-4B02-B536-04ACCA13687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4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3290" TargetMode="External"/><Relationship Id="rId2" Type="http://schemas.openxmlformats.org/officeDocument/2006/relationships/hyperlink" Target="http://ecoursesonline.iasri.res.in/mod/page/view.php?id=633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6342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coursesonline.iasri.res.in/mod/page/view.php?id=63006" TargetMode="External"/><Relationship Id="rId3" Type="http://schemas.openxmlformats.org/officeDocument/2006/relationships/hyperlink" Target="http://ecoursesonline.iasri.res.in/mod/page/view.php?id=63066" TargetMode="External"/><Relationship Id="rId7" Type="http://schemas.openxmlformats.org/officeDocument/2006/relationships/hyperlink" Target="http://ecoursesonline.iasri.res.in/mod/page/view.php?id=63217" TargetMode="External"/><Relationship Id="rId2" Type="http://schemas.openxmlformats.org/officeDocument/2006/relationships/hyperlink" Target="http://ecoursesonline.iasri.res.in/mod/page/view.php?id=632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ursesonline.iasri.res.in/mod/page/view.php?id=63196" TargetMode="External"/><Relationship Id="rId5" Type="http://schemas.openxmlformats.org/officeDocument/2006/relationships/hyperlink" Target="http://ecoursesonline.iasri.res.in/mod/page/view.php?id=63195" TargetMode="External"/><Relationship Id="rId4" Type="http://schemas.openxmlformats.org/officeDocument/2006/relationships/hyperlink" Target="http://ecoursesonline.iasri.res.in/mod/page/view.php?id=63189" TargetMode="External"/><Relationship Id="rId9" Type="http://schemas.openxmlformats.org/officeDocument/2006/relationships/hyperlink" Target="http://ecoursesonline.iasri.res.in/mod/page/view.php?id=6348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6329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3420" TargetMode="External"/><Relationship Id="rId2" Type="http://schemas.openxmlformats.org/officeDocument/2006/relationships/hyperlink" Target="http://ecoursesonline.iasri.res.in/mod/page/view.php?id=632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6316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3069" TargetMode="External"/><Relationship Id="rId7" Type="http://schemas.openxmlformats.org/officeDocument/2006/relationships/hyperlink" Target="http://ecoursesonline.iasri.res.in/mod/page/view.php?id=63081" TargetMode="External"/><Relationship Id="rId2" Type="http://schemas.openxmlformats.org/officeDocument/2006/relationships/hyperlink" Target="http://ecoursesonline.iasri.res.in/mod/page/view.php?id=630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ursesonline.iasri.res.in/mod/page/view.php?id=63079" TargetMode="External"/><Relationship Id="rId5" Type="http://schemas.openxmlformats.org/officeDocument/2006/relationships/hyperlink" Target="http://ecoursesonline.iasri.res.in/mod/page/view.php?id=63102" TargetMode="External"/><Relationship Id="rId4" Type="http://schemas.openxmlformats.org/officeDocument/2006/relationships/hyperlink" Target="http://ecoursesonline.iasri.res.in/mod/page/view.php?id=6329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6342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3491" TargetMode="External"/><Relationship Id="rId2" Type="http://schemas.openxmlformats.org/officeDocument/2006/relationships/hyperlink" Target="http://ecoursesonline.iasri.res.in/mod/page/view.php?id=631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3290" TargetMode="External"/><Relationship Id="rId2" Type="http://schemas.openxmlformats.org/officeDocument/2006/relationships/hyperlink" Target="http://ecoursesonline.iasri.res.in/mod/page/view.php?id=633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63189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coursesonline.iasri.res.in/mod/page/view.php?id=63212" TargetMode="External"/><Relationship Id="rId3" Type="http://schemas.openxmlformats.org/officeDocument/2006/relationships/hyperlink" Target="http://ecoursesonline.iasri.res.in/mod/page/view.php?id=63069" TargetMode="External"/><Relationship Id="rId7" Type="http://schemas.openxmlformats.org/officeDocument/2006/relationships/hyperlink" Target="http://ecoursesonline.iasri.res.in/mod/page/view.php?id=63189" TargetMode="External"/><Relationship Id="rId2" Type="http://schemas.openxmlformats.org/officeDocument/2006/relationships/hyperlink" Target="http://ecoursesonline.iasri.res.in/mod/page/view.php?id=630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ursesonline.iasri.res.in/mod/page/view.php?id=63491" TargetMode="External"/><Relationship Id="rId5" Type="http://schemas.openxmlformats.org/officeDocument/2006/relationships/hyperlink" Target="http://ecoursesonline.iasri.res.in/mod/page/view.php?id=63079" TargetMode="External"/><Relationship Id="rId4" Type="http://schemas.openxmlformats.org/officeDocument/2006/relationships/hyperlink" Target="http://ecoursesonline.iasri.res.in/mod/page/view.php?id=63102" TargetMode="External"/><Relationship Id="rId9" Type="http://schemas.openxmlformats.org/officeDocument/2006/relationships/hyperlink" Target="http://ecoursesonline.iasri.res.in/mod/page/view.php?id=630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lgerian" pitchFamily="82" charset="0"/>
              </a:rPr>
              <a:t/>
            </a:r>
            <a:br>
              <a:rPr lang="en-US" sz="4800" dirty="0">
                <a:latin typeface="Algerian" pitchFamily="82" charset="0"/>
              </a:rPr>
            </a:br>
            <a:r>
              <a:rPr lang="en-US" sz="4800" dirty="0" smtClean="0">
                <a:latin typeface="Algerian" pitchFamily="82" charset="0"/>
              </a:rPr>
              <a:t>VETERINARY ANATOMY-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UNIT-6</a:t>
            </a:r>
            <a:r>
              <a:rPr lang="en-US" sz="4800" dirty="0" smtClean="0">
                <a:latin typeface="Algerian" pitchFamily="82" charset="0"/>
              </a:rPr>
              <a:t> </a:t>
            </a:r>
            <a:br>
              <a:rPr lang="en-US" sz="4800" dirty="0" smtClean="0">
                <a:latin typeface="Algerian" pitchFamily="8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TOPIC</a:t>
            </a:r>
            <a:r>
              <a:rPr lang="en-US" sz="4800" dirty="0" smtClean="0">
                <a:latin typeface="Algerian" pitchFamily="82" charset="0"/>
              </a:rPr>
              <a:t>- URINARAY </a:t>
            </a:r>
            <a:r>
              <a:rPr lang="en-US" sz="4800" dirty="0" smtClean="0">
                <a:latin typeface="Algerian" pitchFamily="82" charset="0"/>
              </a:rPr>
              <a:t>SYSTEM-URETER &amp; URINARY BLADDER- </a:t>
            </a:r>
            <a:r>
              <a:rPr lang="en-US" sz="4800" dirty="0" smtClean="0">
                <a:latin typeface="Algerian" pitchFamily="82" charset="0"/>
              </a:rPr>
              <a:t>OF DIFFERENT ANIMALS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lgerian" pitchFamily="82" charset="0"/>
              </a:rPr>
              <a:t>Instructor- </a:t>
            </a:r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>
                <a:latin typeface="Algerian" pitchFamily="82" charset="0"/>
              </a:rPr>
              <a:t>                         HOD, VETERINARY ANATOMY</a:t>
            </a:r>
          </a:p>
          <a:p>
            <a:pPr algn="just"/>
            <a:r>
              <a:rPr lang="en-US" dirty="0">
                <a:latin typeface="Algerian" pitchFamily="82" charset="0"/>
              </a:rPr>
              <a:t>                   Bihar Veterinary College Patna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620" y="3966718"/>
            <a:ext cx="2813171" cy="1888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63" y="4208950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                 URETER- FOWL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69" y="2057400"/>
            <a:ext cx="5296524" cy="4038600"/>
          </a:xfrm>
        </p:spPr>
      </p:pic>
    </p:spTree>
    <p:extLst>
      <p:ext uri="{BB962C8B-B14F-4D97-AF65-F5344CB8AC3E}">
        <p14:creationId xmlns:p14="http://schemas.microsoft.com/office/powerpoint/2010/main" val="385798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         URINARY BLADDER-OX 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urinary bladder is a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musculo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-membranous sac, differs in form, size and position according to the amount of its contents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contracted, it is a dense </a:t>
            </a: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pyriform mass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size of a fist and lies on the ventral wall of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Pelvic cavity"/>
              </a:rPr>
              <a:t>pelvic cavity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at a variable distance behind the pelvic inlet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moderately full, it is oval in shape and extends into the abdominal floor. </a:t>
            </a:r>
            <a:endParaRPr lang="en-IN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 is about 3 to 4 litres.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bladder has 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parts-a vertex, a body and 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Neck"/>
              </a:rPr>
              <a:t>neck</a:t>
            </a:r>
            <a:endParaRPr lang="en-I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cranial part or the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is a blind end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presents in its middle a rounded </a:t>
            </a:r>
            <a:r>
              <a:rPr lang="en-I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cul-de-sac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called as cicatrix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vestige of the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urachus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forms a connection between the bladder and the allantois in the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middle part or body is rounded and somewhat flattened from above downwards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presents two surfaces- superior and inferior which are convex when full</a:t>
            </a:r>
          </a:p>
          <a:p>
            <a:pPr algn="just"/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caudal narrow extremity is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Neck"/>
              </a:rPr>
              <a:t>neck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it joins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Urethra"/>
              </a:rPr>
              <a:t>urethra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43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URETER AND URINAY BLADDER OF OX-COW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6" y="2302852"/>
            <a:ext cx="4668716" cy="337185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0" y="2382716"/>
            <a:ext cx="4335157" cy="292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0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Relations- URINARY BLADDER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vary according to the amount of the contents and sex</a:t>
            </a:r>
          </a:p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ventral surface is related to the floor of the pelvis and extends into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Abdomen"/>
              </a:rPr>
              <a:t>abdomen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as it distends</a:t>
            </a:r>
          </a:p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dorsal surface in the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related to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Rectum"/>
              </a:rPr>
              <a:t>rectum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genital fold, and the terminal parts of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Vas deferens"/>
              </a:rPr>
              <a:t>vas deferens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Seminal vesicle"/>
              </a:rPr>
              <a:t>seminal vesicle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Prostate"/>
              </a:rPr>
              <a:t>prostate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female, 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related to the body of uterus and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Vagina"/>
              </a:rPr>
              <a:t>vagina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When the bladder is full, the vertex reaches the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Rumen"/>
              </a:rPr>
              <a:t>rumen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small 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Intestine"/>
              </a:rPr>
              <a:t>intestine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13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       Ligaments- URINARY BLADDER </a:t>
            </a:r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/>
            </a:r>
            <a:b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 is fixed in position by three peritoneal folds -the ligaments of the bladder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ventral or middle ligament is a median triangular fold extends from the ventral face of the bladder to the floor of the pelvis and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Abdomen"/>
              </a:rPr>
              <a:t>abdomen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newborn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animal, it is extensive and reaches to the umbilicus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 ligaments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two and extend on either side of the lateral aspects of the bladder to the lateral wall of the pelvis. Each contains in its free edge a round cord 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ligament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remnant of the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fetal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umbilical artery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caudal 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bladder has no peritoneal covering and is attached to the surrounding parts by fat and connective tissue.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mucous membrane is pale, thin and is loosely attached to the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submucous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6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Ligaments- URINARY BLADDER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forms numerous folds when bladder is empty and contracted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modified over a triangular area on its dorsal wall close to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Neck"/>
              </a:rPr>
              <a:t>neck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called the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trigonum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mucous membrane is firmly attached without any folds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cranial angles of the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trigonum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vesicae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openings of the two ureters and the caudal angle shows the opening of the bladder into the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Urethra"/>
              </a:rPr>
              <a:t>urethra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-internal urethral orifice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urethral orifices are placed near each other on either side of the 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line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From each urethral orifice, a fold of mucous membrane passes backward and inward, uniting with its fellow to form a median urethral crest in the first part of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Urethra"/>
              </a:rPr>
              <a:t>urethra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terminal part of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Ureter"/>
              </a:rPr>
              <a:t>ureter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after piercing the muscular coat of the bladder and passes for a distance of about 2.5 cm between the muscular and mucous coats before piercing the latter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arrangement constitutes a valve, which prevents the return of urine from the bladder into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Ureter"/>
              </a:rPr>
              <a:t>ureter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urethral orifice lies at the apex of the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trigonum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73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  Species difference-UB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IN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 and </a:t>
            </a:r>
            <a:r>
              <a:rPr lang="en-IN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Goat-  </a:t>
            </a:r>
            <a:r>
              <a:rPr lang="en-I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Resembles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Ox"/>
              </a:rPr>
              <a:t>ox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Horse"/>
              </a:rPr>
              <a:t>Horse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 but wider</a:t>
            </a: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 not extend into the 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Abdomen"/>
              </a:rPr>
              <a:t>abdomen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as forward as in the 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Ox"/>
              </a:rPr>
              <a:t>ox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Caudal part of the bladder is retro peritoneal</a:t>
            </a: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Pig"/>
              </a:rPr>
              <a:t>Pig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relatively very large</a:t>
            </a: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full, it is abdominal in position</a:t>
            </a: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empty, it is pelvic in position and when full it is entirely abdominal in position</a:t>
            </a:r>
          </a:p>
          <a:p>
            <a:pPr>
              <a:spcBef>
                <a:spcPts val="0"/>
              </a:spcBef>
            </a:pP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Fowl"/>
              </a:rPr>
              <a:t>Fowl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ureters open into the </a:t>
            </a:r>
            <a:r>
              <a:rPr lang="en-IN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urodeum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 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Cloaca"/>
              </a:rPr>
              <a:t>cloaca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 there is no bladder as such</a:t>
            </a:r>
          </a:p>
          <a:p>
            <a:pPr>
              <a:spcBef>
                <a:spcPts val="0"/>
              </a:spcBef>
            </a:pP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4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 Urinary Tract- H0RSE &amp;  MARE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28850"/>
            <a:ext cx="5002823" cy="3695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5823" y="2074984"/>
            <a:ext cx="5697414" cy="32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0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 URINARY TRACT OF BITCH &amp; DOG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751" y="2066192"/>
            <a:ext cx="4106011" cy="4038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191" y="2224454"/>
            <a:ext cx="3701559" cy="3534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56" y="2954215"/>
            <a:ext cx="3385038" cy="306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9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URINARY TRACT OF </a:t>
            </a:r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BITCH  </a:t>
            </a:r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&amp; </a:t>
            </a:r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DOG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769" y="2871311"/>
            <a:ext cx="2371725" cy="19335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748" y="2426676"/>
            <a:ext cx="3738929" cy="265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             </a:t>
            </a:r>
            <a:r>
              <a:rPr lang="en-US" sz="4800" b="1" dirty="0" smtClean="0">
                <a:latin typeface="Algerian" pitchFamily="82" charset="0"/>
              </a:rPr>
              <a:t>URINARAY </a:t>
            </a:r>
            <a:r>
              <a:rPr lang="en-US" sz="4800" b="1" dirty="0">
                <a:latin typeface="Algerian" pitchFamily="82" charset="0"/>
              </a:rPr>
              <a:t>SYSTEM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organs are the </a:t>
            </a:r>
            <a:r>
              <a:rPr lang="en-I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kidneys, ureters, bladder and </a:t>
            </a:r>
            <a:r>
              <a:rPr lang="en-IN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Urethra"/>
              </a:rPr>
              <a:t>urethra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I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 having two </a:t>
            </a:r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 renal </a:t>
            </a:r>
            <a:r>
              <a:rPr lang="en-I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glands play major role for filtration and secrete </a:t>
            </a: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urine.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ureters </a:t>
            </a: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tubes, which convey the urine to the urinary bladder</a:t>
            </a:r>
          </a:p>
          <a:p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bladder </a:t>
            </a: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reservoir for the </a:t>
            </a:r>
            <a:r>
              <a:rPr lang="en-I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&amp; located on UB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urine accumulates in the bladder and is then expelled through the </a:t>
            </a: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Urethra"/>
              </a:rPr>
              <a:t>urethra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19302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DIGRAMATIC  Structures of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kidney-Ureter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of FOWL</a:t>
            </a:r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.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69" y="2057400"/>
            <a:ext cx="5296524" cy="4038600"/>
          </a:xfrm>
        </p:spPr>
      </p:pic>
    </p:spTree>
    <p:extLst>
      <p:ext uri="{BB962C8B-B14F-4D97-AF65-F5344CB8AC3E}">
        <p14:creationId xmlns:p14="http://schemas.microsoft.com/office/powerpoint/2010/main" val="145931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lgerian" pitchFamily="82" charset="0"/>
              </a:rPr>
              <a:t>   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DIGRAMATIC  </a:t>
            </a:r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Structures of UROGENITAL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SYSTEM-OX-COW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22" y="2407510"/>
            <a:ext cx="4033615" cy="27541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697" y="2211069"/>
            <a:ext cx="3777242" cy="29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3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DIGRAMATIC  Structures of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UROGENITAL SYSTEM-OX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647" y="2204191"/>
            <a:ext cx="6178609" cy="3994001"/>
          </a:xfrm>
        </p:spPr>
      </p:pic>
    </p:spTree>
    <p:extLst>
      <p:ext uri="{BB962C8B-B14F-4D97-AF65-F5344CB8AC3E}">
        <p14:creationId xmlns:p14="http://schemas.microsoft.com/office/powerpoint/2010/main" val="72596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DIGRAMATIC  Structures of kidney </a:t>
            </a:r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of URINARY SYSTEM OX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3868615" cy="4038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23" y="2057401"/>
            <a:ext cx="419393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7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URETER -OX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ureters are the excretory ducts of the kidneys and each begins at the junction of the calyces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majores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terminates at the bladder</a:t>
            </a: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about 6 to 8 mm in diameter. The right ureter emerges out of the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hilus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Right kidney"/>
              </a:rPr>
              <a:t>right kidney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its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ventral face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runs inwards, gains the middle of the medial border of the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Kidney"/>
              </a:rPr>
              <a:t>kidney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runs along it</a:t>
            </a: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left ureter emerges out of the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hilus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en-I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antero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-lateral aspect of the dorsal face,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crosses over this face medially and gains the medial border and runs backwards.</a:t>
            </a: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ureter consists of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and pelvic parts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5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               URETER –OX-cow</a:t>
            </a:r>
            <a:endParaRPr lang="en-IN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1" y="2428875"/>
            <a:ext cx="3447134" cy="23812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307" y="2428875"/>
            <a:ext cx="3372631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7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            URETER-OX-</a:t>
            </a:r>
            <a:r>
              <a:rPr lang="en-IN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Contin</a:t>
            </a:r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..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part runs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backwards and inwards, the right being related to the lateral face of the caudal vena cava and the left to the aorta</a:t>
            </a: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it passes back in the sub-peritoneal tissue on the ventral face of the psoas muscle crosses the external iliac artery and enters the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Pelvic cavity"/>
              </a:rPr>
              <a:t>pelvic cavity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pelvic part passes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backwards and downwards on the lateral wall of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Pelvic cavity"/>
              </a:rPr>
              <a:t>pelvic cavity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turns inward and pierces the superior wall of the bladder near the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Neck"/>
              </a:rPr>
              <a:t>neck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male, the pelvic part enters the genital fold and crosses 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Vas deferens"/>
              </a:rPr>
              <a:t>vas deferens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whereas in the female it is situated in the dorsal part of the broad ligament of the uterus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7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 Species difference-URETER</a:t>
            </a:r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/>
            </a:r>
            <a:b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 </a:t>
            </a:r>
            <a:r>
              <a:rPr lang="en-IN" sz="3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goat- 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resembles that of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Ox"/>
              </a:rPr>
              <a:t>ox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Horse"/>
              </a:rPr>
              <a:t>Horse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ureter arises from the renal 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pelvis and real pelvis more dilated</a:t>
            </a:r>
          </a:p>
          <a:p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Tube is narrow but longer than the ox.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It 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resembles that of the 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Horse"/>
              </a:rPr>
              <a:t>horse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except origin point.</a:t>
            </a:r>
          </a:p>
          <a:p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Pig"/>
              </a:rPr>
              <a:t>Pig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Cranial part is  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and gradually diminishes in calibre Slightly flexuous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Fowl"/>
              </a:rPr>
              <a:t>Fowl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ureter is white in colour. It may be divided into a renal part and a pelvic part.</a:t>
            </a:r>
          </a:p>
          <a:p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renal part embedded in the ventral surface of the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Kidney"/>
              </a:rPr>
              <a:t>kidney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the pelvic part runs backward in relation to the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Vas deferens"/>
              </a:rPr>
              <a:t>vas deferens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Oviduct"/>
              </a:rPr>
              <a:t>oviduct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opens into the </a:t>
            </a:r>
            <a:r>
              <a:rPr lang="en-IN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urodeum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Cloaca"/>
              </a:rPr>
              <a:t>cloaca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internal to the opening of the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Vas deferens"/>
              </a:rPr>
              <a:t>vas deferens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IN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Oviduct"/>
              </a:rPr>
              <a:t>oviduct</a:t>
            </a:r>
            <a:endParaRPr lang="en-IN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21275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629</TotalTime>
  <Words>266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Algerian</vt:lpstr>
      <vt:lpstr>Corbel</vt:lpstr>
      <vt:lpstr>Times New Roman</vt:lpstr>
      <vt:lpstr>Basis</vt:lpstr>
      <vt:lpstr> VETERINARY ANATOMY-UNIT-6  TOPIC- URINARAY SYSTEM-URETER &amp; URINARY BLADDER- OF DIFFERENT ANIMALS</vt:lpstr>
      <vt:lpstr>             URINARAY SYSTEM</vt:lpstr>
      <vt:lpstr>    DIGRAMATIC  Structures of UROGENITAL SYSTEM-OX-COW</vt:lpstr>
      <vt:lpstr>DIGRAMATIC  Structures of UROGENITAL SYSTEM-OX</vt:lpstr>
      <vt:lpstr>DIGRAMATIC  Structures of kidney of URINARY SYSTEM OX</vt:lpstr>
      <vt:lpstr>URETER -OX</vt:lpstr>
      <vt:lpstr>                 URETER –OX-cow</vt:lpstr>
      <vt:lpstr>             URETER-OX-Contin..</vt:lpstr>
      <vt:lpstr>    Species difference-URETER </vt:lpstr>
      <vt:lpstr>                    URETER- FOWL</vt:lpstr>
      <vt:lpstr>          URINARY BLADDER-OX </vt:lpstr>
      <vt:lpstr>URETER AND URINAY BLADDER OF OX-COW</vt:lpstr>
      <vt:lpstr>   Relations- URINARY BLADDER  </vt:lpstr>
      <vt:lpstr>          Ligaments- URINARY BLADDER  </vt:lpstr>
      <vt:lpstr>Ligaments- URINARY BLADDER </vt:lpstr>
      <vt:lpstr>     Species difference-UB</vt:lpstr>
      <vt:lpstr>   Urinary Tract- H0RSE &amp;  MARE</vt:lpstr>
      <vt:lpstr>   URINARY TRACT OF BITCH &amp; DOG</vt:lpstr>
      <vt:lpstr>URINARY TRACT OF BITCH  &amp; DOG</vt:lpstr>
      <vt:lpstr>DIGRAMATIC  Structures of kidney-Ureter of FOWL.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103</cp:revision>
  <dcterms:created xsi:type="dcterms:W3CDTF">2020-06-25T07:59:02Z</dcterms:created>
  <dcterms:modified xsi:type="dcterms:W3CDTF">2020-07-04T10:40:18Z</dcterms:modified>
</cp:coreProperties>
</file>