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92" r:id="rId2"/>
    <p:sldId id="265" r:id="rId3"/>
    <p:sldId id="266" r:id="rId4"/>
    <p:sldId id="279" r:id="rId5"/>
    <p:sldId id="267" r:id="rId6"/>
    <p:sldId id="280" r:id="rId7"/>
    <p:sldId id="268" r:id="rId8"/>
    <p:sldId id="281" r:id="rId9"/>
    <p:sldId id="269" r:id="rId10"/>
    <p:sldId id="282" r:id="rId11"/>
    <p:sldId id="270" r:id="rId12"/>
    <p:sldId id="283" r:id="rId13"/>
    <p:sldId id="271" r:id="rId14"/>
    <p:sldId id="284" r:id="rId15"/>
    <p:sldId id="272" r:id="rId16"/>
    <p:sldId id="285" r:id="rId17"/>
    <p:sldId id="273" r:id="rId18"/>
    <p:sldId id="287" r:id="rId19"/>
    <p:sldId id="274" r:id="rId20"/>
    <p:sldId id="288" r:id="rId21"/>
    <p:sldId id="275" r:id="rId22"/>
    <p:sldId id="289" r:id="rId23"/>
    <p:sldId id="276" r:id="rId24"/>
    <p:sldId id="277" r:id="rId25"/>
    <p:sldId id="278" r:id="rId26"/>
    <p:sldId id="291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84F9D-FC5D-4D20-976E-75B39BAC94B5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0BA4-0F36-4E07-B438-B5E7A03B7CB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9BF-A6AD-48FF-AFE2-C3735032FA22}" type="datetimeFigureOut">
              <a:rPr lang="en-IN" smtClean="0"/>
              <a:pPr/>
              <a:t>17-08-2019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dirty="0" smtClean="0">
                <a:solidFill>
                  <a:srgbClr val="000099"/>
                </a:solidFill>
              </a:rPr>
              <a:t>FACILITIES AVAILABLE AT </a:t>
            </a:r>
          </a:p>
          <a:p>
            <a:pPr marL="0" indent="0" algn="ctr">
              <a:buNone/>
            </a:pPr>
            <a:r>
              <a:rPr lang="en-IN" sz="4400" dirty="0" smtClean="0">
                <a:solidFill>
                  <a:srgbClr val="000099"/>
                </a:solidFill>
              </a:rPr>
              <a:t>CENTRAL INSTRUMENTAL FACILITY</a:t>
            </a:r>
          </a:p>
          <a:p>
            <a:pPr marL="0" indent="0" algn="ctr">
              <a:buNone/>
            </a:pPr>
            <a:r>
              <a:rPr lang="en-IN" sz="2000" b="1" dirty="0" smtClean="0">
                <a:solidFill>
                  <a:srgbClr val="000099"/>
                </a:solidFill>
              </a:rPr>
              <a:t>At </a:t>
            </a:r>
          </a:p>
          <a:p>
            <a:pPr marL="0" indent="0" algn="ctr">
              <a:buNone/>
            </a:pPr>
            <a:r>
              <a:rPr lang="en-IN" sz="4400" dirty="0" smtClean="0">
                <a:solidFill>
                  <a:srgbClr val="000099"/>
                </a:solidFill>
              </a:rPr>
              <a:t>Bihar Animal  Sciences  University</a:t>
            </a:r>
          </a:p>
          <a:p>
            <a:pPr marL="0" indent="0" algn="ctr">
              <a:buNone/>
            </a:pPr>
            <a:r>
              <a:rPr lang="en-IN" sz="4400" dirty="0" smtClean="0">
                <a:solidFill>
                  <a:srgbClr val="000099"/>
                </a:solidFill>
              </a:rPr>
              <a:t>Patna</a:t>
            </a:r>
          </a:p>
        </p:txBody>
      </p:sp>
    </p:spTree>
    <p:extLst>
      <p:ext uri="{BB962C8B-B14F-4D97-AF65-F5344CB8AC3E}">
        <p14:creationId xmlns:p14="http://schemas.microsoft.com/office/powerpoint/2010/main" val="74857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Concertation of DNA/RNA</a:t>
            </a: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Purity of DNA/RNA</a:t>
            </a:r>
          </a:p>
        </p:txBody>
      </p:sp>
    </p:spTree>
    <p:extLst>
      <p:ext uri="{BB962C8B-B14F-4D97-AF65-F5344CB8AC3E}">
        <p14:creationId xmlns:p14="http://schemas.microsoft.com/office/powerpoint/2010/main" val="18565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Refrigerated Centrifuge</a:t>
            </a:r>
            <a:endParaRPr lang="en-IN" dirty="0"/>
          </a:p>
        </p:txBody>
      </p:sp>
      <p:pic>
        <p:nvPicPr>
          <p:cNvPr id="8194" name="Picture 23" descr="F:\ajeet\Extrenal project\fist\PHOTO\20190124_1655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05678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1.5 ml rotor</a:t>
            </a: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15 </a:t>
            </a:r>
            <a:r>
              <a:rPr lang="en-US" altLang="en-US" sz="2400" dirty="0">
                <a:latin typeface="Georgia" panose="02040502050405020303" pitchFamily="18" charset="0"/>
              </a:rPr>
              <a:t>ml </a:t>
            </a:r>
            <a:r>
              <a:rPr lang="en-US" altLang="en-US" sz="2400" dirty="0" smtClean="0">
                <a:latin typeface="Georgia" panose="02040502050405020303" pitchFamily="18" charset="0"/>
              </a:rPr>
              <a:t>rotor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50 </a:t>
            </a:r>
            <a:r>
              <a:rPr lang="en-US" altLang="en-US" sz="2400" dirty="0">
                <a:latin typeface="Georgia" panose="02040502050405020303" pitchFamily="18" charset="0"/>
              </a:rPr>
              <a:t>ml </a:t>
            </a:r>
            <a:r>
              <a:rPr lang="en-US" altLang="en-US" sz="2400" dirty="0" smtClean="0">
                <a:latin typeface="Georgia" panose="02040502050405020303" pitchFamily="18" charset="0"/>
              </a:rPr>
              <a:t>rotor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Speed 17000rpm</a:t>
            </a:r>
          </a:p>
          <a:p>
            <a:r>
              <a:rPr lang="en-IN" sz="2400" dirty="0" smtClean="0"/>
              <a:t>DNAI solation- Kit-</a:t>
            </a:r>
            <a:r>
              <a:rPr lang="en-US" altLang="en-US" sz="2400" dirty="0">
                <a:solidFill>
                  <a:srgbClr val="FFC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Fermatas/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Invitrogen</a:t>
            </a:r>
            <a:r>
              <a:rPr lang="en-IN" sz="2400" dirty="0" smtClean="0">
                <a:solidFill>
                  <a:srgbClr val="FF0000"/>
                </a:solidFill>
              </a:rPr>
              <a:t> </a:t>
            </a:r>
            <a:endParaRPr lang="en-IN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IN" sz="2400" dirty="0" smtClean="0"/>
              <a:t>RNA </a:t>
            </a:r>
            <a:r>
              <a:rPr lang="en-IN" sz="2400" dirty="0"/>
              <a:t>Isolation- </a:t>
            </a:r>
            <a:r>
              <a:rPr lang="en-IN" sz="2400" dirty="0" err="1" smtClean="0"/>
              <a:t>Trizol</a:t>
            </a:r>
            <a:r>
              <a:rPr lang="en-IN" sz="2400" dirty="0" smtClean="0"/>
              <a:t>- </a:t>
            </a:r>
            <a:r>
              <a:rPr lang="en-IN" sz="2400" dirty="0" smtClean="0">
                <a:solidFill>
                  <a:srgbClr val="FF0000"/>
                </a:solidFill>
              </a:rPr>
              <a:t>Sigma</a:t>
            </a:r>
          </a:p>
          <a:p>
            <a:pPr marL="2286000" lvl="5" indent="0">
              <a:lnSpc>
                <a:spcPct val="80000"/>
              </a:lnSpc>
              <a:buNone/>
            </a:pPr>
            <a:r>
              <a:rPr lang="en-IN" sz="2800" dirty="0" smtClean="0"/>
              <a:t>Kit- </a:t>
            </a:r>
            <a:r>
              <a:rPr lang="en-US" alt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Fermatas/ </a:t>
            </a:r>
            <a:r>
              <a:rPr lang="en-US" alt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Invitrogen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endParaRPr lang="en-IN" sz="2800" dirty="0">
              <a:solidFill>
                <a:srgbClr val="FF0000"/>
              </a:solidFill>
            </a:endParaRPr>
          </a:p>
          <a:p>
            <a:pPr lvl="5">
              <a:lnSpc>
                <a:spcPct val="80000"/>
              </a:lnSpc>
            </a:pPr>
            <a:endParaRPr lang="en-IN" sz="1200" dirty="0"/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dirty="0"/>
              <a:t>Refrigerated and heating </a:t>
            </a:r>
            <a:r>
              <a:rPr lang="en-US" dirty="0" smtClean="0"/>
              <a:t>water bath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793122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Used between 4 to 100 degree C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Transformation</a:t>
            </a: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Ligation reaction-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Ligase- 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Fermatas/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NEB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Restriction digestion-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Restriction enzyme- Fermatas/ NEB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-80˚C Upright ultra low deep freezer </a:t>
            </a:r>
            <a:endParaRPr lang="en-IN" dirty="0"/>
          </a:p>
        </p:txBody>
      </p:sp>
      <p:pic>
        <p:nvPicPr>
          <p:cNvPr id="10242" name="Picture 25" descr="F:\ajeet\Extrenal project\fist\PHOTO\IMG-20181120-WA0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8075240" cy="510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39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Long term Storage of sample</a:t>
            </a: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-20˚C Upright Freezer </a:t>
            </a:r>
            <a:endParaRPr lang="en-IN" dirty="0"/>
          </a:p>
        </p:txBody>
      </p:sp>
      <p:pic>
        <p:nvPicPr>
          <p:cNvPr id="11266" name="Picture 27" descr="F:\ajeet\Extrenal project\fist\PHOTO\IMG-20181119-WA0026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434" y="1417638"/>
            <a:ext cx="3009131" cy="525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84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Storage of sample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Storage of Reagent /Kit</a:t>
            </a: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Electroporator</a:t>
            </a:r>
            <a:endParaRPr lang="en-IN" dirty="0"/>
          </a:p>
        </p:txBody>
      </p:sp>
      <p:pic>
        <p:nvPicPr>
          <p:cNvPr id="12290" name="Picture 29" descr="F:\ajeet\Extrenal project\fist\PHOTO\IMG-20181119-WA002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496855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0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571399"/>
              </p:ext>
            </p:extLst>
          </p:nvPr>
        </p:nvGraphicFramePr>
        <p:xfrm>
          <a:off x="-1" y="44624"/>
          <a:ext cx="9108505" cy="65073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3323">
                  <a:extLst>
                    <a:ext uri="{9D8B030D-6E8A-4147-A177-3AD203B41FA5}">
                      <a16:colId xmlns:a16="http://schemas.microsoft.com/office/drawing/2014/main" val="2873110761"/>
                    </a:ext>
                  </a:extLst>
                </a:gridCol>
                <a:gridCol w="4290783">
                  <a:extLst>
                    <a:ext uri="{9D8B030D-6E8A-4147-A177-3AD203B41FA5}">
                      <a16:colId xmlns:a16="http://schemas.microsoft.com/office/drawing/2014/main" val="2211482038"/>
                    </a:ext>
                  </a:extLst>
                </a:gridCol>
                <a:gridCol w="903323">
                  <a:extLst>
                    <a:ext uri="{9D8B030D-6E8A-4147-A177-3AD203B41FA5}">
                      <a16:colId xmlns:a16="http://schemas.microsoft.com/office/drawing/2014/main" val="2011549399"/>
                    </a:ext>
                  </a:extLst>
                </a:gridCol>
                <a:gridCol w="3011076">
                  <a:extLst>
                    <a:ext uri="{9D8B030D-6E8A-4147-A177-3AD203B41FA5}">
                      <a16:colId xmlns:a16="http://schemas.microsoft.com/office/drawing/2014/main" val="1056053311"/>
                    </a:ext>
                  </a:extLst>
                </a:gridCol>
              </a:tblGrid>
              <a:tr h="5378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S. No.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99"/>
                          </a:solidFill>
                          <a:effectLst/>
                        </a:rPr>
                        <a:t>Name of equipment</a:t>
                      </a:r>
                      <a:endParaRPr lang="en-IN" sz="2200" b="1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S. No.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99"/>
                          </a:solidFill>
                          <a:effectLst/>
                        </a:rPr>
                        <a:t>Name of equipment</a:t>
                      </a:r>
                      <a:endParaRPr lang="en-IN" sz="2200" b="1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216991"/>
                  </a:ext>
                </a:extLst>
              </a:tr>
              <a:tr h="53789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Bench Top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  <a:effectLst/>
                        </a:rPr>
                        <a:t>Flowcytometer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9.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chemeClr val="tx1"/>
                          </a:solidFill>
                          <a:effectLst/>
                        </a:rPr>
                        <a:t>Electroporator</a:t>
                      </a:r>
                      <a:endParaRPr lang="en-IN" sz="2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73447"/>
                  </a:ext>
                </a:extLst>
              </a:tr>
              <a:tr h="53789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2.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Real Time PCR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10.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Semi dry blot apparatus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32160"/>
                  </a:ext>
                </a:extLst>
              </a:tr>
              <a:tr h="107579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3.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Inverted Microscope with Fluorescence Photograph attachment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11.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Analytical Weighing Balance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0523"/>
                  </a:ext>
                </a:extLst>
              </a:tr>
              <a:tr h="53789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4.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Nano spectrophotometer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12.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Precision balance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477062"/>
                  </a:ext>
                </a:extLst>
              </a:tr>
              <a:tr h="9490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5.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High speed refrigerated micro centrifuge 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13.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Digital Vortex mixture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049163"/>
                  </a:ext>
                </a:extLst>
              </a:tr>
              <a:tr h="71719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6.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Refrigerated and heating bath circulator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14.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200" b="1" dirty="0">
                          <a:solidFill>
                            <a:schemeClr val="tx1"/>
                          </a:solidFill>
                          <a:effectLst/>
                        </a:rPr>
                        <a:t>Portable pH meter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484361"/>
                  </a:ext>
                </a:extLst>
              </a:tr>
              <a:tr h="107579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7.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-80˚C Upright ultra low deep freezer  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15.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chemeClr val="tx1"/>
                          </a:solidFill>
                          <a:effectLst/>
                        </a:rPr>
                        <a:t>Microcentrifuge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897513"/>
                  </a:ext>
                </a:extLst>
              </a:tr>
              <a:tr h="53789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8.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-20˚C Upright Freezer 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16.</a:t>
                      </a:r>
                      <a:endParaRPr lang="en-IN" sz="2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Binocular Microscope</a:t>
                      </a:r>
                      <a:endParaRPr lang="en-IN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51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0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High efficacy Transformation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Bacterial genome editing 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Cuvette-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Bio-Rad</a:t>
            </a:r>
            <a:endParaRPr lang="en-US" altLang="en-US" sz="24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 dry blot apparatus</a:t>
            </a:r>
            <a:endParaRPr lang="en-IN" dirty="0"/>
          </a:p>
        </p:txBody>
      </p:sp>
      <p:pic>
        <p:nvPicPr>
          <p:cNvPr id="13314" name="Picture 26" descr="F:\ajeet\Extrenal project\fist\PHOTO\20190123_1634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79711" y="260647"/>
            <a:ext cx="4896546" cy="748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1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Western Blotting</a:t>
            </a:r>
          </a:p>
          <a:p>
            <a:pPr>
              <a:lnSpc>
                <a:spcPct val="80000"/>
              </a:lnSpc>
            </a:pPr>
            <a:endParaRPr lang="en-US" altLang="en-US" sz="2400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4338" name="Picture 34" descr="F:\ajeet\Extrenal project\fist\PHOTO\IMG-20181119-WA0018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09634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3" descr="F:\ajeet\Extrenal project\fist\PHOTO\IMG-20181119-WA0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316835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552851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Analytical </a:t>
            </a:r>
            <a:r>
              <a:rPr lang="en-US" sz="2800" dirty="0" smtClean="0"/>
              <a:t>Balance</a:t>
            </a:r>
            <a:endParaRPr lang="en-I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551723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Precision balance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13994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5362" name="Picture 30" descr="F:\ajeet\Extrenal project\fist\PHOTO\IMG-20181119-WA0024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24574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1" descr="F:\ajeet\Extrenal project\fist\PHOTO\20190122_105640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2200275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93601" y="5661248"/>
            <a:ext cx="216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Vortex</a:t>
            </a:r>
            <a:endParaRPr lang="en-IN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566124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Portable pH meter </a:t>
            </a:r>
          </a:p>
        </p:txBody>
      </p:sp>
    </p:spTree>
    <p:extLst>
      <p:ext uri="{BB962C8B-B14F-4D97-AF65-F5344CB8AC3E}">
        <p14:creationId xmlns:p14="http://schemas.microsoft.com/office/powerpoint/2010/main" val="40215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Binocular Microscope</a:t>
            </a:r>
            <a:endParaRPr lang="en-IN" dirty="0"/>
          </a:p>
        </p:txBody>
      </p:sp>
      <p:pic>
        <p:nvPicPr>
          <p:cNvPr id="16386" name="Picture 32" descr="F:\ajeet\Extrenal project\fist\PHOTO\IMG-20181119-WA0025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23907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5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0099"/>
                </a:solidFill>
              </a:rPr>
              <a:t>Serum Repository</a:t>
            </a:r>
            <a:endParaRPr lang="en-IN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Department of Biochemistry mentioning the serum repository obtained from VCC</a:t>
            </a:r>
          </a:p>
          <a:p>
            <a:r>
              <a:rPr lang="en-IN" dirty="0" smtClean="0"/>
              <a:t>Planning of research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21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IN" b="1" dirty="0" smtClean="0">
                <a:solidFill>
                  <a:srgbClr val="000099"/>
                </a:solidFill>
              </a:rPr>
              <a:t>Practical Utility of Equip</a:t>
            </a:r>
            <a:r>
              <a:rPr lang="en-IN" b="1" dirty="0" smtClean="0">
                <a:solidFill>
                  <a:srgbClr val="000099"/>
                </a:solidFill>
              </a:rPr>
              <a:t>ment</a:t>
            </a:r>
            <a:endParaRPr lang="en-IN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DNA/ RNA Isolation</a:t>
            </a:r>
          </a:p>
          <a:p>
            <a:r>
              <a:rPr lang="en-IN" dirty="0" smtClean="0"/>
              <a:t>Cloning</a:t>
            </a:r>
          </a:p>
          <a:p>
            <a:r>
              <a:rPr lang="en-IN" dirty="0" smtClean="0"/>
              <a:t>Expression of protein</a:t>
            </a:r>
          </a:p>
          <a:p>
            <a:r>
              <a:rPr lang="en-IN" dirty="0" smtClean="0"/>
              <a:t>SDS PAGE</a:t>
            </a:r>
          </a:p>
          <a:p>
            <a:r>
              <a:rPr lang="en-IN" dirty="0" smtClean="0"/>
              <a:t>Western Blotting</a:t>
            </a:r>
          </a:p>
          <a:p>
            <a:r>
              <a:rPr lang="en-IN" dirty="0" smtClean="0"/>
              <a:t>FACS Analysis</a:t>
            </a:r>
          </a:p>
          <a:p>
            <a:r>
              <a:rPr lang="en-IN" dirty="0" smtClean="0"/>
              <a:t>Expression analysis by real time PCR</a:t>
            </a:r>
          </a:p>
          <a:p>
            <a:r>
              <a:rPr lang="en-IN" dirty="0" smtClean="0"/>
              <a:t>Immunohistochemistry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Bacterial genome editing </a:t>
            </a:r>
          </a:p>
          <a:p>
            <a:r>
              <a:rPr lang="en-IN" dirty="0" smtClean="0"/>
              <a:t>Storage of samples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60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Bench Top </a:t>
            </a:r>
            <a:r>
              <a:rPr lang="en-IN" dirty="0" err="1" smtClean="0"/>
              <a:t>Flowcytometer</a:t>
            </a:r>
            <a:endParaRPr lang="en-IN" dirty="0"/>
          </a:p>
        </p:txBody>
      </p:sp>
      <p:pic>
        <p:nvPicPr>
          <p:cNvPr id="4099" name="Picture 6" descr="F:\ajeet\Extrenal project\fist\PHOTO\IMG-20181120-WA00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34481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3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Blue and red filter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FITC,PE,APC,GFP, ALEXA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 smtClean="0">
                <a:latin typeface="Georgia" panose="02040502050405020303" pitchFamily="18" charset="0"/>
              </a:rPr>
              <a:t>Immunophenotyping</a:t>
            </a:r>
            <a:r>
              <a:rPr lang="en-US" altLang="en-US" sz="2400" dirty="0" smtClean="0">
                <a:latin typeface="Georgia" panose="02040502050405020303" pitchFamily="18" charset="0"/>
              </a:rPr>
              <a:t>-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Florescence tag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antibody/Kit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Apoptosis-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Kit- Beckman Coulter/ B.D Biosciences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Necrosis study-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Propidium Iodide (PI)- Sigma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Cell cycle and DNA ploidy- 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Propidium Iodide (PI)-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Sigma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Transfection study-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GFP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 Stem cell enumeration-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Florescence tag antibody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Mitochondrial study- </a:t>
            </a:r>
            <a:r>
              <a:rPr lang="en-US" altLang="en-US" sz="2400" dirty="0" smtClean="0">
                <a:solidFill>
                  <a:srgbClr val="FF0000"/>
                </a:solidFill>
              </a:rPr>
              <a:t>JC-1- Sigma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ROS study- </a:t>
            </a:r>
            <a:r>
              <a:rPr lang="en-US" altLang="en-US" sz="2400" dirty="0" smtClean="0">
                <a:solidFill>
                  <a:srgbClr val="FF0000"/>
                </a:solidFill>
              </a:rPr>
              <a:t>DCFDA- Sigma</a:t>
            </a:r>
          </a:p>
        </p:txBody>
      </p:sp>
    </p:spTree>
    <p:extLst>
      <p:ext uri="{BB962C8B-B14F-4D97-AF65-F5344CB8AC3E}">
        <p14:creationId xmlns:p14="http://schemas.microsoft.com/office/powerpoint/2010/main" val="30050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Real time PCR</a:t>
            </a:r>
            <a:endParaRPr lang="en-IN" dirty="0"/>
          </a:p>
        </p:txBody>
      </p:sp>
      <p:pic>
        <p:nvPicPr>
          <p:cNvPr id="5123" name="Picture 9" descr="F:\ajeet\Extrenal project\fist\PHOTO\IMG-20181120-WA0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76431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3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Gene Expression analysis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FFC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 smtClean="0">
                <a:solidFill>
                  <a:srgbClr val="FFC000"/>
                </a:solidFill>
                <a:latin typeface="Georgia" panose="02040502050405020303" pitchFamily="18" charset="0"/>
              </a:rPr>
              <a:t>   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SYBR Green/EVA green- Fermatas/ Agilent/Invitrogen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Florescence 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tag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Probe- </a:t>
            </a:r>
            <a:r>
              <a:rPr lang="en-US" altLang="en-US" sz="24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Xceleris</a:t>
            </a:r>
            <a:endParaRPr lang="en-US" altLang="en-US" sz="2400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Diagnosis of Infectious Diseases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 smtClean="0">
                <a:latin typeface="Georgia" panose="02040502050405020303" pitchFamily="18" charset="0"/>
              </a:rPr>
              <a:t>     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Florescence 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tag Probe- </a:t>
            </a:r>
            <a:r>
              <a:rPr lang="en-US" altLang="en-US" sz="2400" dirty="0" err="1">
                <a:solidFill>
                  <a:srgbClr val="FF0000"/>
                </a:solidFill>
                <a:latin typeface="Georgia" panose="02040502050405020303" pitchFamily="18" charset="0"/>
              </a:rPr>
              <a:t>Xceleris</a:t>
            </a:r>
            <a:endParaRPr lang="en-US" altLang="en-US" sz="24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Inverted Microscope</a:t>
            </a:r>
            <a:endParaRPr lang="en-IN" dirty="0"/>
          </a:p>
        </p:txBody>
      </p:sp>
      <p:pic>
        <p:nvPicPr>
          <p:cNvPr id="6146" name="Picture 21" descr="F:\ajeet\Extrenal project\fist\PHOTO\IMG-20181120-WA0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7638"/>
            <a:ext cx="7848872" cy="474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8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Georgia" panose="02040502050405020303" pitchFamily="18" charset="0"/>
              </a:rPr>
              <a:t>Transfection </a:t>
            </a:r>
            <a:r>
              <a:rPr lang="en-US" altLang="en-US" sz="2400" dirty="0" smtClean="0">
                <a:latin typeface="Georgia" panose="02040502050405020303" pitchFamily="18" charset="0"/>
              </a:rPr>
              <a:t>study-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Florescence tag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antibody</a:t>
            </a:r>
            <a:endParaRPr lang="en-US" altLang="en-US" sz="24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Immunohistochemistry-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Florescence tag antibody</a:t>
            </a:r>
            <a:endParaRPr lang="en-US" altLang="en-US" sz="2400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Georgia" panose="02040502050405020303" pitchFamily="18" charset="0"/>
              </a:rPr>
              <a:t>Cell culture Study</a:t>
            </a:r>
          </a:p>
        </p:txBody>
      </p:sp>
    </p:spTree>
    <p:extLst>
      <p:ext uri="{BB962C8B-B14F-4D97-AF65-F5344CB8AC3E}">
        <p14:creationId xmlns:p14="http://schemas.microsoft.com/office/powerpoint/2010/main" val="5511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Nano Spectrophotometer</a:t>
            </a:r>
            <a:endParaRPr lang="en-IN" dirty="0"/>
          </a:p>
        </p:txBody>
      </p:sp>
      <p:pic>
        <p:nvPicPr>
          <p:cNvPr id="7170" name="Picture 19" descr="F:\ajeet\Extrenal project\fist\PHOTO\20190125_1449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91680" y="1916832"/>
            <a:ext cx="475252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381</Words>
  <Application>Microsoft Office PowerPoint</Application>
  <PresentationFormat>On-screen Show (4:3)</PresentationFormat>
  <Paragraphs>121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Georgia</vt:lpstr>
      <vt:lpstr>Times New Roman</vt:lpstr>
      <vt:lpstr>Office Theme</vt:lpstr>
      <vt:lpstr>PowerPoint Presentation</vt:lpstr>
      <vt:lpstr>PowerPoint Presentation</vt:lpstr>
      <vt:lpstr>Bench Top Flowcytometer</vt:lpstr>
      <vt:lpstr>APPLICATION</vt:lpstr>
      <vt:lpstr>Real time PCR</vt:lpstr>
      <vt:lpstr>APPLICATION</vt:lpstr>
      <vt:lpstr>Inverted Microscope</vt:lpstr>
      <vt:lpstr>APPLICATION</vt:lpstr>
      <vt:lpstr>Nano Spectrophotometer</vt:lpstr>
      <vt:lpstr>APPLICATION</vt:lpstr>
      <vt:lpstr>Refrigerated Centrifuge</vt:lpstr>
      <vt:lpstr>APPLICATION</vt:lpstr>
      <vt:lpstr>Refrigerated and heating water bath </vt:lpstr>
      <vt:lpstr>APPLICATION</vt:lpstr>
      <vt:lpstr>-80˚C Upright ultra low deep freezer </vt:lpstr>
      <vt:lpstr>APPLICATION</vt:lpstr>
      <vt:lpstr>-20˚C Upright Freezer </vt:lpstr>
      <vt:lpstr>APPLICATION</vt:lpstr>
      <vt:lpstr>Electroporator</vt:lpstr>
      <vt:lpstr>APPLICATION</vt:lpstr>
      <vt:lpstr>Semi dry blot apparatus</vt:lpstr>
      <vt:lpstr>APPLICATION</vt:lpstr>
      <vt:lpstr>PowerPoint Presentation</vt:lpstr>
      <vt:lpstr>PowerPoint Presentation</vt:lpstr>
      <vt:lpstr>Binocular Microscope</vt:lpstr>
      <vt:lpstr>Serum Repository</vt:lpstr>
      <vt:lpstr>Practical Utility of Equipment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DST-FIST-2016</dc:title>
  <dc:creator>ajeet</dc:creator>
  <cp:lastModifiedBy>HP</cp:lastModifiedBy>
  <cp:revision>47</cp:revision>
  <dcterms:created xsi:type="dcterms:W3CDTF">2017-11-05T08:06:48Z</dcterms:created>
  <dcterms:modified xsi:type="dcterms:W3CDTF">2019-08-17T08:51:13Z</dcterms:modified>
</cp:coreProperties>
</file>