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52" r:id="rId3"/>
    <p:sldMasterId id="2147483900" r:id="rId4"/>
  </p:sldMasterIdLst>
  <p:notesMasterIdLst>
    <p:notesMasterId r:id="rId12"/>
  </p:notesMasterIdLst>
  <p:sldIdLst>
    <p:sldId id="311" r:id="rId5"/>
    <p:sldId id="326" r:id="rId6"/>
    <p:sldId id="327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BCC34"/>
    <a:srgbClr val="4D6CCF"/>
    <a:srgbClr val="008000"/>
    <a:srgbClr val="FFFF66"/>
    <a:srgbClr val="003399"/>
    <a:srgbClr val="FFCCFF"/>
    <a:srgbClr val="339966"/>
    <a:srgbClr val="0066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96657" autoAdjust="0"/>
  </p:normalViewPr>
  <p:slideViewPr>
    <p:cSldViewPr>
      <p:cViewPr varScale="1">
        <p:scale>
          <a:sx n="82" d="100"/>
          <a:sy n="82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EEC35-9E30-4FB6-899B-EDA6D98F0A50}" type="doc">
      <dgm:prSet loTypeId="urn:microsoft.com/office/officeart/2005/8/layout/radial3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79136485-06B4-41A8-B538-1A2CF6AE2470}">
      <dgm:prSet phldrT="[Text]"/>
      <dgm:spPr/>
      <dgm:t>
        <a:bodyPr/>
        <a:lstStyle/>
        <a:p>
          <a:r>
            <a:rPr lang="en-IN" b="1" i="1" dirty="0" smtClean="0">
              <a:solidFill>
                <a:srgbClr val="0066CC"/>
              </a:solidFill>
            </a:rPr>
            <a:t>CREAM is rich in fat and fat </a:t>
          </a:r>
          <a:r>
            <a:rPr lang="en-IN" b="1" i="1" smtClean="0">
              <a:solidFill>
                <a:srgbClr val="0066CC"/>
              </a:solidFill>
            </a:rPr>
            <a:t>soluble vitamins</a:t>
          </a:r>
          <a:endParaRPr lang="en-IN" dirty="0"/>
        </a:p>
      </dgm:t>
    </dgm:pt>
    <dgm:pt modelId="{4A5058DE-9372-4F4F-9238-ED4DE84A5A9A}" type="parTrans" cxnId="{9AA9D27E-446C-4724-A3E6-44753402F67E}">
      <dgm:prSet/>
      <dgm:spPr/>
      <dgm:t>
        <a:bodyPr/>
        <a:lstStyle/>
        <a:p>
          <a:endParaRPr lang="en-IN"/>
        </a:p>
      </dgm:t>
    </dgm:pt>
    <dgm:pt modelId="{2F1F19E9-333C-4013-A2BC-F4D0E118CB5A}" type="sibTrans" cxnId="{9AA9D27E-446C-4724-A3E6-44753402F67E}">
      <dgm:prSet/>
      <dgm:spPr/>
      <dgm:t>
        <a:bodyPr/>
        <a:lstStyle/>
        <a:p>
          <a:endParaRPr lang="en-IN"/>
        </a:p>
      </dgm:t>
    </dgm:pt>
    <dgm:pt modelId="{5D06C478-04F1-4F1B-BCAA-30C5389109B6}">
      <dgm:prSet phldrT="[Text]" custT="1"/>
      <dgm:spPr/>
      <dgm:t>
        <a:bodyPr/>
        <a:lstStyle/>
        <a:p>
          <a:r>
            <a:rPr lang="en-IN" sz="3200" dirty="0" smtClean="0">
              <a:solidFill>
                <a:schemeClr val="tx1"/>
              </a:solidFill>
            </a:rPr>
            <a:t>Vitamin A</a:t>
          </a:r>
          <a:endParaRPr lang="en-IN" sz="3200" dirty="0">
            <a:solidFill>
              <a:schemeClr val="tx1"/>
            </a:solidFill>
          </a:endParaRPr>
        </a:p>
      </dgm:t>
    </dgm:pt>
    <dgm:pt modelId="{107688BC-0463-4883-A115-F496515C99F1}" type="parTrans" cxnId="{0BE447FE-2A64-40CC-93EC-8408BB9F56DA}">
      <dgm:prSet/>
      <dgm:spPr/>
      <dgm:t>
        <a:bodyPr/>
        <a:lstStyle/>
        <a:p>
          <a:endParaRPr lang="en-IN"/>
        </a:p>
      </dgm:t>
    </dgm:pt>
    <dgm:pt modelId="{6BA0F0F6-857A-4245-9606-19E52787A4AA}" type="sibTrans" cxnId="{0BE447FE-2A64-40CC-93EC-8408BB9F56DA}">
      <dgm:prSet/>
      <dgm:spPr/>
      <dgm:t>
        <a:bodyPr/>
        <a:lstStyle/>
        <a:p>
          <a:endParaRPr lang="en-IN"/>
        </a:p>
      </dgm:t>
    </dgm:pt>
    <dgm:pt modelId="{CA82974A-7DB4-42FE-9252-4F817CC1BA90}">
      <dgm:prSet phldrT="[Text]"/>
      <dgm:spPr/>
      <dgm:t>
        <a:bodyPr/>
        <a:lstStyle/>
        <a:p>
          <a:r>
            <a:rPr lang="en-IN" dirty="0" smtClean="0">
              <a:solidFill>
                <a:srgbClr val="C00000"/>
              </a:solidFill>
            </a:rPr>
            <a:t>Vitamin D</a:t>
          </a:r>
          <a:endParaRPr lang="en-IN" dirty="0">
            <a:solidFill>
              <a:srgbClr val="C00000"/>
            </a:solidFill>
          </a:endParaRPr>
        </a:p>
      </dgm:t>
    </dgm:pt>
    <dgm:pt modelId="{33A27C1F-FF5B-4C53-A0BD-8A5477A6A82D}" type="parTrans" cxnId="{AE891352-20C9-4743-86E7-0131698CB960}">
      <dgm:prSet/>
      <dgm:spPr/>
      <dgm:t>
        <a:bodyPr/>
        <a:lstStyle/>
        <a:p>
          <a:endParaRPr lang="en-IN"/>
        </a:p>
      </dgm:t>
    </dgm:pt>
    <dgm:pt modelId="{FD47B7A1-8E50-4478-882F-D3AB5EFBA8EF}" type="sibTrans" cxnId="{AE891352-20C9-4743-86E7-0131698CB960}">
      <dgm:prSet/>
      <dgm:spPr/>
      <dgm:t>
        <a:bodyPr/>
        <a:lstStyle/>
        <a:p>
          <a:endParaRPr lang="en-IN"/>
        </a:p>
      </dgm:t>
    </dgm:pt>
    <dgm:pt modelId="{4EE54D7E-46DE-40A6-BF1B-879D3A6BEB8B}">
      <dgm:prSet phldrT="[Text]"/>
      <dgm:spPr/>
      <dgm:t>
        <a:bodyPr/>
        <a:lstStyle/>
        <a:p>
          <a:r>
            <a:rPr lang="en-IN" dirty="0" smtClean="0"/>
            <a:t>Vitamin E</a:t>
          </a:r>
          <a:endParaRPr lang="en-IN" dirty="0"/>
        </a:p>
      </dgm:t>
    </dgm:pt>
    <dgm:pt modelId="{32951151-9FC9-4333-B27A-141630F6B020}" type="parTrans" cxnId="{F4BB985C-DC92-446A-8426-4C76D116EB64}">
      <dgm:prSet/>
      <dgm:spPr/>
      <dgm:t>
        <a:bodyPr/>
        <a:lstStyle/>
        <a:p>
          <a:endParaRPr lang="en-IN"/>
        </a:p>
      </dgm:t>
    </dgm:pt>
    <dgm:pt modelId="{A77105E7-8AD3-4403-89C0-315A63B3B9CD}" type="sibTrans" cxnId="{F4BB985C-DC92-446A-8426-4C76D116EB64}">
      <dgm:prSet/>
      <dgm:spPr/>
      <dgm:t>
        <a:bodyPr/>
        <a:lstStyle/>
        <a:p>
          <a:endParaRPr lang="en-IN"/>
        </a:p>
      </dgm:t>
    </dgm:pt>
    <dgm:pt modelId="{CC9D2D0B-F337-4D4D-8AEA-98B153D30841}">
      <dgm:prSet phldrT="[Text]"/>
      <dgm:spPr/>
      <dgm:t>
        <a:bodyPr/>
        <a:lstStyle/>
        <a:p>
          <a:r>
            <a:rPr lang="en-IN" dirty="0" smtClean="0">
              <a:solidFill>
                <a:srgbClr val="C00000"/>
              </a:solidFill>
            </a:rPr>
            <a:t>Vitamin K</a:t>
          </a:r>
          <a:endParaRPr lang="en-IN" dirty="0">
            <a:solidFill>
              <a:srgbClr val="C00000"/>
            </a:solidFill>
          </a:endParaRPr>
        </a:p>
      </dgm:t>
    </dgm:pt>
    <dgm:pt modelId="{72370885-8D7B-418B-90D1-A1C37D093338}" type="parTrans" cxnId="{96E00985-233B-4BB3-AF14-C9B54119247D}">
      <dgm:prSet/>
      <dgm:spPr/>
      <dgm:t>
        <a:bodyPr/>
        <a:lstStyle/>
        <a:p>
          <a:endParaRPr lang="en-IN"/>
        </a:p>
      </dgm:t>
    </dgm:pt>
    <dgm:pt modelId="{150F9038-6B27-4FB2-9A1C-259C5037D031}" type="sibTrans" cxnId="{96E00985-233B-4BB3-AF14-C9B54119247D}">
      <dgm:prSet/>
      <dgm:spPr/>
      <dgm:t>
        <a:bodyPr/>
        <a:lstStyle/>
        <a:p>
          <a:endParaRPr lang="en-IN"/>
        </a:p>
      </dgm:t>
    </dgm:pt>
    <dgm:pt modelId="{CCCBC79C-065B-4E9D-82EB-8C1CE45B452B}" type="pres">
      <dgm:prSet presAssocID="{7BAEEC35-9E30-4FB6-899B-EDA6D98F0A5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649F30C-F750-4659-A3FB-601B2FDA0BCE}" type="pres">
      <dgm:prSet presAssocID="{7BAEEC35-9E30-4FB6-899B-EDA6D98F0A50}" presName="radial" presStyleCnt="0">
        <dgm:presLayoutVars>
          <dgm:animLvl val="ctr"/>
        </dgm:presLayoutVars>
      </dgm:prSet>
      <dgm:spPr/>
    </dgm:pt>
    <dgm:pt modelId="{D216F7E4-B2B4-4CE9-879C-522DA79E3018}" type="pres">
      <dgm:prSet presAssocID="{79136485-06B4-41A8-B538-1A2CF6AE2470}" presName="centerShape" presStyleLbl="vennNode1" presStyleIdx="0" presStyleCnt="5" custScaleX="135134"/>
      <dgm:spPr/>
      <dgm:t>
        <a:bodyPr/>
        <a:lstStyle/>
        <a:p>
          <a:endParaRPr lang="en-IN"/>
        </a:p>
      </dgm:t>
    </dgm:pt>
    <dgm:pt modelId="{B79FA2DE-7DF4-419A-909F-F2A03FE46374}" type="pres">
      <dgm:prSet presAssocID="{5D06C478-04F1-4F1B-BCAA-30C5389109B6}" presName="node" presStyleLbl="vennNode1" presStyleIdx="1" presStyleCnt="5" custScaleX="176152" custScaleY="128628" custRadScaleRad="111201" custRadScaleInc="22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1DCA0F-ABE0-45CF-B020-554A5F84B9D7}" type="pres">
      <dgm:prSet presAssocID="{CA82974A-7DB4-42FE-9252-4F817CC1BA90}" presName="node" presStyleLbl="vennNode1" presStyleIdx="2" presStyleCnt="5" custScaleX="144368" custScaleY="135950" custRadScaleRad="13370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8C1ED9-B057-49DF-B0B7-27EFE1B0F95C}" type="pres">
      <dgm:prSet presAssocID="{4EE54D7E-46DE-40A6-BF1B-879D3A6BEB8B}" presName="node" presStyleLbl="vennNode1" presStyleIdx="3" presStyleCnt="5" custScaleX="140579" custScaleY="118452" custRadScaleRad="97291" custRadScaleInc="-94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7C131E-2317-4408-8891-0C6699366F96}" type="pres">
      <dgm:prSet presAssocID="{CC9D2D0B-F337-4D4D-8AEA-98B153D30841}" presName="node" presStyleLbl="vennNode1" presStyleIdx="4" presStyleCnt="5" custScaleX="141447" custScaleY="147772" custRadScaleRad="1417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4BB985C-DC92-446A-8426-4C76D116EB64}" srcId="{79136485-06B4-41A8-B538-1A2CF6AE2470}" destId="{4EE54D7E-46DE-40A6-BF1B-879D3A6BEB8B}" srcOrd="2" destOrd="0" parTransId="{32951151-9FC9-4333-B27A-141630F6B020}" sibTransId="{A77105E7-8AD3-4403-89C0-315A63B3B9CD}"/>
    <dgm:cxn modelId="{D51B8A1C-CAB8-4BF2-949F-E7926257DB9E}" type="presOf" srcId="{CC9D2D0B-F337-4D4D-8AEA-98B153D30841}" destId="{DD7C131E-2317-4408-8891-0C6699366F96}" srcOrd="0" destOrd="0" presId="urn:microsoft.com/office/officeart/2005/8/layout/radial3"/>
    <dgm:cxn modelId="{D01C92D9-6187-4BD1-A8AC-BCA1D7C0550A}" type="presOf" srcId="{7BAEEC35-9E30-4FB6-899B-EDA6D98F0A50}" destId="{CCCBC79C-065B-4E9D-82EB-8C1CE45B452B}" srcOrd="0" destOrd="0" presId="urn:microsoft.com/office/officeart/2005/8/layout/radial3"/>
    <dgm:cxn modelId="{2D3EE6C0-C4EC-4127-B183-3B5DC2D5823A}" type="presOf" srcId="{CA82974A-7DB4-42FE-9252-4F817CC1BA90}" destId="{891DCA0F-ABE0-45CF-B020-554A5F84B9D7}" srcOrd="0" destOrd="0" presId="urn:microsoft.com/office/officeart/2005/8/layout/radial3"/>
    <dgm:cxn modelId="{9AA9D27E-446C-4724-A3E6-44753402F67E}" srcId="{7BAEEC35-9E30-4FB6-899B-EDA6D98F0A50}" destId="{79136485-06B4-41A8-B538-1A2CF6AE2470}" srcOrd="0" destOrd="0" parTransId="{4A5058DE-9372-4F4F-9238-ED4DE84A5A9A}" sibTransId="{2F1F19E9-333C-4013-A2BC-F4D0E118CB5A}"/>
    <dgm:cxn modelId="{AE891352-20C9-4743-86E7-0131698CB960}" srcId="{79136485-06B4-41A8-B538-1A2CF6AE2470}" destId="{CA82974A-7DB4-42FE-9252-4F817CC1BA90}" srcOrd="1" destOrd="0" parTransId="{33A27C1F-FF5B-4C53-A0BD-8A5477A6A82D}" sibTransId="{FD47B7A1-8E50-4478-882F-D3AB5EFBA8EF}"/>
    <dgm:cxn modelId="{772A286D-6A97-4BDD-8BD4-357EEF7ED5CD}" type="presOf" srcId="{4EE54D7E-46DE-40A6-BF1B-879D3A6BEB8B}" destId="{F48C1ED9-B057-49DF-B0B7-27EFE1B0F95C}" srcOrd="0" destOrd="0" presId="urn:microsoft.com/office/officeart/2005/8/layout/radial3"/>
    <dgm:cxn modelId="{96E00985-233B-4BB3-AF14-C9B54119247D}" srcId="{79136485-06B4-41A8-B538-1A2CF6AE2470}" destId="{CC9D2D0B-F337-4D4D-8AEA-98B153D30841}" srcOrd="3" destOrd="0" parTransId="{72370885-8D7B-418B-90D1-A1C37D093338}" sibTransId="{150F9038-6B27-4FB2-9A1C-259C5037D031}"/>
    <dgm:cxn modelId="{0BE447FE-2A64-40CC-93EC-8408BB9F56DA}" srcId="{79136485-06B4-41A8-B538-1A2CF6AE2470}" destId="{5D06C478-04F1-4F1B-BCAA-30C5389109B6}" srcOrd="0" destOrd="0" parTransId="{107688BC-0463-4883-A115-F496515C99F1}" sibTransId="{6BA0F0F6-857A-4245-9606-19E52787A4AA}"/>
    <dgm:cxn modelId="{FDD64485-68F0-423A-A66B-489292541919}" type="presOf" srcId="{5D06C478-04F1-4F1B-BCAA-30C5389109B6}" destId="{B79FA2DE-7DF4-419A-909F-F2A03FE46374}" srcOrd="0" destOrd="0" presId="urn:microsoft.com/office/officeart/2005/8/layout/radial3"/>
    <dgm:cxn modelId="{077CD2C1-ECAE-4D69-8954-3F39BA5661BC}" type="presOf" srcId="{79136485-06B4-41A8-B538-1A2CF6AE2470}" destId="{D216F7E4-B2B4-4CE9-879C-522DA79E3018}" srcOrd="0" destOrd="0" presId="urn:microsoft.com/office/officeart/2005/8/layout/radial3"/>
    <dgm:cxn modelId="{7FEB06CB-7904-4B24-B2A5-DEC35ACACF42}" type="presParOf" srcId="{CCCBC79C-065B-4E9D-82EB-8C1CE45B452B}" destId="{8649F30C-F750-4659-A3FB-601B2FDA0BCE}" srcOrd="0" destOrd="0" presId="urn:microsoft.com/office/officeart/2005/8/layout/radial3"/>
    <dgm:cxn modelId="{16259DB7-9486-4E88-ACCC-9EDF437BFAD8}" type="presParOf" srcId="{8649F30C-F750-4659-A3FB-601B2FDA0BCE}" destId="{D216F7E4-B2B4-4CE9-879C-522DA79E3018}" srcOrd="0" destOrd="0" presId="urn:microsoft.com/office/officeart/2005/8/layout/radial3"/>
    <dgm:cxn modelId="{DA4E3E0F-D0B3-4E19-B91A-7FA37B420D04}" type="presParOf" srcId="{8649F30C-F750-4659-A3FB-601B2FDA0BCE}" destId="{B79FA2DE-7DF4-419A-909F-F2A03FE46374}" srcOrd="1" destOrd="0" presId="urn:microsoft.com/office/officeart/2005/8/layout/radial3"/>
    <dgm:cxn modelId="{ECE946A3-0287-4D6B-A5BC-49B36F678CDC}" type="presParOf" srcId="{8649F30C-F750-4659-A3FB-601B2FDA0BCE}" destId="{891DCA0F-ABE0-45CF-B020-554A5F84B9D7}" srcOrd="2" destOrd="0" presId="urn:microsoft.com/office/officeart/2005/8/layout/radial3"/>
    <dgm:cxn modelId="{B6B419CD-7171-4F8D-80CF-52296DD338F9}" type="presParOf" srcId="{8649F30C-F750-4659-A3FB-601B2FDA0BCE}" destId="{F48C1ED9-B057-49DF-B0B7-27EFE1B0F95C}" srcOrd="3" destOrd="0" presId="urn:microsoft.com/office/officeart/2005/8/layout/radial3"/>
    <dgm:cxn modelId="{1B041C77-D9F8-4585-A2D5-B4830585D5D3}" type="presParOf" srcId="{8649F30C-F750-4659-A3FB-601B2FDA0BCE}" destId="{DD7C131E-2317-4408-8891-0C6699366F9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496B4-B918-4040-9D25-7DE7FD16F3F3}" type="datetimeFigureOut">
              <a:rPr lang="en-US" smtClean="0"/>
              <a:pPr/>
              <a:t>3/29/2020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D70B-605C-4F8D-BE26-7F19842DA9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75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189594" y="2636168"/>
            <a:ext cx="2601606" cy="2199743"/>
          </a:xfrm>
        </p:spPr>
      </p:pic>
      <p:sp>
        <p:nvSpPr>
          <p:cNvPr id="4" name="TextBox 3"/>
          <p:cNvSpPr txBox="1"/>
          <p:nvPr/>
        </p:nvSpPr>
        <p:spPr>
          <a:xfrm>
            <a:off x="990600" y="136118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0070C0"/>
                </a:solidFill>
                <a:latin typeface="Arial Black" pitchFamily="34" charset="0"/>
              </a:rPr>
              <a:t>Cream</a:t>
            </a:r>
          </a:p>
          <a:p>
            <a:pPr algn="ctr"/>
            <a:r>
              <a:rPr lang="en-IN" sz="3200" b="1" dirty="0" smtClean="0">
                <a:solidFill>
                  <a:srgbClr val="0070C0"/>
                </a:solidFill>
                <a:latin typeface="Arial Black" pitchFamily="34" charset="0"/>
              </a:rPr>
              <a:t>(</a:t>
            </a:r>
            <a:r>
              <a:rPr lang="en-IN" sz="3200" dirty="0" smtClean="0">
                <a:solidFill>
                  <a:srgbClr val="0070C0"/>
                </a:solidFill>
                <a:latin typeface="Arial Black" pitchFamily="34" charset="0"/>
              </a:rPr>
              <a:t>Definition &amp; Legal standards)</a:t>
            </a:r>
            <a:endParaRPr lang="en-IN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8072" y="838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Sanjeev</a:t>
            </a:r>
            <a:r>
              <a:rPr lang="en-US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SGIDT, Patna-14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676400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According to FSSAI (2011)</a:t>
            </a:r>
          </a:p>
          <a:p>
            <a:pPr algn="just"/>
            <a:endParaRPr lang="en-IN" sz="2400" b="1" dirty="0" smtClean="0"/>
          </a:p>
          <a:p>
            <a:pPr algn="just"/>
            <a:r>
              <a:rPr lang="en-IN" sz="2400" b="1" dirty="0" smtClean="0"/>
              <a:t>“Cream” means the fluid product comparatively </a:t>
            </a:r>
          </a:p>
          <a:p>
            <a:pPr marL="628650" indent="-271463" algn="just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70C0"/>
                </a:solidFill>
              </a:rPr>
              <a:t>rich in fat</a:t>
            </a:r>
            <a:r>
              <a:rPr lang="en-IN" sz="2400" b="1" dirty="0" smtClean="0"/>
              <a:t>, </a:t>
            </a:r>
          </a:p>
          <a:p>
            <a:pPr marL="628650" indent="-271463" algn="just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FF0000"/>
                </a:solidFill>
              </a:rPr>
              <a:t>in the form of an emulsion of fat-in-skimmed milk,</a:t>
            </a:r>
          </a:p>
          <a:p>
            <a:pPr marL="628650" indent="-271463" algn="just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C00000"/>
                </a:solidFill>
              </a:rPr>
              <a:t>obtained by physical separation from cow milk, buffalo milk or milk of any other species as defined under this regulation or a mixture thereof. </a:t>
            </a:r>
          </a:p>
          <a:p>
            <a:pPr marL="628650" indent="-271463" algn="just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7030A0"/>
                </a:solidFill>
              </a:rPr>
              <a:t>be free from starch and other ingredients foreign to milk</a:t>
            </a:r>
            <a:endParaRPr lang="en-IN" sz="2400" b="1" dirty="0">
              <a:solidFill>
                <a:srgbClr val="7030A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914400"/>
            <a:ext cx="7467600" cy="539080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00B050"/>
                </a:solidFill>
              </a:rPr>
              <a:t>DEFINATION OF CREAM</a:t>
            </a:r>
            <a:endParaRPr lang="en-IN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895600"/>
            <a:ext cx="71628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According to FSSAI (2011)</a:t>
            </a:r>
          </a:p>
          <a:p>
            <a:endParaRPr lang="en-IN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b="1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IN" sz="2000" b="1" dirty="0" smtClean="0">
                <a:solidFill>
                  <a:schemeClr val="accent5">
                    <a:lumMod val="75000"/>
                  </a:schemeClr>
                </a:solidFill>
              </a:rPr>
              <a:t>Low fat cream: </a:t>
            </a:r>
            <a:r>
              <a:rPr lang="en-IN" sz="2000" b="1" dirty="0" smtClean="0">
                <a:solidFill>
                  <a:srgbClr val="002060"/>
                </a:solidFill>
              </a:rPr>
              <a:t>containing milk fat not less than 25.0 % by weight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000" b="1" dirty="0" smtClean="0">
                <a:solidFill>
                  <a:srgbClr val="C00000"/>
                </a:solidFill>
              </a:rPr>
              <a:t>2. Medium fat cream: </a:t>
            </a:r>
            <a:r>
              <a:rPr lang="en-IN" sz="2000" b="1" dirty="0" smtClean="0">
                <a:solidFill>
                  <a:srgbClr val="FF0000"/>
                </a:solidFill>
              </a:rPr>
              <a:t>containing milk fat not less than 40.0 % by weight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000" b="1" dirty="0" smtClean="0">
                <a:solidFill>
                  <a:srgbClr val="008000"/>
                </a:solidFill>
              </a:rPr>
              <a:t>3. High fat cream: </a:t>
            </a:r>
            <a:r>
              <a:rPr lang="en-IN" sz="2000" b="1" dirty="0" smtClean="0">
                <a:solidFill>
                  <a:srgbClr val="C00000"/>
                </a:solidFill>
              </a:rPr>
              <a:t>containing milk fat not less than 60.0 % by weight</a:t>
            </a:r>
            <a:endParaRPr lang="en-IN" sz="2000" b="1" dirty="0">
              <a:solidFill>
                <a:srgbClr val="C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67600" cy="685800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solidFill>
                  <a:srgbClr val="7030A0"/>
                </a:solidFill>
              </a:rPr>
              <a:t>CLASSIFICATION OF CREAM</a:t>
            </a:r>
            <a:endParaRPr lang="en-IN" sz="36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371600"/>
            <a:ext cx="66294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IN" b="1" dirty="0" smtClean="0">
                <a:solidFill>
                  <a:srgbClr val="FF0000"/>
                </a:solidFill>
              </a:rPr>
              <a:t>Cream may be broadly classified as:</a:t>
            </a:r>
          </a:p>
          <a:p>
            <a:pPr marL="514350" indent="-328613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IN" sz="2000" b="1" dirty="0" smtClean="0">
                <a:solidFill>
                  <a:srgbClr val="003399"/>
                </a:solidFill>
              </a:rPr>
              <a:t>Market cream : </a:t>
            </a:r>
            <a:r>
              <a:rPr lang="en-IN" sz="2000" b="1" dirty="0" smtClean="0">
                <a:solidFill>
                  <a:srgbClr val="FF6600"/>
                </a:solidFill>
              </a:rPr>
              <a:t>used for direct consumption</a:t>
            </a:r>
          </a:p>
          <a:p>
            <a:pPr marL="514350" indent="-328613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IN" sz="2000" b="1" dirty="0" smtClean="0">
                <a:solidFill>
                  <a:srgbClr val="C00000"/>
                </a:solidFill>
              </a:rPr>
              <a:t>Manufacturing cream : </a:t>
            </a:r>
            <a:r>
              <a:rPr lang="en-IN" sz="2000" b="1" dirty="0" smtClean="0">
                <a:solidFill>
                  <a:schemeClr val="accent5">
                    <a:lumMod val="75000"/>
                  </a:schemeClr>
                </a:solidFill>
              </a:rPr>
              <a:t>used for manufacture of dairy 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56782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solidFill>
                  <a:srgbClr val="7030A0"/>
                </a:solidFill>
              </a:rPr>
              <a:t>Note:- Cream sold without any indication about milk fat content shall be treated as high fat cream.</a:t>
            </a:r>
            <a:endParaRPr lang="en-IN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28600"/>
            <a:ext cx="6400800" cy="3048001"/>
          </a:xfrm>
        </p:spPr>
        <p:txBody>
          <a:bodyPr>
            <a:normAutofit/>
          </a:bodyPr>
          <a:lstStyle/>
          <a:p>
            <a:pPr algn="just"/>
            <a:r>
              <a:rPr kumimoji="0" lang="en-IN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Based on the end use,  cream is classified as</a:t>
            </a:r>
          </a:p>
          <a:p>
            <a:pPr algn="just">
              <a:buNone/>
            </a:pPr>
            <a:endParaRPr kumimoji="0" lang="en-IN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IN" dirty="0" smtClean="0"/>
          </a:p>
          <a:p>
            <a:pPr algn="just">
              <a:buNone/>
            </a:pPr>
            <a:r>
              <a:rPr lang="en-IN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29046"/>
              </p:ext>
            </p:extLst>
          </p:nvPr>
        </p:nvGraphicFramePr>
        <p:xfrm>
          <a:off x="457200" y="1295400"/>
          <a:ext cx="8153400" cy="3307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872865"/>
                <a:gridCol w="4280535"/>
              </a:tblGrid>
              <a:tr h="402771">
                <a:tc>
                  <a:txBody>
                    <a:bodyPr/>
                    <a:lstStyle/>
                    <a:p>
                      <a:r>
                        <a:rPr lang="en-IN" sz="2500" dirty="0" smtClean="0"/>
                        <a:t>TYPE</a:t>
                      </a:r>
                      <a:r>
                        <a:rPr lang="en-IN" sz="2500" baseline="0" dirty="0" smtClean="0"/>
                        <a:t> OF CREAM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FAT PER CENT IN CREAM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dirty="0" smtClean="0"/>
                        <a:t>TABLE CREAM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20-25%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dirty="0" smtClean="0"/>
                        <a:t>LIGHT CREM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20-25%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dirty="0" smtClean="0"/>
                        <a:t>COFFEE CREAM 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20-25%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baseline="0" dirty="0" smtClean="0"/>
                        <a:t>WHIPPED CREAM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30-40%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baseline="0" dirty="0" smtClean="0"/>
                        <a:t>HEAVY CREAM</a:t>
                      </a:r>
                      <a:endParaRPr lang="en-IN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30-40%</a:t>
                      </a:r>
                      <a:endParaRPr lang="en-IN" sz="2500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IN" sz="2500" dirty="0" smtClean="0"/>
                        <a:t>PLASTIC</a:t>
                      </a:r>
                      <a:r>
                        <a:rPr lang="en-IN" sz="2500" baseline="0" dirty="0" smtClean="0"/>
                        <a:t> CREAM</a:t>
                      </a:r>
                      <a:endParaRPr lang="en-IN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500" dirty="0" smtClean="0"/>
                        <a:t>65-85%</a:t>
                      </a:r>
                      <a:endParaRPr lang="en-IN" sz="2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400800" cy="685800"/>
          </a:xfrm>
        </p:spPr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rgbClr val="C00000"/>
                </a:solidFill>
              </a:rPr>
              <a:t>COMPOSITION OF CREAM</a:t>
            </a:r>
            <a:endParaRPr lang="en-IN" sz="44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048001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solidFill>
                  <a:srgbClr val="002060"/>
                </a:solidFill>
              </a:rPr>
              <a:t>Cream generally contains all the constituents of milk but non-fat constituents are inversely proportional to the fat content as show in table </a:t>
            </a:r>
            <a:r>
              <a:rPr lang="en-IN" sz="2400" dirty="0">
                <a:solidFill>
                  <a:srgbClr val="002060"/>
                </a:solidFill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17827"/>
              </p:ext>
            </p:extLst>
          </p:nvPr>
        </p:nvGraphicFramePr>
        <p:xfrm>
          <a:off x="685800" y="2667000"/>
          <a:ext cx="7543800" cy="358139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640330"/>
                <a:gridCol w="2388870"/>
                <a:gridCol w="2514600"/>
              </a:tblGrid>
              <a:tr h="708409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CONSTITUENTS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1" kern="1200" dirty="0" smtClean="0"/>
                        <a:t>Cream with 25% fat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1" kern="1200" dirty="0" smtClean="0"/>
                        <a:t>Cream with 50% fat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WATER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68.20%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45.45%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FAT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25.00%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50.00%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PROTEIN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2.54%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1.69%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LACTOSE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3.71%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2.47%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ASH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0.56%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0.37%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TOTAL SOLIDS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31.80%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54.55%</a:t>
                      </a:r>
                      <a:endParaRPr lang="en-IN" b="1" dirty="0"/>
                    </a:p>
                  </a:txBody>
                  <a:tcPr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SOLIDS NOT FAT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6.80%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4.55%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rgbClr val="00B050"/>
                </a:solidFill>
              </a:rPr>
              <a:t>COMPOSITION OF CREAM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508977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None/>
            </a:pPr>
            <a:r>
              <a:rPr lang="en-IN" b="1" dirty="0" smtClean="0">
                <a:solidFill>
                  <a:srgbClr val="003399"/>
                </a:solidFill>
              </a:rPr>
              <a:t>SNF of cream can be calculated by taking the ratio of water to SNF of milk</a:t>
            </a:r>
            <a:r>
              <a:rPr lang="en-IN" dirty="0" smtClean="0">
                <a:solidFill>
                  <a:srgbClr val="003399"/>
                </a:solidFill>
              </a:rPr>
              <a:t>. </a:t>
            </a:r>
          </a:p>
          <a:p>
            <a:pPr algn="just">
              <a:buClr>
                <a:srgbClr val="FF0000"/>
              </a:buClr>
              <a:buNone/>
            </a:pPr>
            <a:r>
              <a:rPr lang="en-IN" b="1" dirty="0" smtClean="0">
                <a:solidFill>
                  <a:srgbClr val="7030A0"/>
                </a:solidFill>
              </a:rPr>
              <a:t>If ratio of water to SNF of milk is 10:1, </a:t>
            </a:r>
            <a:r>
              <a:rPr lang="en-IN" b="1" dirty="0" smtClean="0">
                <a:solidFill>
                  <a:srgbClr val="8BCC34"/>
                </a:solidFill>
              </a:rPr>
              <a:t>then the approximate SNF in cream = (100 - F/11) </a:t>
            </a:r>
          </a:p>
          <a:p>
            <a:pPr marL="985838" indent="-273050" algn="just">
              <a:buClr>
                <a:srgbClr val="FF0000"/>
              </a:buClr>
              <a:buNone/>
            </a:pPr>
            <a:r>
              <a:rPr lang="en-IN" dirty="0" smtClean="0">
                <a:solidFill>
                  <a:srgbClr val="003399"/>
                </a:solidFill>
              </a:rPr>
              <a:t>where F is fat content of cream</a:t>
            </a:r>
          </a:p>
          <a:p>
            <a:pPr algn="just">
              <a:buClr>
                <a:srgbClr val="FF0000"/>
              </a:buClr>
              <a:buNone/>
            </a:pPr>
            <a:endParaRPr lang="en-IN" dirty="0" smtClean="0">
              <a:solidFill>
                <a:srgbClr val="003399"/>
              </a:solidFill>
            </a:endParaRPr>
          </a:p>
          <a:p>
            <a:pPr algn="just">
              <a:buClr>
                <a:srgbClr val="FF0000"/>
              </a:buClr>
              <a:buNone/>
            </a:pPr>
            <a:r>
              <a:rPr lang="en-IN" b="1" dirty="0" smtClean="0">
                <a:solidFill>
                  <a:srgbClr val="FF6600"/>
                </a:solidFill>
              </a:rPr>
              <a:t>SNF in cream can be estimated as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068669"/>
            <a:ext cx="580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IN" b="1" i="1" dirty="0" smtClean="0">
                <a:solidFill>
                  <a:srgbClr val="002060"/>
                </a:solidFill>
              </a:rPr>
              <a:t>%SNF in cream= </a:t>
            </a:r>
            <a:r>
              <a:rPr lang="en-IN" b="1" i="1" u="sng" dirty="0" smtClean="0">
                <a:solidFill>
                  <a:srgbClr val="002060"/>
                </a:solidFill>
              </a:rPr>
              <a:t>(100-%fat in cream)</a:t>
            </a:r>
            <a:r>
              <a:rPr lang="en-IN" b="1" i="1" dirty="0" smtClean="0">
                <a:solidFill>
                  <a:srgbClr val="002060"/>
                </a:solidFill>
              </a:rPr>
              <a:t>* %SNF in milk</a:t>
            </a:r>
          </a:p>
          <a:p>
            <a:pPr>
              <a:buNone/>
            </a:pPr>
            <a:r>
              <a:rPr lang="en-IN" b="1" i="1" dirty="0" smtClean="0">
                <a:solidFill>
                  <a:srgbClr val="002060"/>
                </a:solidFill>
              </a:rPr>
              <a:t>                                     (100-%fat in milk)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2477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6000" b="1" dirty="0" smtClean="0">
                <a:solidFill>
                  <a:schemeClr val="bg1"/>
                </a:solidFill>
              </a:rPr>
              <a:t>NUTRITIVE  VALUE</a:t>
            </a:r>
            <a:endParaRPr lang="en-IN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6459655"/>
              </p:ext>
            </p:extLst>
          </p:nvPr>
        </p:nvGraphicFramePr>
        <p:xfrm>
          <a:off x="533400" y="1524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2225</TotalTime>
  <Words>407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</vt:lpstr>
      <vt:lpstr>Arial Black</vt:lpstr>
      <vt:lpstr>Brush Script MT</vt:lpstr>
      <vt:lpstr>Calibri</vt:lpstr>
      <vt:lpstr>Century Gothic</vt:lpstr>
      <vt:lpstr>Constantia</vt:lpstr>
      <vt:lpstr>Franklin Gothic Book</vt:lpstr>
      <vt:lpstr>Franklin Gothic Medium</vt:lpstr>
      <vt:lpstr>Georgia</vt:lpstr>
      <vt:lpstr>Rage Italic</vt:lpstr>
      <vt:lpstr>Trebuchet MS</vt:lpstr>
      <vt:lpstr>Tunga</vt:lpstr>
      <vt:lpstr>Wingdings</vt:lpstr>
      <vt:lpstr>Wingdings 2</vt:lpstr>
      <vt:lpstr>Angles</vt:lpstr>
      <vt:lpstr>1_Austin</vt:lpstr>
      <vt:lpstr>Slipstream</vt:lpstr>
      <vt:lpstr>Pushpin</vt:lpstr>
      <vt:lpstr>PowerPoint Presentation</vt:lpstr>
      <vt:lpstr>DEFINATION OF CREAM</vt:lpstr>
      <vt:lpstr>CLASSIFICATION OF CREAM</vt:lpstr>
      <vt:lpstr>PowerPoint Presentation</vt:lpstr>
      <vt:lpstr>COMPOSITION OF CREAM</vt:lpstr>
      <vt:lpstr>COMPOSITION OF CREAM</vt:lpstr>
      <vt:lpstr>NUTRITIVE  VALUE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</dc:title>
  <dc:creator>sony</dc:creator>
  <cp:lastModifiedBy>sanjeev</cp:lastModifiedBy>
  <cp:revision>304</cp:revision>
  <dcterms:created xsi:type="dcterms:W3CDTF">2006-08-16T00:00:00Z</dcterms:created>
  <dcterms:modified xsi:type="dcterms:W3CDTF">2020-03-29T06:05:54Z</dcterms:modified>
</cp:coreProperties>
</file>