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87" r:id="rId11"/>
    <p:sldId id="288" r:id="rId12"/>
    <p:sldId id="297" r:id="rId13"/>
    <p:sldId id="289" r:id="rId14"/>
    <p:sldId id="290" r:id="rId15"/>
    <p:sldId id="296" r:id="rId16"/>
    <p:sldId id="291" r:id="rId17"/>
    <p:sldId id="292" r:id="rId18"/>
    <p:sldId id="298" r:id="rId19"/>
    <p:sldId id="293" r:id="rId20"/>
    <p:sldId id="294" r:id="rId21"/>
    <p:sldId id="295" r:id="rId22"/>
    <p:sldId id="301" r:id="rId23"/>
    <p:sldId id="302" r:id="rId24"/>
    <p:sldId id="299" r:id="rId25"/>
    <p:sldId id="300" r:id="rId26"/>
    <p:sldId id="303" r:id="rId27"/>
    <p:sldId id="304" r:id="rId28"/>
    <p:sldId id="305" r:id="rId29"/>
    <p:sldId id="315" r:id="rId30"/>
    <p:sldId id="316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268" r:id="rId41"/>
    <p:sldId id="272" r:id="rId42"/>
    <p:sldId id="281" r:id="rId43"/>
    <p:sldId id="277" r:id="rId44"/>
    <p:sldId id="273" r:id="rId45"/>
    <p:sldId id="282" r:id="rId46"/>
    <p:sldId id="283" r:id="rId47"/>
    <p:sldId id="284" r:id="rId48"/>
    <p:sldId id="285" r:id="rId49"/>
    <p:sldId id="274" r:id="rId50"/>
    <p:sldId id="275" r:id="rId51"/>
    <p:sldId id="276" r:id="rId52"/>
    <p:sldId id="269" r:id="rId53"/>
    <p:sldId id="270" r:id="rId54"/>
    <p:sldId id="271" r:id="rId55"/>
    <p:sldId id="286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CLOSTRIDIAL DISEASES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tetnus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Synonym </a:t>
            </a:r>
            <a:r>
              <a:rPr lang="en-IN" dirty="0" smtClean="0"/>
              <a:t>: Lock jaw</a:t>
            </a:r>
          </a:p>
          <a:p>
            <a:r>
              <a:rPr lang="en-IN" b="1" dirty="0" smtClean="0"/>
              <a:t>Definition</a:t>
            </a:r>
            <a:endParaRPr lang="en-IN" dirty="0" smtClean="0"/>
          </a:p>
          <a:p>
            <a:pPr algn="just"/>
            <a:r>
              <a:rPr lang="en-IN" dirty="0" smtClean="0"/>
              <a:t>Acute fatal infectious disease of man and animals characterized by involuntary contraction of voluntary muscles caused by toxins of </a:t>
            </a:r>
            <a:r>
              <a:rPr lang="en-IN" i="1" dirty="0" smtClean="0"/>
              <a:t>Clostridium </a:t>
            </a:r>
            <a:r>
              <a:rPr lang="en-IN" i="1" dirty="0" err="1" smtClean="0"/>
              <a:t>tetani</a:t>
            </a:r>
            <a:endParaRPr lang="en-IN" i="1" dirty="0" smtClean="0"/>
          </a:p>
          <a:p>
            <a:pPr algn="just"/>
            <a:r>
              <a:rPr lang="en-US" i="1" dirty="0" smtClean="0"/>
              <a:t>Horse is more susceptible and birds </a:t>
            </a:r>
            <a:r>
              <a:rPr lang="en-US" i="1" smtClean="0"/>
              <a:t>is resistant.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Tetanus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Aetiology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i="1" dirty="0" smtClean="0"/>
              <a:t>Clostridium </a:t>
            </a:r>
            <a:r>
              <a:rPr lang="en-IN" i="1" dirty="0" err="1" smtClean="0"/>
              <a:t>tetani</a:t>
            </a:r>
            <a:endParaRPr lang="en-IN" dirty="0" smtClean="0"/>
          </a:p>
          <a:p>
            <a:r>
              <a:rPr lang="en-IN" dirty="0" err="1" smtClean="0"/>
              <a:t>Exotoxin</a:t>
            </a:r>
            <a:r>
              <a:rPr lang="en-IN" dirty="0" smtClean="0"/>
              <a:t> - </a:t>
            </a:r>
            <a:r>
              <a:rPr lang="en-IN" i="1" dirty="0" smtClean="0"/>
              <a:t>CI. </a:t>
            </a:r>
            <a:r>
              <a:rPr lang="en-IN" i="1" dirty="0" err="1" smtClean="0"/>
              <a:t>Tetani</a:t>
            </a:r>
            <a:r>
              <a:rPr lang="en-IN" dirty="0" smtClean="0"/>
              <a:t> - Gram positive </a:t>
            </a:r>
            <a:r>
              <a:rPr lang="en-IN" dirty="0" err="1" smtClean="0"/>
              <a:t>sporulating</a:t>
            </a:r>
            <a:r>
              <a:rPr lang="en-IN" dirty="0" smtClean="0"/>
              <a:t>, anaerobic,  rod shaped anaerobe, Spores – “Drum Stick”</a:t>
            </a:r>
          </a:p>
          <a:p>
            <a:r>
              <a:rPr lang="en-IN" b="1" dirty="0" smtClean="0"/>
              <a:t>Incidence</a:t>
            </a:r>
            <a:endParaRPr lang="en-IN" dirty="0" smtClean="0"/>
          </a:p>
          <a:p>
            <a:r>
              <a:rPr lang="en-IN" dirty="0" smtClean="0"/>
              <a:t>Tetanus occurs in all parts of the world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9902"/>
            <a:ext cx="7467600" cy="509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Tetnaus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</a:rPr>
              <a:t>Susceptibility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err="1" smtClean="0"/>
              <a:t>Hores</a:t>
            </a:r>
            <a:r>
              <a:rPr lang="en-IN" dirty="0" smtClean="0"/>
              <a:t> and mules are susceptible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>
                <a:solidFill>
                  <a:srgbClr val="FFC000"/>
                </a:solidFill>
              </a:rPr>
              <a:t>Transmission</a:t>
            </a:r>
            <a:endParaRPr lang="en-IN" dirty="0" smtClean="0">
              <a:solidFill>
                <a:srgbClr val="FFC000"/>
              </a:solidFill>
            </a:endParaRPr>
          </a:p>
          <a:p>
            <a:r>
              <a:rPr lang="en-IN" dirty="0" smtClean="0"/>
              <a:t>Wound infection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00B0F0"/>
                </a:solidFill>
              </a:rPr>
              <a:t>Pathogenesis</a:t>
            </a:r>
            <a:br>
              <a:rPr lang="en-IN" dirty="0" smtClean="0">
                <a:solidFill>
                  <a:srgbClr val="00B0F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organisms enter the body through the nail prick, castration, docking, shearing, umbilical wound (tetanus </a:t>
            </a:r>
            <a:r>
              <a:rPr lang="en-IN" dirty="0" err="1" smtClean="0"/>
              <a:t>neonatorum</a:t>
            </a:r>
            <a:r>
              <a:rPr lang="en-IN" dirty="0" smtClean="0"/>
              <a:t>) or during parturition</a:t>
            </a:r>
          </a:p>
          <a:p>
            <a:r>
              <a:rPr lang="en-IN" dirty="0" smtClean="0"/>
              <a:t>Anaerobic condition allows germination of spores and release </a:t>
            </a:r>
            <a:r>
              <a:rPr lang="en-IN" dirty="0" err="1" smtClean="0"/>
              <a:t>exotoxin</a:t>
            </a:r>
            <a:endParaRPr lang="en-IN" dirty="0" smtClean="0"/>
          </a:p>
          <a:p>
            <a:pPr>
              <a:buNone/>
            </a:pPr>
            <a:r>
              <a:rPr lang="en-US" dirty="0" smtClean="0"/>
              <a:t>                             </a:t>
            </a:r>
            <a:endParaRPr lang="en-IN" dirty="0" smtClean="0"/>
          </a:p>
          <a:p>
            <a:r>
              <a:rPr lang="en-US" dirty="0" smtClean="0"/>
              <a:t>Reaches brain ether blood circulation or through nerve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2971800" y="3124200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3048000" y="4419600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3124200" y="5791200"/>
            <a:ext cx="4846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00B0F0"/>
                </a:solidFill>
              </a:rPr>
              <a:t>Pathogenesis</a:t>
            </a:r>
            <a:br>
              <a:rPr lang="en-IN" dirty="0" smtClean="0">
                <a:solidFill>
                  <a:srgbClr val="00B0F0"/>
                </a:solidFill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tetanus toxin gets fixed to a substance called </a:t>
            </a:r>
            <a:r>
              <a:rPr lang="en-US" b="1" i="1" dirty="0" err="1" smtClean="0">
                <a:solidFill>
                  <a:srgbClr val="FFFF00"/>
                </a:solidFill>
              </a:rPr>
              <a:t>protagon</a:t>
            </a:r>
            <a:r>
              <a:rPr lang="en-US" dirty="0" smtClean="0"/>
              <a:t> </a:t>
            </a:r>
            <a:r>
              <a:rPr lang="en-US" sz="2000" dirty="0" smtClean="0"/>
              <a:t>( </a:t>
            </a:r>
            <a:r>
              <a:rPr lang="en-US" sz="2000" b="1" dirty="0" smtClean="0"/>
              <a:t>made of </a:t>
            </a:r>
            <a:r>
              <a:rPr lang="en-US" sz="2000" b="1" dirty="0" err="1" smtClean="0"/>
              <a:t>cerebroside</a:t>
            </a:r>
            <a:r>
              <a:rPr lang="en-US" sz="2000" b="1" dirty="0" smtClean="0"/>
              <a:t> + oligosaccharides</a:t>
            </a:r>
            <a:r>
              <a:rPr lang="en-US" sz="2000" dirty="0" smtClean="0"/>
              <a:t>)</a:t>
            </a:r>
            <a:r>
              <a:rPr lang="en-US" dirty="0" smtClean="0"/>
              <a:t>  in the nervous tissue.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acts on the </a:t>
            </a:r>
            <a:r>
              <a:rPr lang="en-US" dirty="0" err="1" smtClean="0"/>
              <a:t>inhibitoty</a:t>
            </a:r>
            <a:r>
              <a:rPr lang="en-US" dirty="0" smtClean="0"/>
              <a:t> synapses interfering with the action of the inhibitory transmitter thus producing spastic action</a:t>
            </a:r>
          </a:p>
          <a:p>
            <a:endParaRPr lang="en-US" dirty="0" smtClean="0"/>
          </a:p>
          <a:p>
            <a:r>
              <a:rPr lang="en-US" dirty="0" smtClean="0"/>
              <a:t>The toxin causes hyperirritability responsible for the </a:t>
            </a:r>
            <a:r>
              <a:rPr lang="en-US" dirty="0" err="1" smtClean="0"/>
              <a:t>tetanic</a:t>
            </a:r>
            <a:r>
              <a:rPr lang="en-US" dirty="0" smtClean="0"/>
              <a:t> spasms.</a:t>
            </a: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4038600" y="2971800"/>
            <a:ext cx="48463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4038600" y="4800600"/>
            <a:ext cx="48463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Tetnaus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solidFill>
                  <a:srgbClr val="00B0F0"/>
                </a:solidFill>
              </a:rPr>
              <a:t>           </a:t>
            </a:r>
            <a:r>
              <a:rPr lang="en-IN" sz="3200" u="sng" dirty="0" smtClean="0">
                <a:solidFill>
                  <a:srgbClr val="00B0F0"/>
                </a:solidFill>
              </a:rPr>
              <a:t>Three types of toxins</a:t>
            </a:r>
          </a:p>
          <a:p>
            <a:pPr algn="just">
              <a:lnSpc>
                <a:spcPct val="200000"/>
              </a:lnSpc>
            </a:pPr>
            <a:r>
              <a:rPr lang="en-IN" dirty="0" smtClean="0">
                <a:solidFill>
                  <a:srgbClr val="FFC000"/>
                </a:solidFill>
              </a:rPr>
              <a:t>Haemolysin</a:t>
            </a:r>
            <a:r>
              <a:rPr lang="en-IN" dirty="0" smtClean="0"/>
              <a:t> – </a:t>
            </a:r>
            <a:r>
              <a:rPr lang="en-IN" dirty="0" err="1" smtClean="0"/>
              <a:t>Tetanolysin</a:t>
            </a:r>
            <a:r>
              <a:rPr lang="en-IN" dirty="0" smtClean="0"/>
              <a:t> – Not important</a:t>
            </a:r>
          </a:p>
          <a:p>
            <a:pPr algn="just">
              <a:lnSpc>
                <a:spcPct val="200000"/>
              </a:lnSpc>
            </a:pPr>
            <a:r>
              <a:rPr lang="en-IN" dirty="0" err="1" smtClean="0">
                <a:solidFill>
                  <a:srgbClr val="FF0000"/>
                </a:solidFill>
              </a:rPr>
              <a:t>tetanospasmin</a:t>
            </a:r>
            <a:r>
              <a:rPr lang="en-IN" dirty="0" smtClean="0"/>
              <a:t>- Neurotoxin - responsible for the nervous symptoms</a:t>
            </a:r>
          </a:p>
          <a:p>
            <a:pPr algn="just">
              <a:lnSpc>
                <a:spcPct val="200000"/>
              </a:lnSpc>
            </a:pPr>
            <a:r>
              <a:rPr lang="en-IN" dirty="0" err="1" smtClean="0">
                <a:solidFill>
                  <a:srgbClr val="92D050"/>
                </a:solidFill>
              </a:rPr>
              <a:t>Fibrinolysin</a:t>
            </a:r>
            <a:r>
              <a:rPr lang="en-IN" dirty="0" smtClean="0"/>
              <a:t>- not very potent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Tetnaus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toxin causing spasmodic contraction of muscles, stiffness and immobilization.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Contraction of muscles</a:t>
            </a:r>
          </a:p>
          <a:p>
            <a:r>
              <a:rPr lang="en-US" dirty="0" smtClean="0"/>
              <a:t>Arched back</a:t>
            </a:r>
          </a:p>
          <a:p>
            <a:r>
              <a:rPr lang="en-US" dirty="0" smtClean="0"/>
              <a:t>Twisting neck</a:t>
            </a:r>
          </a:p>
          <a:p>
            <a:r>
              <a:rPr lang="en-US" dirty="0" smtClean="0"/>
              <a:t>Dropping of third eyelid</a:t>
            </a:r>
          </a:p>
          <a:p>
            <a:r>
              <a:rPr lang="en-US" dirty="0" smtClean="0"/>
              <a:t>Convulsions</a:t>
            </a:r>
          </a:p>
          <a:p>
            <a:r>
              <a:rPr lang="en-US" dirty="0" smtClean="0"/>
              <a:t>Sensitive to loud sound.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Tetanus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Clinical signs</a:t>
            </a:r>
            <a:endParaRPr lang="en-IN" dirty="0" smtClean="0">
              <a:solidFill>
                <a:srgbClr val="0070C0"/>
              </a:solidFill>
            </a:endParaRPr>
          </a:p>
          <a:p>
            <a:r>
              <a:rPr lang="en-IN" dirty="0" smtClean="0"/>
              <a:t>Involuntary, persistent, intense painful contraction of one or more group of muscles.</a:t>
            </a:r>
          </a:p>
          <a:p>
            <a:r>
              <a:rPr lang="en-IN" dirty="0" smtClean="0"/>
              <a:t>Horse- Stiffness and moves like </a:t>
            </a:r>
            <a:r>
              <a:rPr lang="en-IN" b="1" dirty="0" smtClean="0"/>
              <a:t>'wooden horse'</a:t>
            </a:r>
            <a:r>
              <a:rPr lang="en-IN" dirty="0" smtClean="0"/>
              <a:t>.</a:t>
            </a:r>
          </a:p>
          <a:p>
            <a:r>
              <a:rPr lang="en-IN" dirty="0" smtClean="0"/>
              <a:t>Raised Tail, third eyelid Protrusion, and Stiffness of Jaw muscle -‘ </a:t>
            </a:r>
            <a:r>
              <a:rPr lang="en-IN" b="1" dirty="0" smtClean="0">
                <a:solidFill>
                  <a:srgbClr val="FF0000"/>
                </a:solidFill>
              </a:rPr>
              <a:t>Lock Jaw’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Ruminants – Symptoms are less severe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 algn="ctr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Clostridial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diseases are caused by bacteria of the genus Clostridium. (ANAEROBES)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Clostridia are widespread in the environment and are normally found in soil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faeces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also present in the gastrointestinal tract and as spores in tissues of healthy animals.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Tetanus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C000"/>
                </a:solidFill>
              </a:rPr>
              <a:t>Gross lesion</a:t>
            </a:r>
            <a:endParaRPr lang="en-IN" dirty="0" smtClean="0">
              <a:solidFill>
                <a:srgbClr val="FFC000"/>
              </a:solidFill>
            </a:endParaRPr>
          </a:p>
          <a:p>
            <a:r>
              <a:rPr lang="en-IN" dirty="0" smtClean="0"/>
              <a:t>No characteristic lesion</a:t>
            </a:r>
          </a:p>
          <a:p>
            <a:r>
              <a:rPr lang="en-IN" dirty="0" smtClean="0"/>
              <a:t>Death due to Toxaemia</a:t>
            </a:r>
          </a:p>
          <a:p>
            <a:r>
              <a:rPr lang="en-IN" b="1" dirty="0" smtClean="0">
                <a:solidFill>
                  <a:srgbClr val="FF0000"/>
                </a:solidFill>
              </a:rPr>
              <a:t>Microscopic lesions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No specific microscopic lesions. Degeneration of the neurones in the brain and spinal cord (due to </a:t>
            </a:r>
            <a:r>
              <a:rPr lang="en-IN" dirty="0" err="1" smtClean="0"/>
              <a:t>anoxaemia</a:t>
            </a:r>
            <a:r>
              <a:rPr lang="en-IN" dirty="0" smtClean="0"/>
              <a:t>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Tetanus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Diagnosis</a:t>
            </a:r>
            <a:endParaRPr lang="en-IN" dirty="0" smtClean="0"/>
          </a:p>
          <a:p>
            <a:r>
              <a:rPr lang="en-IN" dirty="0" smtClean="0"/>
              <a:t>Characteristic clinical signs.</a:t>
            </a:r>
          </a:p>
          <a:p>
            <a:r>
              <a:rPr lang="en-IN" dirty="0" smtClean="0"/>
              <a:t>Organisms are local but not </a:t>
            </a:r>
            <a:r>
              <a:rPr lang="en-IN" dirty="0" err="1" smtClean="0"/>
              <a:t>septicaemic</a:t>
            </a:r>
            <a:endParaRPr lang="en-IN" dirty="0" smtClean="0"/>
          </a:p>
          <a:p>
            <a:r>
              <a:rPr lang="en-IN" dirty="0" smtClean="0"/>
              <a:t>Demonstration of toxin in the serum</a:t>
            </a:r>
          </a:p>
          <a:p>
            <a:r>
              <a:rPr lang="en-IN" smtClean="0"/>
              <a:t/>
            </a:r>
            <a:br>
              <a:rPr lang="en-IN" smtClean="0"/>
            </a:br>
            <a:endParaRPr lang="en-I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BOTULISM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Definition</a:t>
            </a:r>
            <a:endParaRPr lang="en-IN" dirty="0" smtClean="0"/>
          </a:p>
          <a:p>
            <a:r>
              <a:rPr lang="en-IN" dirty="0" smtClean="0"/>
              <a:t>Botulism is a rapidly and fatal motor paralytic condition caused by ingestion of </a:t>
            </a:r>
            <a:r>
              <a:rPr lang="en-IN" i="1" dirty="0" err="1" smtClean="0"/>
              <a:t>CIostridium</a:t>
            </a:r>
            <a:r>
              <a:rPr lang="en-IN" i="1" dirty="0" smtClean="0"/>
              <a:t> </a:t>
            </a:r>
            <a:r>
              <a:rPr lang="en-IN" i="1" dirty="0" err="1" smtClean="0"/>
              <a:t>botulinum</a:t>
            </a:r>
            <a:r>
              <a:rPr lang="en-IN" i="1" dirty="0" smtClean="0"/>
              <a:t> </a:t>
            </a:r>
            <a:r>
              <a:rPr lang="en-IN" dirty="0" err="1" smtClean="0"/>
              <a:t>exotoxin</a:t>
            </a:r>
            <a:r>
              <a:rPr lang="en-IN" i="1" dirty="0" smtClean="0"/>
              <a:t>.</a:t>
            </a:r>
          </a:p>
          <a:p>
            <a:r>
              <a:rPr lang="en-IN" i="1" dirty="0" smtClean="0"/>
              <a:t> </a:t>
            </a:r>
            <a:r>
              <a:rPr lang="en-IN" dirty="0" smtClean="0"/>
              <a:t>Botulism is a food poisoning, the toxin being elaborated as an </a:t>
            </a:r>
            <a:r>
              <a:rPr lang="en-IN" dirty="0" err="1" smtClean="0"/>
              <a:t>exotoxin</a:t>
            </a:r>
            <a:r>
              <a:rPr lang="en-IN" dirty="0" smtClean="0"/>
              <a:t> by </a:t>
            </a:r>
            <a:r>
              <a:rPr lang="en-IN" i="1" dirty="0" err="1" smtClean="0"/>
              <a:t>CIostridium</a:t>
            </a:r>
            <a:r>
              <a:rPr lang="en-IN" i="1" dirty="0" smtClean="0"/>
              <a:t> </a:t>
            </a:r>
            <a:r>
              <a:rPr lang="en-IN" i="1" dirty="0" err="1" smtClean="0"/>
              <a:t>botulinum</a:t>
            </a:r>
            <a:r>
              <a:rPr lang="en-IN" i="1" dirty="0" smtClean="0"/>
              <a:t> 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For the poisoning to occur, the toxin should be present in the food before ingestion, since the organism cannot generate the toxin in the alimentary tract</a:t>
            </a:r>
          </a:p>
          <a:p>
            <a:pPr algn="ctr">
              <a:buNone/>
            </a:pPr>
            <a:r>
              <a:rPr lang="en-IN" b="1" dirty="0" smtClean="0">
                <a:solidFill>
                  <a:srgbClr val="FF0000"/>
                </a:solidFill>
              </a:rPr>
              <a:t>A, B, C, D, E, types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>
                <a:solidFill>
                  <a:srgbClr val="FF0000"/>
                </a:solidFill>
              </a:rPr>
              <a:t>A</a:t>
            </a:r>
            <a:r>
              <a:rPr lang="en-IN" dirty="0" smtClean="0"/>
              <a:t> – Limber neck – Poultry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D</a:t>
            </a:r>
            <a:r>
              <a:rPr lang="en-IN" dirty="0" smtClean="0"/>
              <a:t> – </a:t>
            </a:r>
            <a:r>
              <a:rPr lang="en-IN" dirty="0" err="1" smtClean="0"/>
              <a:t>Lamsiekte</a:t>
            </a: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C</a:t>
            </a:r>
            <a:r>
              <a:rPr lang="en-IN" dirty="0" smtClean="0"/>
              <a:t> – Forage poisoning in horses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E</a:t>
            </a:r>
            <a:r>
              <a:rPr lang="en-IN" dirty="0" smtClean="0"/>
              <a:t> – Fish and fish products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Botolisum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clostridum</a:t>
            </a:r>
            <a:r>
              <a:rPr lang="en-US" dirty="0" smtClean="0"/>
              <a:t> </a:t>
            </a:r>
            <a:r>
              <a:rPr lang="en-US" dirty="0" err="1" smtClean="0"/>
              <a:t>botulinum</a:t>
            </a:r>
            <a:endParaRPr lang="en-US" dirty="0" smtClean="0"/>
          </a:p>
          <a:p>
            <a:r>
              <a:rPr lang="en-US" dirty="0" smtClean="0"/>
              <a:t>Disease which occur by ingestion of pre-formed toxin.</a:t>
            </a:r>
          </a:p>
          <a:p>
            <a:r>
              <a:rPr lang="en-US" dirty="0" smtClean="0"/>
              <a:t>The toxin </a:t>
            </a:r>
            <a:r>
              <a:rPr lang="en-US" dirty="0" err="1" smtClean="0"/>
              <a:t>donot</a:t>
            </a:r>
            <a:r>
              <a:rPr lang="en-US" dirty="0" smtClean="0"/>
              <a:t> enter CNS but affect PNS.</a:t>
            </a:r>
          </a:p>
          <a:p>
            <a:r>
              <a:rPr lang="en-US" dirty="0" smtClean="0"/>
              <a:t>The toxin block release of acetylcholine</a:t>
            </a:r>
          </a:p>
          <a:p>
            <a:r>
              <a:rPr lang="en-US" dirty="0" smtClean="0"/>
              <a:t>The toxin through blood or nerves reach PNS and inhibit release of </a:t>
            </a:r>
            <a:r>
              <a:rPr lang="en-US" dirty="0" err="1" smtClean="0"/>
              <a:t>inhibtory</a:t>
            </a:r>
            <a:r>
              <a:rPr lang="en-US" dirty="0" smtClean="0"/>
              <a:t>  neurotransmitters like GABA, </a:t>
            </a:r>
            <a:r>
              <a:rPr lang="en-US" dirty="0" err="1" smtClean="0"/>
              <a:t>glycine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Due to this muscle remain in relaxed state.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Botolisum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disease is also known as Bulbar paralysis or loin disease.</a:t>
            </a:r>
          </a:p>
          <a:p>
            <a:r>
              <a:rPr lang="en-US" dirty="0" smtClean="0"/>
              <a:t>The animal died of respiratory paralysis.</a:t>
            </a:r>
          </a:p>
          <a:p>
            <a:r>
              <a:rPr lang="en-US" dirty="0" smtClean="0"/>
              <a:t>In birds disease is known </a:t>
            </a:r>
            <a:r>
              <a:rPr lang="en-US" smtClean="0"/>
              <a:t>as Limber </a:t>
            </a:r>
            <a:r>
              <a:rPr lang="en-US" dirty="0" smtClean="0"/>
              <a:t>neck and in </a:t>
            </a:r>
            <a:r>
              <a:rPr lang="en-US" dirty="0" err="1" smtClean="0"/>
              <a:t>hourse</a:t>
            </a:r>
            <a:r>
              <a:rPr lang="en-US" dirty="0" smtClean="0"/>
              <a:t>  also known as Shakers foal syndrome.</a:t>
            </a:r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smtClean="0"/>
              <a:t>Clinical signs</a:t>
            </a:r>
            <a:endParaRPr lang="en-IN" dirty="0" smtClean="0"/>
          </a:p>
          <a:p>
            <a:r>
              <a:rPr lang="en-IN" dirty="0" smtClean="0"/>
              <a:t>Cattle -Pica-Chew bones (due to deficiency of phosphorus) which may contain toxin in the decaying meat and get poisoning.</a:t>
            </a:r>
          </a:p>
          <a:p>
            <a:r>
              <a:rPr lang="en-IN" dirty="0" smtClean="0"/>
              <a:t>Cattle and Horse: Forage Poisoning (Ingestion of hay contaminated with dead animals or poultry litter)</a:t>
            </a:r>
          </a:p>
          <a:p>
            <a:r>
              <a:rPr lang="en-IN" dirty="0" smtClean="0"/>
              <a:t>Wound botulism – Horses</a:t>
            </a:r>
          </a:p>
          <a:p>
            <a:r>
              <a:rPr lang="en-IN" dirty="0" smtClean="0"/>
              <a:t>Salivation, paralysis with difficulty of movement and impaired vision.</a:t>
            </a:r>
          </a:p>
          <a:p>
            <a:r>
              <a:rPr lang="en-IN" dirty="0" smtClean="0"/>
              <a:t>Tongue paralysed leads to swallowing is impossible.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Swine are resistant since the toxin is poorly absorbed.</a:t>
            </a:r>
          </a:p>
          <a:p>
            <a:r>
              <a:rPr lang="en-IN" dirty="0" smtClean="0"/>
              <a:t>Botulism in birds is exhibited by </a:t>
            </a:r>
            <a:r>
              <a:rPr lang="en-IN" dirty="0" err="1" smtClean="0"/>
              <a:t>torticollis</a:t>
            </a:r>
            <a:r>
              <a:rPr lang="en-IN" dirty="0" smtClean="0"/>
              <a:t> – ‘</a:t>
            </a:r>
            <a:r>
              <a:rPr lang="en-IN" b="1" dirty="0" smtClean="0"/>
              <a:t>Limber neck</a:t>
            </a:r>
            <a:r>
              <a:rPr lang="en-IN" dirty="0" smtClean="0"/>
              <a:t>’ caused by eating infected blow fly maggots and vegetable matter</a:t>
            </a:r>
          </a:p>
          <a:p>
            <a:r>
              <a:rPr lang="en-IN" dirty="0" smtClean="0"/>
              <a:t>Head and neck droop</a:t>
            </a:r>
          </a:p>
          <a:p>
            <a:r>
              <a:rPr lang="en-IN" dirty="0" smtClean="0"/>
              <a:t>Death – Respiratory failure and asphyxia</a:t>
            </a:r>
          </a:p>
          <a:p>
            <a:r>
              <a:rPr lang="en-IN" dirty="0" smtClean="0"/>
              <a:t>No characteristic lesions</a:t>
            </a:r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Entertoxaemia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IN" sz="2400" b="1" dirty="0" smtClean="0">
                <a:solidFill>
                  <a:schemeClr val="bg2">
                    <a:lumMod val="50000"/>
                  </a:schemeClr>
                </a:solidFill>
              </a:rPr>
              <a:t>There are 5 strains and there production of toxins </a:t>
            </a:r>
            <a:endParaRPr lang="en-IN" sz="2400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IN" sz="2400" dirty="0" smtClean="0"/>
              <a:t>A </a:t>
            </a:r>
            <a:r>
              <a:rPr lang="en-IN" sz="2400" dirty="0" smtClean="0"/>
              <a:t>– </a:t>
            </a:r>
            <a:r>
              <a:rPr lang="en-IN" sz="2400" dirty="0" smtClean="0">
                <a:solidFill>
                  <a:srgbClr val="FF0000"/>
                </a:solidFill>
              </a:rPr>
              <a:t>alpha</a:t>
            </a:r>
            <a:r>
              <a:rPr lang="en-IN" sz="2400" dirty="0" smtClean="0"/>
              <a:t> – Gas gangrene, food poisoning in human.</a:t>
            </a:r>
            <a:endParaRPr lang="en-IN" sz="2400" dirty="0" smtClean="0"/>
          </a:p>
          <a:p>
            <a:r>
              <a:rPr lang="en-IN" sz="2400" dirty="0" smtClean="0"/>
              <a:t>B </a:t>
            </a:r>
            <a:r>
              <a:rPr lang="en-IN" sz="2400" dirty="0" smtClean="0"/>
              <a:t>– </a:t>
            </a:r>
            <a:r>
              <a:rPr lang="en-IN" sz="2400" dirty="0" smtClean="0">
                <a:solidFill>
                  <a:srgbClr val="FF0000"/>
                </a:solidFill>
              </a:rPr>
              <a:t>alpha, beta, epsilon &amp; iota </a:t>
            </a:r>
            <a:r>
              <a:rPr lang="en-IN" sz="2400" dirty="0" smtClean="0"/>
              <a:t>-  </a:t>
            </a:r>
            <a:r>
              <a:rPr lang="en-IN" sz="2400" dirty="0" smtClean="0"/>
              <a:t>Lamb </a:t>
            </a:r>
            <a:r>
              <a:rPr lang="en-IN" sz="2400" dirty="0" smtClean="0"/>
              <a:t>dysentery, Hemorrhagic enteritis in sheep &amp; goat.</a:t>
            </a:r>
            <a:endParaRPr lang="en-IN" sz="2400" dirty="0" smtClean="0"/>
          </a:p>
          <a:p>
            <a:r>
              <a:rPr lang="en-IN" sz="2400" dirty="0" smtClean="0"/>
              <a:t>C </a:t>
            </a:r>
            <a:r>
              <a:rPr lang="en-IN" sz="2400" dirty="0" smtClean="0"/>
              <a:t>– </a:t>
            </a:r>
            <a:r>
              <a:rPr lang="en-IN" sz="2400" dirty="0" smtClean="0">
                <a:solidFill>
                  <a:srgbClr val="FF0000"/>
                </a:solidFill>
              </a:rPr>
              <a:t>alpha, beta</a:t>
            </a:r>
            <a:r>
              <a:rPr lang="en-IN" sz="2400" dirty="0" smtClean="0"/>
              <a:t>  - Struck in sheep &amp; enteritis in lambs, calves &amp; piglet. Enteritis </a:t>
            </a:r>
            <a:r>
              <a:rPr lang="en-IN" sz="2400" dirty="0" err="1" smtClean="0"/>
              <a:t>necroticans</a:t>
            </a:r>
            <a:r>
              <a:rPr lang="en-IN" sz="2400" dirty="0" smtClean="0"/>
              <a:t> ( Human)</a:t>
            </a:r>
            <a:endParaRPr lang="en-IN" sz="2400" dirty="0" smtClean="0"/>
          </a:p>
          <a:p>
            <a:r>
              <a:rPr lang="en-IN" sz="2400" dirty="0" smtClean="0"/>
              <a:t>D – </a:t>
            </a:r>
            <a:r>
              <a:rPr lang="en-IN" sz="2400" dirty="0" smtClean="0">
                <a:solidFill>
                  <a:srgbClr val="FF0000"/>
                </a:solidFill>
              </a:rPr>
              <a:t>alpha&amp; iota</a:t>
            </a:r>
            <a:r>
              <a:rPr lang="en-IN" sz="2400" dirty="0" smtClean="0"/>
              <a:t>-  Enterotoxaemia in sheep &amp; </a:t>
            </a:r>
            <a:r>
              <a:rPr lang="en-IN" sz="2400" dirty="0" smtClean="0"/>
              <a:t>Pulpy </a:t>
            </a:r>
            <a:r>
              <a:rPr lang="en-IN" sz="2400" dirty="0" smtClean="0"/>
              <a:t>Kidney</a:t>
            </a:r>
          </a:p>
          <a:p>
            <a:r>
              <a:rPr lang="en-IN" sz="2400" dirty="0" smtClean="0"/>
              <a:t>E </a:t>
            </a:r>
            <a:r>
              <a:rPr lang="en-IN" sz="2400" dirty="0" smtClean="0"/>
              <a:t>–</a:t>
            </a:r>
            <a:r>
              <a:rPr lang="en-IN" sz="2400" dirty="0" smtClean="0">
                <a:solidFill>
                  <a:srgbClr val="FF0000"/>
                </a:solidFill>
              </a:rPr>
              <a:t>alpha&amp; iota</a:t>
            </a:r>
            <a:r>
              <a:rPr lang="en-IN" sz="2400" dirty="0" smtClean="0"/>
              <a:t>- Enterotoxaemia in Calves </a:t>
            </a:r>
            <a:r>
              <a:rPr lang="en-IN" sz="2400" dirty="0" smtClean="0"/>
              <a:t>and Lambs .</a:t>
            </a:r>
          </a:p>
          <a:p>
            <a:pPr algn="ctr">
              <a:buNone/>
            </a:pPr>
            <a:endParaRPr lang="en-IN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Cl. </a:t>
            </a:r>
            <a:r>
              <a:rPr lang="en-US" dirty="0" err="1" smtClean="0"/>
              <a:t>Perringens</a:t>
            </a:r>
            <a:r>
              <a:rPr lang="en-US" dirty="0" smtClean="0"/>
              <a:t> ( H, Co</a:t>
            </a:r>
            <a:r>
              <a:rPr lang="en-US" sz="2400" dirty="0" smtClean="0"/>
              <a:t>2 Gas formation in tissue)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Exotoxin</a:t>
            </a:r>
            <a:endParaRPr lang="en-US" sz="2400" dirty="0" smtClean="0"/>
          </a:p>
          <a:p>
            <a:r>
              <a:rPr lang="en-US" sz="2400" dirty="0" smtClean="0"/>
              <a:t>Alpha – Toxin</a:t>
            </a:r>
          </a:p>
          <a:p>
            <a:r>
              <a:rPr lang="en-US" sz="2400" dirty="0" err="1" smtClean="0"/>
              <a:t>Phospholipase</a:t>
            </a:r>
            <a:endParaRPr lang="en-US" sz="2400" dirty="0" smtClean="0"/>
          </a:p>
          <a:p>
            <a:r>
              <a:rPr lang="en-US" sz="2400" dirty="0" err="1" smtClean="0"/>
              <a:t>Phosophlipids</a:t>
            </a:r>
            <a:endParaRPr lang="en-US" sz="2400" dirty="0" smtClean="0"/>
          </a:p>
          <a:p>
            <a:r>
              <a:rPr lang="en-US" sz="2400" dirty="0" err="1" smtClean="0"/>
              <a:t>Phospholipid</a:t>
            </a:r>
            <a:r>
              <a:rPr lang="en-US" sz="2400" dirty="0" smtClean="0"/>
              <a:t> lecithin </a:t>
            </a:r>
          </a:p>
          <a:p>
            <a:r>
              <a:rPr lang="en-US" sz="2400" dirty="0" smtClean="0"/>
              <a:t>Which is in cell wall of RBC, WBC &amp; Muscle cells</a:t>
            </a:r>
          </a:p>
          <a:p>
            <a:r>
              <a:rPr lang="en-US" sz="2400" dirty="0" smtClean="0"/>
              <a:t>Produce characteristic </a:t>
            </a:r>
            <a:r>
              <a:rPr lang="en-US" sz="2400" dirty="0" err="1" smtClean="0"/>
              <a:t>hemolysis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myconecrosis</a:t>
            </a:r>
            <a:endParaRPr lang="en-US" sz="2400" dirty="0" smtClean="0"/>
          </a:p>
          <a:p>
            <a:r>
              <a:rPr lang="en-US" sz="2400" dirty="0" smtClean="0"/>
              <a:t>Myconecrosis with accompanying gas formation known as Gas gangrene.                          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CLASSIFIACTION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685800" y="2286000"/>
            <a:ext cx="7924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600" dirty="0" smtClean="0"/>
              <a:t>The clostridia can be divided into four major groups according to the kind of disease they produce. 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Cl. Per produce multiple other pathogenic toxin heat- labile </a:t>
            </a:r>
            <a:r>
              <a:rPr lang="en-US" dirty="0" err="1" smtClean="0"/>
              <a:t>entrotoxin</a:t>
            </a:r>
            <a:r>
              <a:rPr lang="en-US" dirty="0" smtClean="0"/>
              <a:t> which causes  Cl. Food poisoning  manifested abdominal pain &amp; Diarrhea  </a:t>
            </a:r>
          </a:p>
          <a:p>
            <a:pPr algn="just"/>
            <a:r>
              <a:rPr lang="en-US" dirty="0" smtClean="0"/>
              <a:t>The typical </a:t>
            </a:r>
            <a:r>
              <a:rPr lang="en-US" dirty="0" err="1" smtClean="0"/>
              <a:t>synerio</a:t>
            </a:r>
            <a:r>
              <a:rPr lang="en-US" dirty="0" smtClean="0"/>
              <a:t> involves meat </a:t>
            </a:r>
            <a:r>
              <a:rPr lang="en-US" dirty="0" err="1" smtClean="0"/>
              <a:t>i.e</a:t>
            </a:r>
            <a:r>
              <a:rPr lang="en-US" dirty="0" smtClean="0"/>
              <a:t> kept warm for long period of  time </a:t>
            </a:r>
            <a:r>
              <a:rPr lang="en-US" dirty="0" err="1" smtClean="0"/>
              <a:t>alowing</a:t>
            </a:r>
            <a:r>
              <a:rPr lang="en-US" dirty="0" smtClean="0"/>
              <a:t> spore to germinate &amp; produce bacteria in </a:t>
            </a:r>
            <a:r>
              <a:rPr lang="en-US" dirty="0" err="1" smtClean="0"/>
              <a:t>vegiate</a:t>
            </a:r>
            <a:r>
              <a:rPr lang="en-US" dirty="0" smtClean="0"/>
              <a:t> state that produce </a:t>
            </a:r>
            <a:r>
              <a:rPr lang="en-US" dirty="0" err="1" smtClean="0"/>
              <a:t>exotoxin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Cl. Food poisoning  </a:t>
            </a:r>
            <a:r>
              <a:rPr lang="en-US" dirty="0" err="1" smtClean="0"/>
              <a:t>rerarly</a:t>
            </a:r>
            <a:r>
              <a:rPr lang="en-US" dirty="0" smtClean="0"/>
              <a:t> fatal but gas gangrene can be rapidly lethal &amp; lead to shock unless to death.</a:t>
            </a:r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>
                <a:solidFill>
                  <a:srgbClr val="C00000"/>
                </a:solidFill>
              </a:rPr>
              <a:t>CI. </a:t>
            </a:r>
            <a:r>
              <a:rPr lang="en-IN" b="1" i="1" dirty="0" err="1" smtClean="0">
                <a:solidFill>
                  <a:srgbClr val="C00000"/>
                </a:solidFill>
              </a:rPr>
              <a:t>perfringens</a:t>
            </a:r>
            <a:r>
              <a:rPr lang="en-IN" b="1" i="1" dirty="0" smtClean="0">
                <a:solidFill>
                  <a:srgbClr val="C00000"/>
                </a:solidFill>
              </a:rPr>
              <a:t> type ‘A’</a:t>
            </a:r>
            <a:endParaRPr lang="en-IN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IN" dirty="0" smtClean="0"/>
              <a:t>Enterotoxaemia occurs in lamb and calves</a:t>
            </a:r>
          </a:p>
          <a:p>
            <a:pPr algn="ctr">
              <a:buNone/>
            </a:pPr>
            <a:r>
              <a:rPr lang="en-IN" dirty="0" smtClean="0"/>
              <a:t>Haemolytic anaemia, </a:t>
            </a:r>
            <a:r>
              <a:rPr lang="en-IN" dirty="0" err="1" smtClean="0"/>
              <a:t>Haemoglobinuria</a:t>
            </a:r>
            <a:r>
              <a:rPr lang="en-IN" dirty="0" smtClean="0"/>
              <a:t> and </a:t>
            </a:r>
            <a:r>
              <a:rPr lang="en-IN" dirty="0" err="1" smtClean="0"/>
              <a:t>Icterus</a:t>
            </a:r>
            <a:r>
              <a:rPr lang="en-IN" dirty="0" smtClean="0"/>
              <a:t> - acute syndrome</a:t>
            </a:r>
          </a:p>
          <a:p>
            <a:pPr algn="ctr"/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Lamb dysentery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i="1" dirty="0" smtClean="0"/>
              <a:t>CI. </a:t>
            </a:r>
            <a:r>
              <a:rPr lang="en-IN" b="1" i="1" dirty="0" err="1" smtClean="0"/>
              <a:t>perfringens</a:t>
            </a:r>
            <a:r>
              <a:rPr lang="en-IN" b="1" i="1" dirty="0" smtClean="0"/>
              <a:t> type ‘B’</a:t>
            </a:r>
            <a:endParaRPr lang="en-IN" dirty="0" smtClean="0"/>
          </a:p>
          <a:p>
            <a:r>
              <a:rPr lang="en-IN" dirty="0" smtClean="0"/>
              <a:t>Lamb – Less than 3 weeks</a:t>
            </a:r>
          </a:p>
          <a:p>
            <a:r>
              <a:rPr lang="en-IN" dirty="0" smtClean="0"/>
              <a:t>Also occurs in calves and foals</a:t>
            </a:r>
          </a:p>
          <a:p>
            <a:r>
              <a:rPr lang="en-IN" dirty="0" smtClean="0"/>
              <a:t>Haemorrhagic enteritis with ulceration</a:t>
            </a:r>
          </a:p>
          <a:p>
            <a:r>
              <a:rPr lang="en-IN" dirty="0" smtClean="0"/>
              <a:t>Beta toxin</a:t>
            </a:r>
          </a:p>
          <a:p>
            <a:r>
              <a:rPr lang="en-IN" dirty="0" smtClean="0"/>
              <a:t>Acute – Abdominal pain, depression and reluctance to suckle</a:t>
            </a:r>
          </a:p>
          <a:p>
            <a:r>
              <a:rPr lang="en-IN" dirty="0" err="1" smtClean="0"/>
              <a:t>Peracute</a:t>
            </a:r>
            <a:r>
              <a:rPr lang="en-IN" dirty="0" smtClean="0"/>
              <a:t> -death without symptoms</a:t>
            </a:r>
          </a:p>
          <a:p>
            <a:r>
              <a:rPr lang="en-IN" dirty="0" smtClean="0"/>
              <a:t>Microscopic lesions : Haemorrhagic enteritis and ulceration.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 smtClean="0"/>
              <a:t>‘Struck’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 smtClean="0"/>
              <a:t>CI. </a:t>
            </a:r>
            <a:r>
              <a:rPr lang="en-IN" b="1" i="1" dirty="0" err="1" smtClean="0"/>
              <a:t>Perfringens</a:t>
            </a:r>
            <a:r>
              <a:rPr lang="en-IN" b="1" i="1" dirty="0" smtClean="0"/>
              <a:t> type 'C' </a:t>
            </a:r>
          </a:p>
          <a:p>
            <a:pPr algn="ctr">
              <a:buNone/>
            </a:pPr>
            <a:r>
              <a:rPr lang="en-IN" dirty="0" smtClean="0"/>
              <a:t>Adult Sheep – Haemorrhagic enteritis and ulceration of Jejunum and duodenum</a:t>
            </a:r>
          </a:p>
          <a:p>
            <a:pPr algn="ctr">
              <a:buNone/>
            </a:pPr>
            <a:r>
              <a:rPr lang="en-IN" dirty="0" smtClean="0"/>
              <a:t> </a:t>
            </a:r>
            <a:r>
              <a:rPr lang="en-IN" dirty="0" err="1" smtClean="0"/>
              <a:t>Peritionitis</a:t>
            </a:r>
            <a:r>
              <a:rPr lang="en-IN" dirty="0" smtClean="0"/>
              <a:t> with large volume of clear yellow fluid accumulation</a:t>
            </a:r>
          </a:p>
          <a:p>
            <a:pPr algn="ctr">
              <a:buNone/>
            </a:pPr>
            <a:r>
              <a:rPr lang="en-IN" dirty="0" smtClean="0"/>
              <a:t> Another form -</a:t>
            </a:r>
            <a:r>
              <a:rPr lang="en-IN" i="1" dirty="0" smtClean="0"/>
              <a:t>CI. </a:t>
            </a:r>
            <a:r>
              <a:rPr lang="en-IN" i="1" dirty="0" err="1" smtClean="0"/>
              <a:t>Perfringens</a:t>
            </a:r>
            <a:r>
              <a:rPr lang="en-IN" i="1" dirty="0" smtClean="0"/>
              <a:t> type 'C'</a:t>
            </a:r>
            <a:r>
              <a:rPr lang="en-IN" dirty="0" smtClean="0"/>
              <a:t> – Haemorrhagic enterotoxaemia</a:t>
            </a:r>
          </a:p>
          <a:p>
            <a:pPr algn="ctr">
              <a:buNone/>
            </a:pPr>
            <a:r>
              <a:rPr lang="en-IN" dirty="0" smtClean="0"/>
              <a:t> Affects lambs, calves and piglets within a few days of birth and  fatal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 smtClean="0"/>
              <a:t>“</a:t>
            </a:r>
            <a:r>
              <a:rPr lang="en-IN" b="0" dirty="0" err="1" smtClean="0"/>
              <a:t>Puply</a:t>
            </a:r>
            <a:r>
              <a:rPr lang="en-IN" b="0" dirty="0" smtClean="0"/>
              <a:t> Kidney disease”,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Synonym - “Over eating disease”</a:t>
            </a:r>
          </a:p>
          <a:p>
            <a:pPr>
              <a:buNone/>
            </a:pPr>
            <a:r>
              <a:rPr lang="en-IN" dirty="0" smtClean="0">
                <a:solidFill>
                  <a:srgbClr val="C00000"/>
                </a:solidFill>
              </a:rPr>
              <a:t>Definition</a:t>
            </a:r>
          </a:p>
          <a:p>
            <a:pPr algn="just">
              <a:buNone/>
            </a:pPr>
            <a:r>
              <a:rPr lang="en-IN" dirty="0" smtClean="0"/>
              <a:t>Acute toxaemia of fattening lambs and sheep which receive sample milk and high concentration of diet characterized by  nervous symptoms and sudden death with development of pulpy kidney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 smtClean="0"/>
              <a:t>“</a:t>
            </a:r>
            <a:r>
              <a:rPr lang="en-IN" b="0" dirty="0" err="1" smtClean="0"/>
              <a:t>Puply</a:t>
            </a:r>
            <a:r>
              <a:rPr lang="en-IN" b="0" dirty="0" smtClean="0"/>
              <a:t> Kidney disease”,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C00000"/>
                </a:solidFill>
              </a:rPr>
              <a:t>Incidence</a:t>
            </a:r>
          </a:p>
          <a:p>
            <a:r>
              <a:rPr lang="en-IN" dirty="0" smtClean="0"/>
              <a:t>It is occurs throughout the world including India</a:t>
            </a:r>
          </a:p>
          <a:p>
            <a:r>
              <a:rPr lang="en-IN" dirty="0" smtClean="0">
                <a:solidFill>
                  <a:srgbClr val="FFC000"/>
                </a:solidFill>
              </a:rPr>
              <a:t>Susceptibility</a:t>
            </a:r>
          </a:p>
          <a:p>
            <a:pPr>
              <a:buNone/>
            </a:pPr>
            <a:r>
              <a:rPr lang="en-IN" dirty="0" smtClean="0"/>
              <a:t>   It is an important disease of goats, sheep (fattening lambs) and less commonly in adult sheep</a:t>
            </a:r>
          </a:p>
          <a:p>
            <a:pPr>
              <a:buNone/>
            </a:pPr>
            <a:r>
              <a:rPr lang="en-IN" dirty="0" smtClean="0"/>
              <a:t>Enterotoxaemia has also been reported in calves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Pathogenesis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Organism is a normal inhabitant of alimentary tract and the toxin produced are removed by normal movement of </a:t>
            </a:r>
            <a:r>
              <a:rPr lang="en-IN" dirty="0" err="1" smtClean="0"/>
              <a:t>ingesta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When excessive starch food is fed, the bacteria proliferate and liberate </a:t>
            </a:r>
            <a:r>
              <a:rPr lang="en-IN" dirty="0" err="1" smtClean="0"/>
              <a:t>toxin.Hence</a:t>
            </a:r>
            <a:r>
              <a:rPr lang="en-IN" dirty="0" smtClean="0"/>
              <a:t> the name “Over eating disease”                 </a:t>
            </a:r>
          </a:p>
          <a:p>
            <a:r>
              <a:rPr lang="en-IN" dirty="0" err="1" smtClean="0"/>
              <a:t>Atony</a:t>
            </a:r>
            <a:r>
              <a:rPr lang="en-IN" dirty="0" smtClean="0"/>
              <a:t> of intestine &amp; Stasis of ingests also favours growth of organisms</a:t>
            </a:r>
          </a:p>
          <a:p>
            <a:r>
              <a:rPr lang="en-IN" dirty="0" smtClean="0"/>
              <a:t>The epsilon toxin produced will be </a:t>
            </a:r>
            <a:r>
              <a:rPr lang="en-IN" dirty="0" err="1" smtClean="0"/>
              <a:t>abosrbed</a:t>
            </a:r>
            <a:r>
              <a:rPr lang="en-IN" dirty="0" smtClean="0"/>
              <a:t> immediately by intestinal mucosa resulting in toxaemia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4114800" y="27432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4191000" y="40386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4191000" y="4876800"/>
            <a:ext cx="484632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Smaller quantities of alpha and </a:t>
            </a:r>
            <a:r>
              <a:rPr lang="en-IN" dirty="0" smtClean="0"/>
              <a:t>b</a:t>
            </a:r>
            <a:r>
              <a:rPr lang="en-IN" dirty="0" smtClean="0"/>
              <a:t>eta </a:t>
            </a:r>
            <a:r>
              <a:rPr lang="en-IN" dirty="0" smtClean="0"/>
              <a:t>fractions</a:t>
            </a:r>
          </a:p>
          <a:p>
            <a:endParaRPr lang="en-IN" dirty="0" smtClean="0"/>
          </a:p>
          <a:p>
            <a:r>
              <a:rPr lang="en-IN" dirty="0" smtClean="0"/>
              <a:t>Toxins reaches the brain causing opisthotonus, convulsion and coma.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Toxaemia (Few hours - chronic convulsions)</a:t>
            </a:r>
          </a:p>
          <a:p>
            <a:endParaRPr lang="en-IN" dirty="0" smtClean="0"/>
          </a:p>
          <a:p>
            <a:r>
              <a:rPr lang="en-IN" dirty="0" smtClean="0"/>
              <a:t>Hyperglycaemia and </a:t>
            </a:r>
            <a:r>
              <a:rPr lang="en-IN" dirty="0" err="1" smtClean="0"/>
              <a:t>glycos</a:t>
            </a:r>
            <a:r>
              <a:rPr lang="en-IN" dirty="0" smtClean="0"/>
              <a:t> </a:t>
            </a:r>
            <a:r>
              <a:rPr lang="en-IN" dirty="0" err="1" smtClean="0"/>
              <a:t>uria</a:t>
            </a:r>
            <a:r>
              <a:rPr lang="en-IN" dirty="0" smtClean="0"/>
              <a:t> are also observed</a:t>
            </a:r>
          </a:p>
          <a:p>
            <a:endParaRPr lang="en-IN" dirty="0"/>
          </a:p>
        </p:txBody>
      </p:sp>
      <p:sp>
        <p:nvSpPr>
          <p:cNvPr id="5" name="Down Arrow 4"/>
          <p:cNvSpPr/>
          <p:nvPr/>
        </p:nvSpPr>
        <p:spPr>
          <a:xfrm>
            <a:off x="4267200" y="2209800"/>
            <a:ext cx="484632" cy="3688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4267200" y="3657600"/>
            <a:ext cx="484632" cy="59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4267200" y="4724400"/>
            <a:ext cx="484632" cy="597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Gross lesions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err="1" smtClean="0"/>
              <a:t>Petechial</a:t>
            </a:r>
            <a:r>
              <a:rPr lang="en-IN" dirty="0" smtClean="0"/>
              <a:t> or </a:t>
            </a:r>
            <a:r>
              <a:rPr lang="en-IN" dirty="0" err="1" smtClean="0"/>
              <a:t>ecchymotic</a:t>
            </a:r>
            <a:r>
              <a:rPr lang="en-IN" dirty="0" smtClean="0"/>
              <a:t> haemorrhages of </a:t>
            </a:r>
            <a:r>
              <a:rPr lang="en-IN" dirty="0" err="1" smtClean="0"/>
              <a:t>epicardium</a:t>
            </a:r>
            <a:r>
              <a:rPr lang="en-IN" dirty="0" smtClean="0"/>
              <a:t>, </a:t>
            </a:r>
            <a:r>
              <a:rPr lang="en-IN" dirty="0" err="1" smtClean="0"/>
              <a:t>endocardium</a:t>
            </a:r>
            <a:r>
              <a:rPr lang="en-IN" dirty="0" smtClean="0"/>
              <a:t>, serous surface of intestine, abdominal muscles, diaphragm and </a:t>
            </a:r>
            <a:r>
              <a:rPr lang="en-IN" dirty="0" err="1" smtClean="0"/>
              <a:t>hydropericardium</a:t>
            </a:r>
            <a:endParaRPr lang="en-IN" dirty="0" smtClean="0"/>
          </a:p>
          <a:p>
            <a:pPr algn="just"/>
            <a:r>
              <a:rPr lang="en-IN" dirty="0" smtClean="0"/>
              <a:t>Catarrhal or haemorrhagic gastroenteritis</a:t>
            </a:r>
          </a:p>
          <a:p>
            <a:pPr algn="just"/>
            <a:r>
              <a:rPr lang="en-IN" dirty="0" smtClean="0"/>
              <a:t>Kidneys – swollen and pulpy – “</a:t>
            </a:r>
            <a:r>
              <a:rPr lang="en-IN" dirty="0" err="1" smtClean="0"/>
              <a:t>Puply</a:t>
            </a:r>
            <a:r>
              <a:rPr lang="en-IN" dirty="0" smtClean="0"/>
              <a:t> Kidney disease”</a:t>
            </a:r>
          </a:p>
          <a:p>
            <a:pPr algn="just"/>
            <a:r>
              <a:rPr lang="en-IN" dirty="0" smtClean="0"/>
              <a:t>Reaching the brain causing symmetrical </a:t>
            </a:r>
            <a:r>
              <a:rPr lang="en-IN" dirty="0" err="1" smtClean="0"/>
              <a:t>encephalomalacia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Microscopic lesions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>
                <a:solidFill>
                  <a:srgbClr val="FFC000"/>
                </a:solidFill>
              </a:rPr>
              <a:t>Kidney: </a:t>
            </a:r>
            <a:r>
              <a:rPr lang="en-IN" dirty="0" smtClean="0"/>
              <a:t>Cloudy swelling and necrosis of epithelium of proximal </a:t>
            </a:r>
            <a:r>
              <a:rPr lang="en-IN" dirty="0" err="1" smtClean="0"/>
              <a:t>convuluted</a:t>
            </a:r>
            <a:r>
              <a:rPr lang="en-IN" dirty="0" smtClean="0"/>
              <a:t> tubules</a:t>
            </a:r>
          </a:p>
          <a:p>
            <a:pPr algn="just"/>
            <a:r>
              <a:rPr lang="en-IN" dirty="0" smtClean="0">
                <a:solidFill>
                  <a:srgbClr val="00B0F0"/>
                </a:solidFill>
              </a:rPr>
              <a:t>Liver and spleen- </a:t>
            </a:r>
            <a:r>
              <a:rPr lang="en-IN" dirty="0" smtClean="0"/>
              <a:t>Congested</a:t>
            </a:r>
          </a:p>
          <a:p>
            <a:pPr algn="just"/>
            <a:r>
              <a:rPr lang="en-IN" dirty="0" smtClean="0">
                <a:solidFill>
                  <a:srgbClr val="7030A0"/>
                </a:solidFill>
              </a:rPr>
              <a:t>Brain:</a:t>
            </a:r>
            <a:r>
              <a:rPr lang="en-IN" dirty="0" smtClean="0"/>
              <a:t> </a:t>
            </a:r>
            <a:r>
              <a:rPr lang="en-IN" dirty="0" err="1" smtClean="0"/>
              <a:t>Lysis</a:t>
            </a:r>
            <a:r>
              <a:rPr lang="en-IN" dirty="0" smtClean="0"/>
              <a:t> and liquefaction of the white matter, while the grey matter is oedematous.</a:t>
            </a:r>
          </a:p>
          <a:p>
            <a:pPr algn="just"/>
            <a:r>
              <a:rPr lang="en-IN" dirty="0" smtClean="0"/>
              <a:t>Hyperglycaemia due to increased </a:t>
            </a:r>
            <a:r>
              <a:rPr lang="en-IN" dirty="0" err="1" smtClean="0"/>
              <a:t>glycogenolysis</a:t>
            </a:r>
            <a:r>
              <a:rPr lang="en-IN" dirty="0" smtClean="0"/>
              <a:t> of liver glycogen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305800" cy="1798638"/>
          </a:xfrm>
        </p:spPr>
        <p:txBody>
          <a:bodyPr>
            <a:normAutofit fontScale="90000"/>
          </a:bodyPr>
          <a:lstStyle/>
          <a:p>
            <a:r>
              <a:rPr lang="en-IN" sz="2200" dirty="0" smtClean="0"/>
              <a:t/>
            </a:r>
            <a:br>
              <a:rPr lang="en-IN" sz="2200" dirty="0" smtClean="0"/>
            </a:br>
            <a:r>
              <a:rPr lang="en-IN" sz="2200" dirty="0" smtClean="0"/>
              <a:t/>
            </a:r>
            <a:br>
              <a:rPr lang="en-IN" sz="2200" dirty="0" smtClean="0"/>
            </a:br>
            <a:r>
              <a:rPr lang="en-IN" sz="2200" dirty="0" smtClean="0"/>
              <a:t>The </a:t>
            </a:r>
            <a:r>
              <a:rPr lang="en-IN" sz="2200" dirty="0" err="1" smtClean="0"/>
              <a:t>Histotoxic</a:t>
            </a:r>
            <a:r>
              <a:rPr lang="en-IN" sz="2200" dirty="0" smtClean="0"/>
              <a:t> clostridia causes a variety of tissue (often muscle) infections frequently following wounds or other trauma (</a:t>
            </a:r>
            <a:r>
              <a:rPr lang="en-IN" sz="2200" dirty="0" err="1" smtClean="0"/>
              <a:t>eg</a:t>
            </a:r>
            <a:r>
              <a:rPr lang="en-IN" sz="2200" dirty="0" smtClean="0"/>
              <a:t>).</a:t>
            </a:r>
            <a:br>
              <a:rPr lang="en-IN" sz="2200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90602"/>
          <a:ext cx="9220200" cy="5867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400"/>
                <a:gridCol w="3073400"/>
                <a:gridCol w="3073400"/>
              </a:tblGrid>
              <a:tr h="1285611">
                <a:tc>
                  <a:txBody>
                    <a:bodyPr/>
                    <a:lstStyle/>
                    <a:p>
                      <a:pPr algn="l" fontAlgn="t"/>
                      <a:r>
                        <a:rPr lang="en-IN" sz="2800" i="1" dirty="0" smtClean="0">
                          <a:solidFill>
                            <a:srgbClr val="FF0000"/>
                          </a:solidFill>
                          <a:latin typeface="Helvetica"/>
                        </a:rPr>
                        <a:t>Cl. </a:t>
                      </a:r>
                      <a:r>
                        <a:rPr lang="en-IN" sz="2800" i="1" dirty="0">
                          <a:solidFill>
                            <a:srgbClr val="FF0000"/>
                          </a:solidFill>
                          <a:latin typeface="Helvetica"/>
                        </a:rPr>
                        <a:t>chauvoei</a:t>
                      </a:r>
                      <a:endParaRPr lang="en-IN" sz="2800" dirty="0">
                        <a:solidFill>
                          <a:srgbClr val="FF0000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dirty="0">
                          <a:solidFill>
                            <a:srgbClr val="C00000"/>
                          </a:solidFill>
                          <a:latin typeface="Helvetica"/>
                        </a:rPr>
                        <a:t>Cattle, </a:t>
                      </a:r>
                      <a:r>
                        <a:rPr lang="en-IN" sz="2400" dirty="0" smtClean="0">
                          <a:solidFill>
                            <a:srgbClr val="C00000"/>
                          </a:solidFill>
                          <a:latin typeface="Helvetica"/>
                        </a:rPr>
                        <a:t>sheep </a:t>
                      </a:r>
                      <a:r>
                        <a:rPr lang="en-IN" sz="2400" dirty="0">
                          <a:solidFill>
                            <a:srgbClr val="C00000"/>
                          </a:solidFill>
                          <a:latin typeface="Helvetica"/>
                        </a:rPr>
                        <a:t>(pigs</a:t>
                      </a:r>
                      <a:r>
                        <a:rPr lang="en-IN" sz="2400" dirty="0" smtClean="0">
                          <a:solidFill>
                            <a:srgbClr val="C00000"/>
                          </a:solidFill>
                          <a:latin typeface="Helvetica"/>
                        </a:rPr>
                        <a:t>)</a:t>
                      </a:r>
                    </a:p>
                    <a:p>
                      <a:pPr algn="l" fontAlgn="t"/>
                      <a:r>
                        <a:rPr lang="en-US" sz="2400" dirty="0" smtClean="0">
                          <a:solidFill>
                            <a:srgbClr val="FFC000"/>
                          </a:solidFill>
                          <a:latin typeface="Helvetica"/>
                        </a:rPr>
                        <a:t>Many </a:t>
                      </a:r>
                      <a:r>
                        <a:rPr lang="en-US" sz="2400" dirty="0" err="1" smtClean="0">
                          <a:solidFill>
                            <a:srgbClr val="FFC000"/>
                          </a:solidFill>
                          <a:latin typeface="Helvetica"/>
                        </a:rPr>
                        <a:t>Spescies</a:t>
                      </a:r>
                      <a:endParaRPr lang="en-IN" sz="2400" dirty="0">
                        <a:solidFill>
                          <a:srgbClr val="FFC000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8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latin typeface="Helvetica"/>
                        </a:rPr>
                        <a:t>Black quarter </a:t>
                      </a:r>
                      <a:r>
                        <a:rPr lang="en-IN" sz="24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</a:rPr>
                        <a:t>(Black leg</a:t>
                      </a:r>
                      <a:r>
                        <a:rPr lang="en-IN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/>
                        </a:rPr>
                        <a:t>)</a:t>
                      </a:r>
                    </a:p>
                  </a:txBody>
                  <a:tcPr marL="47625" marR="47625" marT="47625" marB="47625"/>
                </a:tc>
              </a:tr>
              <a:tr h="1813894"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i="1" dirty="0" smtClean="0">
                          <a:solidFill>
                            <a:srgbClr val="000033"/>
                          </a:solidFill>
                          <a:latin typeface="Helvetica"/>
                        </a:rPr>
                        <a:t>Cl. </a:t>
                      </a:r>
                      <a:r>
                        <a:rPr lang="en-IN" sz="2400" i="1" dirty="0" err="1">
                          <a:solidFill>
                            <a:srgbClr val="000033"/>
                          </a:solidFill>
                          <a:latin typeface="Helvetica"/>
                        </a:rPr>
                        <a:t>septicum</a:t>
                      </a:r>
                      <a:endParaRPr lang="en-IN" sz="2400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Cattle </a:t>
                      </a:r>
                      <a:b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</a:br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Sheep </a:t>
                      </a:r>
                      <a:b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</a:br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Chicken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Malignant </a:t>
                      </a:r>
                      <a:r>
                        <a:rPr lang="en-IN" sz="2400" dirty="0" smtClean="0">
                          <a:solidFill>
                            <a:srgbClr val="000033"/>
                          </a:solidFill>
                          <a:latin typeface="Helvetica"/>
                        </a:rPr>
                        <a:t>oedema in </a:t>
                      </a:r>
                      <a:r>
                        <a:rPr lang="en-IN" sz="2400" dirty="0" err="1" smtClean="0">
                          <a:solidFill>
                            <a:srgbClr val="000033"/>
                          </a:solidFill>
                          <a:latin typeface="Helvetica"/>
                        </a:rPr>
                        <a:t>Equne</a:t>
                      </a:r>
                      <a:r>
                        <a:rPr lang="en-IN" sz="2400" dirty="0" smtClean="0">
                          <a:solidFill>
                            <a:srgbClr val="000033"/>
                          </a:solidFill>
                          <a:latin typeface="Helvetica"/>
                        </a:rPr>
                        <a:t>.</a:t>
                      </a:r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 </a:t>
                      </a:r>
                      <a:b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</a:br>
                      <a:r>
                        <a:rPr lang="en-IN" sz="3200" dirty="0" smtClean="0">
                          <a:solidFill>
                            <a:srgbClr val="7030A0"/>
                          </a:solidFill>
                          <a:latin typeface="Helvetica"/>
                        </a:rPr>
                        <a:t>Braxy</a:t>
                      </a:r>
                      <a:r>
                        <a:rPr lang="en-IN" sz="3200" dirty="0">
                          <a:solidFill>
                            <a:srgbClr val="7030A0"/>
                          </a:solidFill>
                          <a:latin typeface="Helvetica"/>
                        </a:rPr>
                        <a:t> </a:t>
                      </a:r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/>
                      </a:r>
                      <a:b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</a:br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Necrotic dermatitis</a:t>
                      </a:r>
                    </a:p>
                  </a:txBody>
                  <a:tcPr marL="47625" marR="47625" marT="47625" marB="47625"/>
                </a:tc>
              </a:tr>
              <a:tr h="1135450"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i="1" dirty="0" smtClean="0">
                          <a:solidFill>
                            <a:srgbClr val="00B0F0"/>
                          </a:solidFill>
                          <a:latin typeface="Helvetica"/>
                        </a:rPr>
                        <a:t>Cl. </a:t>
                      </a:r>
                      <a:r>
                        <a:rPr lang="en-IN" sz="2400" i="1" dirty="0" err="1">
                          <a:solidFill>
                            <a:srgbClr val="00B0F0"/>
                          </a:solidFill>
                          <a:latin typeface="Helvetica"/>
                        </a:rPr>
                        <a:t>novyi</a:t>
                      </a:r>
                      <a:r>
                        <a:rPr lang="en-IN" sz="2400" dirty="0">
                          <a:solidFill>
                            <a:srgbClr val="00B0F0"/>
                          </a:solidFill>
                          <a:latin typeface="Helvetica"/>
                        </a:rPr>
                        <a:t> </a:t>
                      </a:r>
                      <a:r>
                        <a:rPr lang="en-IN" sz="2400" dirty="0" smtClean="0">
                          <a:solidFill>
                            <a:srgbClr val="00B0F0"/>
                          </a:solidFill>
                          <a:latin typeface="Helvetica"/>
                        </a:rPr>
                        <a:t> </a:t>
                      </a:r>
                    </a:p>
                    <a:p>
                      <a:pPr algn="l" fontAlgn="t"/>
                      <a:r>
                        <a:rPr lang="en-IN" sz="2400" dirty="0" smtClean="0">
                          <a:solidFill>
                            <a:srgbClr val="FF0000"/>
                          </a:solidFill>
                          <a:latin typeface="Helvetica"/>
                        </a:rPr>
                        <a:t>Type </a:t>
                      </a:r>
                      <a:r>
                        <a:rPr lang="en-IN" sz="2400" dirty="0">
                          <a:solidFill>
                            <a:srgbClr val="FF0000"/>
                          </a:solidFill>
                          <a:latin typeface="Helvetica"/>
                        </a:rPr>
                        <a:t>A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solidFill>
                            <a:srgbClr val="00B0F0"/>
                          </a:solidFill>
                          <a:latin typeface="Helvetica"/>
                        </a:rPr>
                        <a:t>Sheep </a:t>
                      </a:r>
                      <a:br>
                        <a:rPr lang="en-IN" sz="2400" dirty="0">
                          <a:solidFill>
                            <a:srgbClr val="00B0F0"/>
                          </a:solidFill>
                          <a:latin typeface="Helvetica"/>
                        </a:rPr>
                      </a:br>
                      <a:r>
                        <a:rPr lang="en-IN" sz="2400" dirty="0">
                          <a:solidFill>
                            <a:srgbClr val="00B0F0"/>
                          </a:solidFill>
                          <a:latin typeface="Helvetica"/>
                        </a:rPr>
                        <a:t>Cattle and Sheep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solidFill>
                            <a:srgbClr val="00B0F0"/>
                          </a:solidFill>
                          <a:latin typeface="Helvetica"/>
                        </a:rPr>
                        <a:t>Big head of rams </a:t>
                      </a:r>
                      <a:br>
                        <a:rPr lang="en-IN" sz="2400" dirty="0">
                          <a:solidFill>
                            <a:srgbClr val="00B0F0"/>
                          </a:solidFill>
                          <a:latin typeface="Helvetica"/>
                        </a:rPr>
                      </a:br>
                      <a:r>
                        <a:rPr lang="en-IN" sz="2400" dirty="0">
                          <a:solidFill>
                            <a:srgbClr val="00B0F0"/>
                          </a:solidFill>
                          <a:latin typeface="Helvetica"/>
                        </a:rPr>
                        <a:t>Gas gangrene</a:t>
                      </a:r>
                    </a:p>
                  </a:txBody>
                  <a:tcPr marL="47625" marR="47625" marT="47625" marB="47625"/>
                </a:tc>
              </a:tr>
              <a:tr h="1135450"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dirty="0">
                          <a:solidFill>
                            <a:srgbClr val="FF0000"/>
                          </a:solidFill>
                          <a:latin typeface="Helvetica"/>
                        </a:rPr>
                        <a:t>Type B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solidFill>
                            <a:srgbClr val="00B0F0"/>
                          </a:solidFill>
                          <a:latin typeface="Helvetica"/>
                        </a:rPr>
                        <a:t>Sheep (Cattle)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Helvetica"/>
                        </a:rPr>
                        <a:t>Black disease </a:t>
                      </a:r>
                      <a:r>
                        <a:rPr lang="en-IN" sz="2400" dirty="0">
                          <a:solidFill>
                            <a:srgbClr val="00B0F0"/>
                          </a:solidFill>
                          <a:latin typeface="Helvetica"/>
                        </a:rPr>
                        <a:t>(necrotic hepatitis)</a:t>
                      </a:r>
                    </a:p>
                  </a:txBody>
                  <a:tcPr marL="47625" marR="47625" marT="47625" marB="47625"/>
                </a:tc>
              </a:tr>
              <a:tr h="496994"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dirty="0">
                          <a:solidFill>
                            <a:srgbClr val="FF0000"/>
                          </a:solidFill>
                          <a:latin typeface="Helvetica"/>
                        </a:rPr>
                        <a:t>Type C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solidFill>
                            <a:srgbClr val="00B0F0"/>
                          </a:solidFill>
                          <a:latin typeface="Helvetica"/>
                        </a:rPr>
                        <a:t>Water </a:t>
                      </a:r>
                      <a:r>
                        <a:rPr lang="en-IN" sz="2400" dirty="0" err="1">
                          <a:solidFill>
                            <a:srgbClr val="00B0F0"/>
                          </a:solidFill>
                          <a:latin typeface="Helvetica"/>
                        </a:rPr>
                        <a:t>buffaloe</a:t>
                      </a:r>
                      <a:endParaRPr lang="en-IN" sz="2400" dirty="0">
                        <a:solidFill>
                          <a:srgbClr val="00B0F0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 err="1">
                          <a:solidFill>
                            <a:srgbClr val="00B0F0"/>
                          </a:solidFill>
                          <a:latin typeface="Helvetica"/>
                        </a:rPr>
                        <a:t>Osteomyelitis</a:t>
                      </a:r>
                      <a:endParaRPr lang="en-IN" sz="2400" dirty="0">
                        <a:solidFill>
                          <a:srgbClr val="00B0F0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BLACK QUARTER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Synonym</a:t>
            </a:r>
            <a:r>
              <a:rPr lang="en-IN" b="1" dirty="0" smtClean="0"/>
              <a:t>: </a:t>
            </a:r>
            <a:r>
              <a:rPr lang="en-IN" dirty="0" smtClean="0"/>
              <a:t>Black leg, quarter ill, Symptomatic anthrax</a:t>
            </a:r>
          </a:p>
          <a:p>
            <a:r>
              <a:rPr lang="en-IN" b="1" dirty="0" smtClean="0">
                <a:solidFill>
                  <a:srgbClr val="92D050"/>
                </a:solidFill>
              </a:rPr>
              <a:t>Definition</a:t>
            </a:r>
            <a:endParaRPr lang="en-IN" dirty="0" smtClean="0">
              <a:solidFill>
                <a:srgbClr val="92D050"/>
              </a:solidFill>
            </a:endParaRPr>
          </a:p>
          <a:p>
            <a:pPr algn="just"/>
            <a:r>
              <a:rPr lang="en-IN" dirty="0" smtClean="0"/>
              <a:t>Acute febrile disease of cattle (6 month to 2 years), less often of  sheep, goat and swine characterized by emphysematous, </a:t>
            </a:r>
            <a:r>
              <a:rPr lang="en-IN" dirty="0" err="1" smtClean="0"/>
              <a:t>sero</a:t>
            </a:r>
            <a:r>
              <a:rPr lang="en-IN" dirty="0" smtClean="0"/>
              <a:t> haemorrhagic swelling in the heavy muscles, especially of the hind limbs.</a:t>
            </a:r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Etiology</a:t>
            </a:r>
          </a:p>
          <a:p>
            <a:pPr>
              <a:buNone/>
            </a:pPr>
            <a:endParaRPr lang="en-IN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IN" i="1" dirty="0" smtClean="0"/>
              <a:t> </a:t>
            </a:r>
            <a:r>
              <a:rPr lang="en-IN" sz="3200" i="1" dirty="0" smtClean="0"/>
              <a:t>Clostridium chauvoei </a:t>
            </a:r>
            <a:r>
              <a:rPr lang="en-IN" i="1" dirty="0" smtClean="0"/>
              <a:t>- </a:t>
            </a:r>
            <a:r>
              <a:rPr lang="en-IN" dirty="0" smtClean="0"/>
              <a:t>Gram + (positive), spore forming, rod shaped bacterium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Q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This disease is spread generally in Rainey Season.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Incubation period: 1- 5 days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Pathogenesis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Infection is by ingestion of spore of Cl. </a:t>
            </a:r>
            <a:r>
              <a:rPr lang="en-IN" dirty="0" err="1" smtClean="0"/>
              <a:t>Chauvoi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The organisms multiply in the intestinal mucosa.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Goes into the  intestinal </a:t>
            </a:r>
            <a:r>
              <a:rPr lang="en-IN" dirty="0" err="1" smtClean="0"/>
              <a:t>macrophase</a:t>
            </a:r>
            <a:r>
              <a:rPr lang="en-IN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Inters the lymph &amp; blood</a:t>
            </a:r>
          </a:p>
          <a:p>
            <a:pPr>
              <a:buNone/>
            </a:pPr>
            <a:r>
              <a:rPr lang="en-US" dirty="0" smtClean="0"/>
              <a:t>                                      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Precipitates' </a:t>
            </a:r>
            <a:r>
              <a:rPr lang="en-US" dirty="0" smtClean="0"/>
              <a:t>in the heavy muscle of thigh&amp; limb &amp; shoulder.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5" name="Down Arrow 4"/>
          <p:cNvSpPr/>
          <p:nvPr/>
        </p:nvSpPr>
        <p:spPr>
          <a:xfrm>
            <a:off x="4343400" y="1981200"/>
            <a:ext cx="484632" cy="44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4343400" y="3886200"/>
            <a:ext cx="484632" cy="44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own Arrow 7"/>
          <p:cNvSpPr/>
          <p:nvPr/>
        </p:nvSpPr>
        <p:spPr>
          <a:xfrm>
            <a:off x="4343400" y="28194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Down Arrow 8"/>
          <p:cNvSpPr/>
          <p:nvPr/>
        </p:nvSpPr>
        <p:spPr>
          <a:xfrm>
            <a:off x="4267200" y="4953000"/>
            <a:ext cx="484632" cy="44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devitilization , when some injury to the muscles anaerobic condition sets up. ( due to wound or heave exercise anaerobic condition developed)</a:t>
            </a:r>
          </a:p>
          <a:p>
            <a:pPr>
              <a:buNone/>
            </a:pPr>
            <a:r>
              <a:rPr lang="en-US" dirty="0" smtClean="0"/>
              <a:t>      The bacteria vegetates in bacilli form.</a:t>
            </a:r>
          </a:p>
          <a:p>
            <a:pPr>
              <a:buNone/>
            </a:pPr>
            <a:r>
              <a:rPr lang="en-US" dirty="0" smtClean="0"/>
              <a:t>      start causing necrosis by release of toxins.  </a:t>
            </a:r>
          </a:p>
          <a:p>
            <a:pPr>
              <a:buNone/>
            </a:pPr>
            <a:r>
              <a:rPr lang="en-US" dirty="0" smtClean="0"/>
              <a:t>   Causing emphysematous necrotizing myositis of the muscles.   </a:t>
            </a:r>
          </a:p>
          <a:p>
            <a:pPr>
              <a:buNone/>
            </a:pPr>
            <a:r>
              <a:rPr lang="en-US" dirty="0" smtClean="0"/>
              <a:t> Black gas gangrenous muscles with crepitating sound.                         </a:t>
            </a: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3657600" y="3048000"/>
            <a:ext cx="484632" cy="29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3810000" y="4343400"/>
            <a:ext cx="484632" cy="29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3733800" y="3810000"/>
            <a:ext cx="484632" cy="29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 rot="10800000" flipV="1">
            <a:off x="3810000" y="4800600"/>
            <a:ext cx="484632" cy="469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Filled with </a:t>
            </a:r>
            <a:r>
              <a:rPr lang="en-US" dirty="0" err="1" smtClean="0"/>
              <a:t>serosaguinous</a:t>
            </a:r>
            <a:r>
              <a:rPr lang="en-US" dirty="0" smtClean="0"/>
              <a:t> fluid ( foul smelling)</a:t>
            </a:r>
          </a:p>
          <a:p>
            <a:pPr>
              <a:buNone/>
            </a:pPr>
            <a:r>
              <a:rPr lang="en-US" dirty="0" smtClean="0"/>
              <a:t>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FeS</a:t>
            </a:r>
            <a:r>
              <a:rPr lang="en-US" dirty="0" smtClean="0"/>
              <a:t> deposition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Toxemia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IN" dirty="0" smtClean="0"/>
              <a:t>Death within 24 hrs to 60 hrs. Death may be due to toxaemia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en-IN" dirty="0"/>
          </a:p>
        </p:txBody>
      </p:sp>
      <p:sp>
        <p:nvSpPr>
          <p:cNvPr id="4" name="Down Arrow 3"/>
          <p:cNvSpPr/>
          <p:nvPr/>
        </p:nvSpPr>
        <p:spPr>
          <a:xfrm>
            <a:off x="3962400" y="25908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3962400" y="1600200"/>
            <a:ext cx="484632" cy="52120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Down Arrow 5"/>
          <p:cNvSpPr/>
          <p:nvPr/>
        </p:nvSpPr>
        <p:spPr>
          <a:xfrm>
            <a:off x="3962400" y="35814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Down Arrow 6"/>
          <p:cNvSpPr/>
          <p:nvPr/>
        </p:nvSpPr>
        <p:spPr>
          <a:xfrm>
            <a:off x="4038600" y="4419600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Different types of toxins are releases by Cl. </a:t>
            </a:r>
            <a:r>
              <a:rPr lang="en-US" sz="2400" dirty="0" err="1" smtClean="0"/>
              <a:t>Chauvoea</a:t>
            </a:r>
            <a:endParaRPr lang="en-US" sz="2400" dirty="0" smtClean="0"/>
          </a:p>
          <a:p>
            <a:pPr>
              <a:buNone/>
            </a:pPr>
            <a:r>
              <a:rPr lang="en-US" sz="3200" dirty="0" smtClean="0"/>
              <a:t>                        </a:t>
            </a:r>
            <a:r>
              <a:rPr lang="el-GR" sz="3200" dirty="0" smtClean="0"/>
              <a:t>α</a:t>
            </a:r>
            <a:r>
              <a:rPr lang="en-IN" sz="3200" dirty="0" smtClean="0"/>
              <a:t> – toxin is most imp toxin.</a:t>
            </a:r>
          </a:p>
          <a:p>
            <a:pPr>
              <a:buNone/>
            </a:pPr>
            <a:r>
              <a:rPr lang="en-US" sz="3200" dirty="0" smtClean="0"/>
              <a:t>                         </a:t>
            </a:r>
            <a:r>
              <a:rPr lang="el-GR" sz="3200" dirty="0" smtClean="0"/>
              <a:t>β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                 </a:t>
            </a:r>
            <a:r>
              <a:rPr lang="el-GR" sz="3200" dirty="0" smtClean="0"/>
              <a:t>γ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                 </a:t>
            </a:r>
            <a:r>
              <a:rPr lang="el-GR" sz="3200" dirty="0" smtClean="0"/>
              <a:t>δ</a:t>
            </a:r>
            <a:endParaRPr lang="en-US" sz="3200" dirty="0" smtClean="0"/>
          </a:p>
          <a:p>
            <a:pPr>
              <a:buNone/>
            </a:pPr>
            <a:r>
              <a:rPr lang="en-US" dirty="0" smtClean="0"/>
              <a:t>These toxins causes necrosis of muscles ( </a:t>
            </a:r>
            <a:r>
              <a:rPr lang="en-US" dirty="0" err="1" smtClean="0"/>
              <a:t>Gluteal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Here breakdown of RBC</a:t>
            </a:r>
          </a:p>
          <a:p>
            <a:pPr>
              <a:buNone/>
            </a:pPr>
            <a:r>
              <a:rPr lang="en-US" dirty="0" smtClean="0"/>
              <a:t> RBC </a:t>
            </a:r>
            <a:r>
              <a:rPr lang="en-US" dirty="0" err="1" smtClean="0"/>
              <a:t>lysis</a:t>
            </a:r>
            <a:r>
              <a:rPr lang="en-US" dirty="0" smtClean="0"/>
              <a:t> ---- Iron is release &amp; due to necrosis of muscle </a:t>
            </a:r>
            <a:r>
              <a:rPr lang="en-IN" dirty="0" smtClean="0"/>
              <a:t>H</a:t>
            </a:r>
            <a:r>
              <a:rPr lang="en-IN" baseline="-25000" dirty="0" smtClean="0"/>
              <a:t>2</a:t>
            </a:r>
            <a:r>
              <a:rPr lang="en-IN" dirty="0" smtClean="0"/>
              <a:t>S</a:t>
            </a:r>
            <a:r>
              <a:rPr lang="en-US" dirty="0" smtClean="0"/>
              <a:t> is release.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IN" dirty="0" smtClean="0"/>
              <a:t>H</a:t>
            </a:r>
            <a:r>
              <a:rPr lang="en-IN" baseline="-25000" dirty="0" smtClean="0"/>
              <a:t>2</a:t>
            </a:r>
            <a:r>
              <a:rPr lang="en-IN" dirty="0" smtClean="0"/>
              <a:t>S</a:t>
            </a:r>
            <a:r>
              <a:rPr lang="en-US" dirty="0" smtClean="0"/>
              <a:t> + Fe = Fe</a:t>
            </a:r>
            <a:r>
              <a:rPr lang="en-IN" baseline="-25000" dirty="0" smtClean="0"/>
              <a:t>2</a:t>
            </a:r>
            <a:r>
              <a:rPr lang="en-US" dirty="0" smtClean="0"/>
              <a:t>S  - </a:t>
            </a:r>
            <a:r>
              <a:rPr lang="en-US" sz="2400" dirty="0" smtClean="0"/>
              <a:t>which is black in colour of affected muscles.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Release of gas is due to fermentation of sugar in anaerobic medium.</a:t>
            </a:r>
            <a:endParaRPr lang="en-IN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Q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Clinical signs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Fever</a:t>
            </a:r>
          </a:p>
          <a:p>
            <a:r>
              <a:rPr lang="en-IN" dirty="0" smtClean="0"/>
              <a:t>lameness, </a:t>
            </a:r>
          </a:p>
          <a:p>
            <a:pPr algn="just"/>
            <a:r>
              <a:rPr lang="en-IN" dirty="0" smtClean="0"/>
              <a:t>visible swelling of muscles- Tongue, diaphragm, myocardium and </a:t>
            </a:r>
            <a:r>
              <a:rPr lang="en-IN" dirty="0" err="1" smtClean="0"/>
              <a:t>gluteal</a:t>
            </a:r>
            <a:r>
              <a:rPr lang="en-IN" dirty="0" smtClean="0"/>
              <a:t> muscles</a:t>
            </a:r>
          </a:p>
          <a:p>
            <a:pPr algn="just">
              <a:buNone/>
            </a:pPr>
            <a:endParaRPr lang="en-IN" dirty="0" smtClean="0"/>
          </a:p>
          <a:p>
            <a:pPr algn="just"/>
            <a:r>
              <a:rPr lang="en-IN" dirty="0" smtClean="0"/>
              <a:t>In early stages, the swelling is hot and painful to the touch but soon cold and painless and oedema and emphysema can be felt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dirty="0" err="1" smtClean="0"/>
              <a:t>Hepatotoxic</a:t>
            </a:r>
            <a:r>
              <a:rPr lang="en-IN" sz="2400" dirty="0" smtClean="0"/>
              <a:t> clostridia produces their toxins in the liver, thus resulting in the disease Bacillary </a:t>
            </a:r>
            <a:r>
              <a:rPr lang="en-IN" sz="2400" dirty="0" err="1" smtClean="0"/>
              <a:t>haemoglobinuria</a:t>
            </a:r>
            <a:r>
              <a:rPr lang="en-IN" sz="2400" dirty="0" smtClean="0"/>
              <a:t> and Black disease (</a:t>
            </a:r>
            <a:r>
              <a:rPr lang="en-IN" sz="2400" dirty="0" err="1" smtClean="0"/>
              <a:t>Eg</a:t>
            </a:r>
            <a:r>
              <a:rPr lang="en-IN" sz="2400" dirty="0" smtClean="0"/>
              <a:t>.)</a:t>
            </a:r>
            <a:endParaRPr lang="en-IN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59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377652"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i="1" dirty="0">
                          <a:solidFill>
                            <a:srgbClr val="000033"/>
                          </a:solidFill>
                          <a:latin typeface="Helvetica"/>
                        </a:rPr>
                        <a:t>C. </a:t>
                      </a:r>
                      <a:r>
                        <a:rPr lang="en-IN" sz="2400" i="1" dirty="0" err="1">
                          <a:solidFill>
                            <a:srgbClr val="000033"/>
                          </a:solidFill>
                          <a:latin typeface="Helvetica"/>
                        </a:rPr>
                        <a:t>haemolyticum</a:t>
                      </a:r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 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Cattle, (sheep)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dirty="0" smtClean="0">
                          <a:solidFill>
                            <a:srgbClr val="000033"/>
                          </a:solidFill>
                          <a:latin typeface="Helvetica"/>
                        </a:rPr>
                        <a:t>Bovine Bacillary </a:t>
                      </a:r>
                      <a:r>
                        <a:rPr lang="en-IN" sz="2400" dirty="0" err="1">
                          <a:solidFill>
                            <a:srgbClr val="000033"/>
                          </a:solidFill>
                          <a:latin typeface="Helvetica"/>
                        </a:rPr>
                        <a:t>haemoglobinuria</a:t>
                      </a:r>
                      <a:endParaRPr lang="en-IN" sz="2400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</a:tr>
              <a:tr h="743844"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i="1" dirty="0" err="1">
                          <a:solidFill>
                            <a:srgbClr val="000033"/>
                          </a:solidFill>
                          <a:latin typeface="Helvetica"/>
                        </a:rPr>
                        <a:t>C.sordellii</a:t>
                      </a:r>
                      <a:endParaRPr lang="en-IN" sz="2400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Cattle, Sheep, Horses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>
                          <a:solidFill>
                            <a:srgbClr val="000033"/>
                          </a:solidFill>
                          <a:latin typeface="Helvetica"/>
                        </a:rPr>
                        <a:t>Gas gangrene</a:t>
                      </a:r>
                    </a:p>
                  </a:txBody>
                  <a:tcPr marL="47625" marR="47625" marT="47625" marB="47625"/>
                </a:tc>
              </a:tr>
              <a:tr h="1060748"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i="1">
                          <a:solidFill>
                            <a:srgbClr val="000033"/>
                          </a:solidFill>
                          <a:latin typeface="Helvetica"/>
                        </a:rPr>
                        <a:t>C. colinum</a:t>
                      </a:r>
                      <a:endParaRPr lang="en-IN" sz="240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>
                          <a:solidFill>
                            <a:srgbClr val="000033"/>
                          </a:solidFill>
                          <a:latin typeface="Helvetica"/>
                        </a:rPr>
                        <a:t>Birds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Quail disease</a:t>
                      </a:r>
                      <a:r>
                        <a:rPr lang="en-IN" sz="2400" dirty="0" smtClean="0">
                          <a:solidFill>
                            <a:srgbClr val="000033"/>
                          </a:solidFill>
                          <a:latin typeface="Helvetica"/>
                        </a:rPr>
                        <a:t>, Ulcerative </a:t>
                      </a:r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enteritis</a:t>
                      </a:r>
                    </a:p>
                  </a:txBody>
                  <a:tcPr marL="47625" marR="47625" marT="47625" marB="47625"/>
                </a:tc>
              </a:tr>
              <a:tr h="1694556"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i="1">
                          <a:solidFill>
                            <a:srgbClr val="000033"/>
                          </a:solidFill>
                          <a:latin typeface="Helvetica"/>
                        </a:rPr>
                        <a:t>C. piliforme</a:t>
                      </a:r>
                      <a:endParaRPr lang="en-IN" sz="240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foals, laboratory animals</a:t>
                      </a:r>
                      <a:b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</a:br>
                      <a:r>
                        <a:rPr lang="en-IN" sz="2400" dirty="0">
                          <a:solidFill>
                            <a:srgbClr val="000033"/>
                          </a:solidFill>
                          <a:latin typeface="Helvetica"/>
                        </a:rPr>
                        <a:t>Calves, dogs and cats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l" fontAlgn="t"/>
                      <a:endParaRPr lang="en-IN" sz="2400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Gross lesions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Crepitating swelling of the muscle(extremities)</a:t>
            </a:r>
          </a:p>
          <a:p>
            <a:r>
              <a:rPr lang="en-IN" dirty="0" smtClean="0"/>
              <a:t>Rubber sponge and dark brown or black </a:t>
            </a:r>
            <a:r>
              <a:rPr lang="en-IN" dirty="0" err="1" smtClean="0"/>
              <a:t>sero</a:t>
            </a:r>
            <a:r>
              <a:rPr lang="en-IN" dirty="0" smtClean="0"/>
              <a:t> sanguineous fluid exudes with gas bubbles -Gas gangrene</a:t>
            </a:r>
          </a:p>
          <a:p>
            <a:r>
              <a:rPr lang="en-IN" dirty="0" smtClean="0"/>
              <a:t>Affected muscles appears black</a:t>
            </a:r>
          </a:p>
          <a:p>
            <a:r>
              <a:rPr lang="en-IN" dirty="0" smtClean="0"/>
              <a:t>Muscle – Centre area is dry and have odour of rancid butter</a:t>
            </a:r>
          </a:p>
          <a:p>
            <a:r>
              <a:rPr lang="en-IN" dirty="0" smtClean="0"/>
              <a:t>Regional lymph nodes – Swollen and oedematous</a:t>
            </a:r>
          </a:p>
          <a:p>
            <a:r>
              <a:rPr lang="en-IN" dirty="0" smtClean="0"/>
              <a:t>Large muscles – Diaphragm and tongue</a:t>
            </a:r>
          </a:p>
          <a:p>
            <a:r>
              <a:rPr lang="en-IN" dirty="0" smtClean="0"/>
              <a:t>Internal organs – Heart, lung, kidneys, liver, spleen and intestine showed acute congestion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Microscopic lesions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Muscle fibres separated and showed waxy degeneration and coagulation necrosis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Streaks of haemorrhages - Collection of </a:t>
            </a:r>
            <a:r>
              <a:rPr lang="en-IN" dirty="0" err="1" smtClean="0"/>
              <a:t>neutrophils</a:t>
            </a:r>
            <a:r>
              <a:rPr lang="en-IN" dirty="0" smtClean="0"/>
              <a:t>, lymphocytes and Gram positive organisms demonstrated in tissue sections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762000"/>
            <a:ext cx="6934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14400" y="4495800"/>
            <a:ext cx="693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Diseased muscle from a heifer that died suddenly from blackleg. The muscle tissue is dark red and has a dry appearance due to gas formation.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362200"/>
            <a:ext cx="6096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752600" y="1066801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Blackleg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generalised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discoloration/gaseous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degeneration of carcass in Blackleg case.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47800"/>
            <a:ext cx="7315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6096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Blackleg – accurately located typically ‘dry’ lesion (area to right of label) from PM.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295400"/>
            <a:ext cx="6019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Diagnosis</a:t>
            </a:r>
            <a:endParaRPr lang="en-IN" sz="3200" dirty="0" smtClean="0"/>
          </a:p>
          <a:p>
            <a:r>
              <a:rPr lang="en-IN" sz="3200" dirty="0" smtClean="0"/>
              <a:t>May be confirmed by gross lesions</a:t>
            </a:r>
          </a:p>
          <a:p>
            <a:r>
              <a:rPr lang="en-IN" sz="3200" dirty="0" smtClean="0"/>
              <a:t>Demonstration of organism – from the fluid incised swelling</a:t>
            </a:r>
          </a:p>
          <a:p>
            <a:r>
              <a:rPr lang="en-IN" sz="3200" dirty="0" smtClean="0"/>
              <a:t>Biological tests using guinea pigs</a:t>
            </a:r>
          </a:p>
          <a:p>
            <a:r>
              <a:rPr lang="en-IN" sz="3200" dirty="0" smtClean="0"/>
              <a:t>Fluorescent Antibody Technique (FAT)</a:t>
            </a:r>
          </a:p>
          <a:p>
            <a:r>
              <a:rPr lang="en-IN" sz="3200" dirty="0" smtClean="0"/>
              <a:t>Fatal course and found dead before signs of illness are seen</a:t>
            </a:r>
            <a:endParaRPr lang="en-IN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700" dirty="0" smtClean="0"/>
              <a:t>The </a:t>
            </a:r>
            <a:r>
              <a:rPr lang="en-IN" sz="2700" dirty="0" err="1" smtClean="0"/>
              <a:t>Enterotoxigenic</a:t>
            </a:r>
            <a:r>
              <a:rPr lang="en-IN" sz="2700" dirty="0" smtClean="0"/>
              <a:t> clostridium produces mainly enterotoxaemia and food poisoning although they are occasionally </a:t>
            </a:r>
            <a:r>
              <a:rPr lang="en-IN" sz="2700" dirty="0" err="1" smtClean="0"/>
              <a:t>histotoxic</a:t>
            </a:r>
            <a:r>
              <a:rPr lang="en-IN" sz="2700" dirty="0" smtClean="0"/>
              <a:t> (</a:t>
            </a:r>
            <a:r>
              <a:rPr lang="en-IN" sz="2700" dirty="0" err="1" smtClean="0"/>
              <a:t>Eg</a:t>
            </a:r>
            <a:r>
              <a:rPr lang="en-IN" sz="2700" dirty="0" smtClean="0"/>
              <a:t>).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6482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8600"/>
                <a:gridCol w="2768600"/>
                <a:gridCol w="2768600"/>
              </a:tblGrid>
              <a:tr h="1685611"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/>
                        <a:t>C. </a:t>
                      </a:r>
                      <a:r>
                        <a:rPr lang="en-IN" dirty="0" err="1"/>
                        <a:t>perfringens</a:t>
                      </a:r>
                      <a:r>
                        <a:rPr lang="en-IN" dirty="0"/>
                        <a:t> </a:t>
                      </a:r>
                      <a:r>
                        <a:rPr lang="en-IN" baseline="0" dirty="0" smtClean="0"/>
                        <a:t>- </a:t>
                      </a:r>
                      <a:r>
                        <a:rPr lang="en-IN" dirty="0" smtClean="0"/>
                        <a:t>Type </a:t>
                      </a:r>
                      <a:r>
                        <a:rPr lang="en-IN" dirty="0"/>
                        <a:t>A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/>
                        <a:t>Humans</a:t>
                      </a:r>
                    </a:p>
                    <a:p>
                      <a:pPr algn="ctr" fontAlgn="t"/>
                      <a:r>
                        <a:rPr lang="en-IN" dirty="0"/>
                        <a:t>Lambs</a:t>
                      </a:r>
                    </a:p>
                    <a:p>
                      <a:pPr algn="ctr" fontAlgn="t"/>
                      <a:r>
                        <a:rPr lang="en-IN" dirty="0"/>
                        <a:t>Broiler chickens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 smtClean="0"/>
                        <a:t>Gas gangrene, </a:t>
                      </a:r>
                    </a:p>
                    <a:p>
                      <a:pPr algn="ctr" fontAlgn="t"/>
                      <a:r>
                        <a:rPr lang="en-IN" dirty="0" smtClean="0"/>
                        <a:t> Food </a:t>
                      </a:r>
                      <a:r>
                        <a:rPr lang="en-IN" dirty="0"/>
                        <a:t>poisoning, </a:t>
                      </a:r>
                      <a:r>
                        <a:rPr lang="en-IN" dirty="0" err="1" smtClean="0"/>
                        <a:t>Enterotoxaemic</a:t>
                      </a:r>
                      <a:r>
                        <a:rPr lang="en-IN" dirty="0" smtClean="0"/>
                        <a:t> </a:t>
                      </a:r>
                      <a:r>
                        <a:rPr lang="en-IN" dirty="0"/>
                        <a:t>Jaundice</a:t>
                      </a:r>
                      <a:br>
                        <a:rPr lang="en-IN" dirty="0"/>
                      </a:br>
                      <a:r>
                        <a:rPr lang="en-IN" dirty="0"/>
                        <a:t>(Yellow lambs disease) Necrotic enteritis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</a:tr>
              <a:tr h="739918"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/>
                        <a:t>C. </a:t>
                      </a:r>
                      <a:r>
                        <a:rPr lang="en-IN" dirty="0" err="1"/>
                        <a:t>perfringens</a:t>
                      </a:r>
                      <a:r>
                        <a:rPr lang="en-IN" dirty="0"/>
                        <a:t> </a:t>
                      </a:r>
                      <a:r>
                        <a:rPr lang="en-IN" dirty="0" smtClean="0"/>
                        <a:t>-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dirty="0" smtClean="0"/>
                        <a:t>Type </a:t>
                      </a:r>
                      <a:r>
                        <a:rPr lang="en-IN" dirty="0"/>
                        <a:t>B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/>
                        <a:t>Lambs (Under 3 weeks old)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>
                          <a:solidFill>
                            <a:srgbClr val="92D050"/>
                          </a:solidFill>
                        </a:rPr>
                        <a:t>Lamb dysentery</a:t>
                      </a:r>
                      <a:endParaRPr lang="en-IN" sz="2400" dirty="0">
                        <a:solidFill>
                          <a:srgbClr val="92D050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</a:tr>
              <a:tr h="1370380"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/>
                        <a:t>C. </a:t>
                      </a:r>
                      <a:r>
                        <a:rPr lang="en-IN" dirty="0" err="1"/>
                        <a:t>perfringens</a:t>
                      </a:r>
                      <a:r>
                        <a:rPr lang="en-IN" dirty="0"/>
                        <a:t> </a:t>
                      </a:r>
                      <a:r>
                        <a:rPr lang="en-IN" dirty="0" smtClean="0"/>
                        <a:t>-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dirty="0" smtClean="0"/>
                        <a:t>Type </a:t>
                      </a:r>
                      <a:r>
                        <a:rPr lang="en-IN" dirty="0"/>
                        <a:t>C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/>
                        <a:t>Piglets, lambs, calves and foals</a:t>
                      </a:r>
                    </a:p>
                    <a:p>
                      <a:pPr algn="ctr" fontAlgn="t"/>
                      <a:r>
                        <a:rPr lang="en-IN" dirty="0"/>
                        <a:t>Broiler chickens </a:t>
                      </a:r>
                      <a:br>
                        <a:rPr lang="en-IN" dirty="0"/>
                      </a:br>
                      <a:r>
                        <a:rPr lang="en-IN" dirty="0"/>
                        <a:t>Adult sheep and goat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 smtClean="0">
                          <a:solidFill>
                            <a:srgbClr val="C00000"/>
                          </a:solidFill>
                        </a:rPr>
                        <a:t>Struck,</a:t>
                      </a:r>
                      <a:r>
                        <a:rPr lang="en-IN" sz="2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IN" dirty="0" smtClean="0"/>
                        <a:t> Haemorrhagic Enterotoxaemia</a:t>
                      </a:r>
                    </a:p>
                    <a:p>
                      <a:pPr algn="ctr" fontAlgn="t"/>
                      <a:r>
                        <a:rPr lang="en-IN" dirty="0" smtClean="0"/>
                        <a:t>(</a:t>
                      </a:r>
                      <a:r>
                        <a:rPr lang="en-IN" dirty="0" err="1"/>
                        <a:t>Clostridial</a:t>
                      </a:r>
                      <a:r>
                        <a:rPr lang="en-IN" dirty="0"/>
                        <a:t> enteritis)</a:t>
                      </a:r>
                      <a:br>
                        <a:rPr lang="en-IN" dirty="0"/>
                      </a:br>
                      <a:r>
                        <a:rPr lang="en-IN" dirty="0"/>
                        <a:t>Necrotic </a:t>
                      </a:r>
                      <a:r>
                        <a:rPr lang="en-IN" dirty="0" smtClean="0"/>
                        <a:t>enteritis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</a:tr>
              <a:tr h="426146"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/>
                        <a:t>C. </a:t>
                      </a:r>
                      <a:r>
                        <a:rPr lang="en-IN" dirty="0" err="1"/>
                        <a:t>perfringens</a:t>
                      </a:r>
                      <a:r>
                        <a:rPr lang="en-IN" dirty="0"/>
                        <a:t> </a:t>
                      </a:r>
                      <a:r>
                        <a:rPr lang="en-IN" dirty="0" smtClean="0"/>
                        <a:t>-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dirty="0"/>
                        <a:t> Type D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/>
                        <a:t>Sheep(except neonates)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000" dirty="0">
                          <a:solidFill>
                            <a:srgbClr val="FF0000"/>
                          </a:solidFill>
                        </a:rPr>
                        <a:t>Pulpy kidney disease</a:t>
                      </a:r>
                      <a:endParaRPr lang="en-IN" sz="2000" dirty="0">
                        <a:solidFill>
                          <a:srgbClr val="FF0000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</a:tr>
              <a:tr h="426146">
                <a:tc>
                  <a:txBody>
                    <a:bodyPr/>
                    <a:lstStyle/>
                    <a:p>
                      <a:pPr algn="l" fontAlgn="t"/>
                      <a:r>
                        <a:rPr lang="de-DE" dirty="0"/>
                        <a:t>C. perfringens </a:t>
                      </a:r>
                      <a:r>
                        <a:rPr lang="de-DE" dirty="0" smtClean="0"/>
                        <a:t>-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/>
                        <a:t> Type E</a:t>
                      </a:r>
                      <a:endParaRPr lang="de-DE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/>
                        <a:t>Calves and lambs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/>
                        <a:t>Enterotoxaemia</a:t>
                      </a:r>
                      <a:endParaRPr lang="en-IN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dirty="0" smtClean="0"/>
              <a:t/>
            </a:r>
            <a:br>
              <a:rPr lang="en-IN" sz="2400" dirty="0" smtClean="0"/>
            </a:br>
            <a:r>
              <a:rPr lang="en-IN" sz="2400" dirty="0" smtClean="0"/>
              <a:t>The </a:t>
            </a:r>
            <a:r>
              <a:rPr lang="en-IN" sz="2400" dirty="0" err="1" smtClean="0"/>
              <a:t>Neurotoxic</a:t>
            </a:r>
            <a:r>
              <a:rPr lang="en-IN" sz="2400" dirty="0" smtClean="0"/>
              <a:t> clostridia cause the disease by the production of the potent </a:t>
            </a:r>
            <a:r>
              <a:rPr lang="en-IN" sz="2400" dirty="0" err="1" smtClean="0"/>
              <a:t>exotoxins</a:t>
            </a:r>
            <a:r>
              <a:rPr lang="en-IN" sz="2400" dirty="0" smtClean="0"/>
              <a:t> (Neurotoxins) (</a:t>
            </a:r>
            <a:r>
              <a:rPr lang="en-IN" sz="2400" dirty="0" err="1" smtClean="0"/>
              <a:t>eg</a:t>
            </a:r>
            <a:r>
              <a:rPr lang="en-IN" sz="2400" dirty="0" smtClean="0"/>
              <a:t>.)</a:t>
            </a:r>
            <a:br>
              <a:rPr lang="en-IN" sz="2400" dirty="0" smtClean="0"/>
            </a:br>
            <a:endParaRPr lang="en-IN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53400" cy="4648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76700"/>
                <a:gridCol w="4076700"/>
              </a:tblGrid>
              <a:tr h="2324100">
                <a:tc>
                  <a:txBody>
                    <a:bodyPr/>
                    <a:lstStyle/>
                    <a:p>
                      <a:pPr algn="l" fontAlgn="t"/>
                      <a:r>
                        <a:rPr lang="en-IN" sz="2800" dirty="0"/>
                        <a:t>C. </a:t>
                      </a:r>
                      <a:r>
                        <a:rPr lang="en-IN" sz="2800" dirty="0" err="1"/>
                        <a:t>t</a:t>
                      </a:r>
                      <a:r>
                        <a:rPr lang="en-IN" sz="2800" dirty="0" err="1" smtClean="0"/>
                        <a:t>etani</a:t>
                      </a:r>
                      <a:endParaRPr lang="en-IN" sz="2800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800" dirty="0"/>
                        <a:t>Tetanus</a:t>
                      </a:r>
                      <a:endParaRPr lang="en-IN" sz="2800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/>
                </a:tc>
              </a:tr>
              <a:tr h="2324100">
                <a:tc>
                  <a:txBody>
                    <a:bodyPr/>
                    <a:lstStyle/>
                    <a:p>
                      <a:pPr algn="l" fontAlgn="t"/>
                      <a:r>
                        <a:rPr lang="en-IN" sz="2800" dirty="0"/>
                        <a:t>C. </a:t>
                      </a:r>
                      <a:r>
                        <a:rPr lang="en-IN" sz="2800" dirty="0" err="1"/>
                        <a:t>b</a:t>
                      </a:r>
                      <a:r>
                        <a:rPr lang="en-IN" sz="2800" dirty="0" err="1" smtClean="0"/>
                        <a:t>otulinum</a:t>
                      </a:r>
                      <a:endParaRPr lang="en-IN" sz="2800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800" dirty="0"/>
                        <a:t>Botulism</a:t>
                      </a:r>
                      <a:endParaRPr lang="en-IN" sz="2800" dirty="0">
                        <a:solidFill>
                          <a:srgbClr val="000033"/>
                        </a:solidFill>
                        <a:latin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Tetanus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Tetanus has been known from very early times, having been described by Hippocrates.</a:t>
            </a:r>
          </a:p>
          <a:p>
            <a:r>
              <a:rPr lang="en-IN" dirty="0" smtClean="0"/>
              <a:t>But the knowledge of the disease was achieved only in 1884.</a:t>
            </a:r>
          </a:p>
          <a:p>
            <a:r>
              <a:rPr lang="en-IN" i="1" dirty="0" err="1" smtClean="0"/>
              <a:t>Rosenbach</a:t>
            </a:r>
            <a:r>
              <a:rPr lang="en-IN" i="1" dirty="0" smtClean="0"/>
              <a:t> –1886 -</a:t>
            </a:r>
            <a:r>
              <a:rPr lang="en-IN" dirty="0" smtClean="0"/>
              <a:t> demonstrated a slender bacillus with round terminal spores in a case of tetanus.</a:t>
            </a:r>
          </a:p>
          <a:p>
            <a:r>
              <a:rPr lang="en-IN" i="1" dirty="0" err="1" smtClean="0"/>
              <a:t>Kitasato</a:t>
            </a:r>
            <a:r>
              <a:rPr lang="en-IN" i="1" dirty="0" smtClean="0"/>
              <a:t> –1889 –</a:t>
            </a:r>
            <a:r>
              <a:rPr lang="en-IN" dirty="0" smtClean="0"/>
              <a:t> isolated </a:t>
            </a:r>
            <a:r>
              <a:rPr lang="en-IN" i="1" dirty="0" err="1" smtClean="0"/>
              <a:t>C.tetani</a:t>
            </a:r>
            <a:r>
              <a:rPr lang="en-IN" dirty="0" smtClean="0"/>
              <a:t> in pure culture and reproduced the disease in animals by inoculation of pure culture.</a:t>
            </a:r>
          </a:p>
          <a:p>
            <a:r>
              <a:rPr lang="en-IN" dirty="0" smtClean="0"/>
              <a:t>The Greek term “tetanus” which means ‘contracture’ has been taken from the Latin medicine “rigor”.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HABITAT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Soil, especially that contaminated by animal faeces, is the natural habitat as </a:t>
            </a:r>
            <a:r>
              <a:rPr lang="en-IN" i="1" dirty="0" err="1" smtClean="0"/>
              <a:t>C.tetani</a:t>
            </a:r>
            <a:r>
              <a:rPr lang="en-IN" dirty="0" smtClean="0"/>
              <a:t> is often transient in the intestines of horses and other animals.</a:t>
            </a:r>
          </a:p>
          <a:p>
            <a:pPr algn="just"/>
            <a:r>
              <a:rPr lang="en-IN" dirty="0" smtClean="0"/>
              <a:t>It is ubiquitous and has been recovered from a wide variety of other sources, including street and hospital dust, cotton wool, bandages, catgut, plaster of </a:t>
            </a:r>
            <a:r>
              <a:rPr lang="en-IN" dirty="0" err="1" smtClean="0"/>
              <a:t>paris</a:t>
            </a:r>
            <a:r>
              <a:rPr lang="en-IN" dirty="0" smtClean="0"/>
              <a:t>, clothing etc.</a:t>
            </a:r>
          </a:p>
          <a:p>
            <a:pPr algn="just"/>
            <a:r>
              <a:rPr lang="en-IN" dirty="0" smtClean="0"/>
              <a:t> It may occur as an apparently harmless contaminant in wounds.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621</TotalTime>
  <Words>1876</Words>
  <Application>Microsoft Office PowerPoint</Application>
  <PresentationFormat>On-screen Show (4:3)</PresentationFormat>
  <Paragraphs>320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Apex</vt:lpstr>
      <vt:lpstr>CLOSTRIDIAL DISEASES</vt:lpstr>
      <vt:lpstr>Introduction  </vt:lpstr>
      <vt:lpstr>CLASSIFIACTION</vt:lpstr>
      <vt:lpstr>  The Histotoxic clostridia causes a variety of tissue (often muscle) infections frequently following wounds or other trauma (eg).  </vt:lpstr>
      <vt:lpstr>Hepatotoxic clostridia produces their toxins in the liver, thus resulting in the disease Bacillary haemoglobinuria and Black disease (Eg.)</vt:lpstr>
      <vt:lpstr>The Enterotoxigenic clostridium produces mainly enterotoxaemia and food poisoning although they are occasionally histotoxic (Eg). </vt:lpstr>
      <vt:lpstr> The Neurotoxic clostridia cause the disease by the production of the potent exotoxins (Neurotoxins) (eg.) </vt:lpstr>
      <vt:lpstr>Tetanus</vt:lpstr>
      <vt:lpstr>HABITAT</vt:lpstr>
      <vt:lpstr>tetnus</vt:lpstr>
      <vt:lpstr>Tetanus</vt:lpstr>
      <vt:lpstr>Slide 12</vt:lpstr>
      <vt:lpstr>Tetnaus </vt:lpstr>
      <vt:lpstr>Pathogenesis </vt:lpstr>
      <vt:lpstr>Pathogenesis </vt:lpstr>
      <vt:lpstr>Tetnaus </vt:lpstr>
      <vt:lpstr>Tetnaus </vt:lpstr>
      <vt:lpstr>symptoms</vt:lpstr>
      <vt:lpstr>Tetanus </vt:lpstr>
      <vt:lpstr>Tetanus </vt:lpstr>
      <vt:lpstr>Tetanus </vt:lpstr>
      <vt:lpstr>BOTULISM</vt:lpstr>
      <vt:lpstr>Slide 23</vt:lpstr>
      <vt:lpstr>Botolisum </vt:lpstr>
      <vt:lpstr>Botolisum </vt:lpstr>
      <vt:lpstr>Slide 26</vt:lpstr>
      <vt:lpstr>Slide 27</vt:lpstr>
      <vt:lpstr>Entertoxaemia</vt:lpstr>
      <vt:lpstr>Slide 29</vt:lpstr>
      <vt:lpstr>Slide 30</vt:lpstr>
      <vt:lpstr>Slide 31</vt:lpstr>
      <vt:lpstr>Lamb dysentery </vt:lpstr>
      <vt:lpstr>‘Struck’</vt:lpstr>
      <vt:lpstr>“Puply Kidney disease”, </vt:lpstr>
      <vt:lpstr>“Puply Kidney disease”, </vt:lpstr>
      <vt:lpstr>Pathogenesis </vt:lpstr>
      <vt:lpstr>Slide 37</vt:lpstr>
      <vt:lpstr>Gross lesions </vt:lpstr>
      <vt:lpstr>Microscopic lesions </vt:lpstr>
      <vt:lpstr>BLACK QUARTER</vt:lpstr>
      <vt:lpstr>BQ</vt:lpstr>
      <vt:lpstr>B Q </vt:lpstr>
      <vt:lpstr>BQ</vt:lpstr>
      <vt:lpstr>Pathogenesis </vt:lpstr>
      <vt:lpstr>B Q</vt:lpstr>
      <vt:lpstr>B Q</vt:lpstr>
      <vt:lpstr>Slide 47</vt:lpstr>
      <vt:lpstr>B Q</vt:lpstr>
      <vt:lpstr>B Q</vt:lpstr>
      <vt:lpstr>Gross lesions </vt:lpstr>
      <vt:lpstr>Microscopic lesions </vt:lpstr>
      <vt:lpstr>Slide 52</vt:lpstr>
      <vt:lpstr>Slide 53</vt:lpstr>
      <vt:lpstr>Slide 54</vt:lpstr>
      <vt:lpstr>Slide 55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CLOSTRIDIAL DISEASES</dc:title>
  <dc:creator>dell</dc:creator>
  <cp:lastModifiedBy>dell</cp:lastModifiedBy>
  <cp:revision>134</cp:revision>
  <dcterms:created xsi:type="dcterms:W3CDTF">2006-08-16T00:00:00Z</dcterms:created>
  <dcterms:modified xsi:type="dcterms:W3CDTF">2019-03-08T02:52:23Z</dcterms:modified>
</cp:coreProperties>
</file>