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394" r:id="rId2"/>
    <p:sldId id="396" r:id="rId3"/>
    <p:sldId id="395" r:id="rId4"/>
    <p:sldId id="379" r:id="rId5"/>
    <p:sldId id="381" r:id="rId6"/>
    <p:sldId id="397" r:id="rId7"/>
    <p:sldId id="393" r:id="rId8"/>
    <p:sldId id="382" r:id="rId9"/>
    <p:sldId id="383" r:id="rId10"/>
    <p:sldId id="384" r:id="rId11"/>
    <p:sldId id="38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ED68B-53BA-400C-BB1E-49C3B79F43FD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F1D1E-5792-4A9A-9C7D-2355FE40E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solidFill>
                  <a:srgbClr val="C00000"/>
                </a:solidFill>
                <a:latin typeface="Arial Black" pitchFamily="34" charset="0"/>
              </a:rPr>
              <a:t>UNIT- 9</a:t>
            </a:r>
            <a:br>
              <a:rPr lang="en-US" sz="49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  <a:latin typeface="Aardvark" pitchFamily="2" charset="0"/>
              </a:rPr>
              <a:t>CONTEMPORARY ISSUES IN LIVESTOCK ENTERPRISES</a:t>
            </a:r>
            <a:endParaRPr lang="en-US" dirty="0">
              <a:solidFill>
                <a:srgbClr val="00B050"/>
              </a:solidFill>
              <a:latin typeface="Aardvark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667000"/>
            <a:ext cx="8305800" cy="3352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Department of Veterinary &amp; A. H. Extension Education</a:t>
            </a:r>
          </a:p>
          <a:p>
            <a:pPr>
              <a:buNone/>
            </a:pPr>
            <a:r>
              <a:rPr lang="en-US" b="1" dirty="0" smtClean="0"/>
              <a:t>Bihar Veterinary College, Patna -14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b="1" dirty="0">
                <a:solidFill>
                  <a:srgbClr val="C00000"/>
                </a:solidFill>
              </a:rPr>
              <a:t>Gender Discrimination</a:t>
            </a:r>
          </a:p>
          <a:p>
            <a:r>
              <a:rPr lang="en-IN" dirty="0"/>
              <a:t>Prejudicial treatment of an individual based on a gender stereotype (often referred to as </a:t>
            </a:r>
            <a:r>
              <a:rPr lang="en-IN" dirty="0" smtClean="0"/>
              <a:t>sexism or </a:t>
            </a:r>
            <a:r>
              <a:rPr lang="en-IN" dirty="0"/>
              <a:t>sexual discrimination).</a:t>
            </a:r>
          </a:p>
          <a:p>
            <a:pPr marL="0" indent="0">
              <a:buNone/>
            </a:pPr>
            <a:r>
              <a:rPr lang="en-IN" b="1" dirty="0">
                <a:solidFill>
                  <a:srgbClr val="C00000"/>
                </a:solidFill>
              </a:rPr>
              <a:t>Gender equality</a:t>
            </a:r>
          </a:p>
          <a:p>
            <a:r>
              <a:rPr lang="en-IN" dirty="0"/>
              <a:t>Gender equality is the result of the absence of discrimination on the basis of a person’s sex in</a:t>
            </a:r>
          </a:p>
          <a:p>
            <a:r>
              <a:rPr lang="en-IN" dirty="0"/>
              <a:t>opportunities and the allocation of resources or benefits or in access to services</a:t>
            </a:r>
          </a:p>
          <a:p>
            <a:pPr marL="0" indent="0">
              <a:buNone/>
            </a:pPr>
            <a:r>
              <a:rPr lang="en-IN" b="1" dirty="0">
                <a:solidFill>
                  <a:srgbClr val="C00000"/>
                </a:solidFill>
              </a:rPr>
              <a:t>Gender equity</a:t>
            </a:r>
          </a:p>
          <a:p>
            <a:r>
              <a:rPr lang="en-IN" dirty="0"/>
              <a:t>Gender equity entails the provision of fairness and justice in the distribution of benefits and</a:t>
            </a:r>
          </a:p>
          <a:p>
            <a:r>
              <a:rPr lang="en-IN" dirty="0"/>
              <a:t>responsibilities between women and men. The concept recognises that women and men have different</a:t>
            </a:r>
          </a:p>
          <a:p>
            <a:r>
              <a:rPr lang="en-IN" dirty="0"/>
              <a:t>needs and power and that these differences should be identified and addressed in a manner that</a:t>
            </a:r>
          </a:p>
          <a:p>
            <a:r>
              <a:rPr lang="en-IN" dirty="0"/>
              <a:t>rectifies the imbalances between the sexes.</a:t>
            </a: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83820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IN" b="1" dirty="0">
                <a:solidFill>
                  <a:srgbClr val="C00000"/>
                </a:solidFill>
              </a:rPr>
              <a:t>Gender issues</a:t>
            </a:r>
          </a:p>
          <a:p>
            <a:r>
              <a:rPr lang="en-IN" dirty="0"/>
              <a:t>Specific consequences of the inequality of women and men.</a:t>
            </a:r>
          </a:p>
          <a:p>
            <a:pPr marL="0" indent="0">
              <a:buNone/>
            </a:pPr>
            <a:r>
              <a:rPr lang="en-IN" b="1" dirty="0">
                <a:solidFill>
                  <a:srgbClr val="C00000"/>
                </a:solidFill>
              </a:rPr>
              <a:t>Gender Relations</a:t>
            </a:r>
          </a:p>
          <a:p>
            <a:r>
              <a:rPr lang="en-IN" dirty="0"/>
              <a:t>Ways in which a culture or society defines rights, responsibilities, and identities of men and</a:t>
            </a:r>
          </a:p>
          <a:p>
            <a:r>
              <a:rPr lang="en-IN" dirty="0"/>
              <a:t>women in relation to one another.</a:t>
            </a:r>
          </a:p>
          <a:p>
            <a:pPr marL="0" indent="0">
              <a:buNone/>
            </a:pPr>
            <a:r>
              <a:rPr lang="en-IN" b="1" dirty="0">
                <a:solidFill>
                  <a:srgbClr val="C00000"/>
                </a:solidFill>
              </a:rPr>
              <a:t>Gender Sensitive</a:t>
            </a:r>
          </a:p>
          <a:p>
            <a:r>
              <a:rPr lang="en-IN" dirty="0"/>
              <a:t>Being aware of the differences between women’s and men’s needs, roles, responsibilities,</a:t>
            </a:r>
          </a:p>
          <a:p>
            <a:r>
              <a:rPr lang="en-IN" dirty="0"/>
              <a:t>and constraints.</a:t>
            </a:r>
            <a:endParaRPr lang="en-IN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Lecture- 1</a:t>
            </a:r>
            <a:endParaRPr lang="en-US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191000"/>
          </a:xfrm>
        </p:spPr>
        <p:txBody>
          <a:bodyPr/>
          <a:lstStyle/>
          <a:p>
            <a:pPr>
              <a:buNone/>
            </a:pPr>
            <a:r>
              <a:rPr lang="en-IN" sz="2800" dirty="0" smtClean="0">
                <a:solidFill>
                  <a:srgbClr val="7030A0"/>
                </a:solidFill>
              </a:rPr>
              <a:t>  </a:t>
            </a:r>
            <a:r>
              <a:rPr lang="en-IN" sz="2800" dirty="0" smtClean="0">
                <a:solidFill>
                  <a:srgbClr val="7030A0"/>
                </a:solidFill>
                <a:latin typeface="Arial Black" pitchFamily="34" charset="0"/>
              </a:rPr>
              <a:t>Gender </a:t>
            </a:r>
            <a:r>
              <a:rPr lang="en-IN" sz="2800" dirty="0" smtClean="0">
                <a:solidFill>
                  <a:srgbClr val="7030A0"/>
                </a:solidFill>
                <a:latin typeface="Arial Black" pitchFamily="34" charset="0"/>
              </a:rPr>
              <a:t>mainstreaming and Gender sensitization</a:t>
            </a:r>
            <a:endParaRPr lang="en-IN" sz="6000" b="1" spc="50" dirty="0" smtClean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  <a:p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914400"/>
            <a:ext cx="8077200" cy="5486400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IN" dirty="0"/>
              <a:t>Both women and men play critical roles in agriculture throughout the world, </a:t>
            </a:r>
            <a:r>
              <a:rPr lang="en-IN" dirty="0" smtClean="0"/>
              <a:t>producing, processing </a:t>
            </a:r>
            <a:r>
              <a:rPr lang="en-IN" dirty="0"/>
              <a:t>and providing the food we eat. Rural women in particular are responsible for half of </a:t>
            </a:r>
            <a:r>
              <a:rPr lang="en-IN" dirty="0" smtClean="0"/>
              <a:t>the world’s </a:t>
            </a:r>
            <a:r>
              <a:rPr lang="en-IN" dirty="0"/>
              <a:t>food production and produce between 60 and 80 percent of the food in most </a:t>
            </a:r>
            <a:r>
              <a:rPr lang="en-IN" dirty="0" smtClean="0"/>
              <a:t>developing countries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Yet</a:t>
            </a:r>
            <a:r>
              <a:rPr lang="en-IN" dirty="0"/>
              <a:t>, despite their contribution to global food security, women farmers are </a:t>
            </a:r>
            <a:r>
              <a:rPr lang="en-IN" dirty="0" smtClean="0"/>
              <a:t>frequently underestimated </a:t>
            </a:r>
            <a:r>
              <a:rPr lang="en-IN" dirty="0"/>
              <a:t>and overlooked in development strategies.</a:t>
            </a:r>
            <a:endParaRPr lang="en-US" dirty="0" smtClean="0"/>
          </a:p>
          <a:p>
            <a:endParaRPr lang="en-IN" b="1" dirty="0"/>
          </a:p>
        </p:txBody>
      </p:sp>
      <p:sp>
        <p:nvSpPr>
          <p:cNvPr id="4" name="Rectangle 3"/>
          <p:cNvSpPr/>
          <p:nvPr/>
        </p:nvSpPr>
        <p:spPr>
          <a:xfrm>
            <a:off x="1132940" y="228600"/>
            <a:ext cx="7306745" cy="584775"/>
          </a:xfrm>
          <a:prstGeom prst="rect">
            <a:avLst/>
          </a:prstGeom>
          <a:solidFill>
            <a:srgbClr val="92D050"/>
          </a:solidFill>
          <a:ln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IN" sz="3200" dirty="0"/>
              <a:t>Gender mainstreaming and Gender sensitization</a:t>
            </a:r>
            <a:endParaRPr lang="en-IN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457200"/>
            <a:ext cx="8153400" cy="6096000"/>
          </a:xfrm>
        </p:spPr>
        <p:txBody>
          <a:bodyPr>
            <a:normAutofit/>
          </a:bodyPr>
          <a:lstStyle/>
          <a:p>
            <a:r>
              <a:rPr lang="en-IN" dirty="0"/>
              <a:t>Rural women are the main producers of the world’s staple crops – rice, wheat, maize – </a:t>
            </a:r>
            <a:r>
              <a:rPr lang="en-IN" dirty="0" smtClean="0"/>
              <a:t>which provide </a:t>
            </a:r>
            <a:r>
              <a:rPr lang="en-IN" dirty="0"/>
              <a:t>up to 120 percent of the rural poor’s food intake. </a:t>
            </a:r>
            <a:endParaRPr lang="en-IN" dirty="0" smtClean="0"/>
          </a:p>
          <a:p>
            <a:r>
              <a:rPr lang="en-IN" dirty="0" smtClean="0"/>
              <a:t>Women </a:t>
            </a:r>
            <a:r>
              <a:rPr lang="en-IN" dirty="0"/>
              <a:t>sow, weed, apply fertilizer </a:t>
            </a:r>
            <a:r>
              <a:rPr lang="en-IN" dirty="0" smtClean="0"/>
              <a:t>and  pesticides</a:t>
            </a:r>
            <a:r>
              <a:rPr lang="en-IN" dirty="0"/>
              <a:t>, harvest and thresh the crops. In the livestock sector, women feed and milk animals, </a:t>
            </a:r>
            <a:r>
              <a:rPr lang="en-IN" dirty="0" smtClean="0"/>
              <a:t>while raising </a:t>
            </a:r>
            <a:r>
              <a:rPr lang="en-IN" dirty="0"/>
              <a:t>poultry and small animals such as sheep, goat, etc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Also, once the harvest is in, rural </a:t>
            </a:r>
            <a:r>
              <a:rPr lang="en-IN" dirty="0" smtClean="0"/>
              <a:t>women provide </a:t>
            </a:r>
            <a:r>
              <a:rPr lang="en-IN" dirty="0"/>
              <a:t>most of the labour for post-harvest activities, taking responsibility for storage, </a:t>
            </a:r>
            <a:r>
              <a:rPr lang="en-IN" dirty="0" smtClean="0"/>
              <a:t>handling,  processing </a:t>
            </a:r>
            <a:r>
              <a:rPr lang="en-IN" dirty="0"/>
              <a:t>and marketing.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1534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IN" dirty="0" smtClean="0"/>
          </a:p>
          <a:p>
            <a:endParaRPr lang="en-US" dirty="0" smtClean="0"/>
          </a:p>
          <a:p>
            <a:r>
              <a:rPr lang="en-IN" dirty="0" smtClean="0"/>
              <a:t>Gender </a:t>
            </a:r>
            <a:r>
              <a:rPr lang="en-IN" dirty="0"/>
              <a:t>Mainstreaming is a process rather than a goal. Efforts to integrate gender into </a:t>
            </a:r>
            <a:r>
              <a:rPr lang="en-IN" dirty="0" smtClean="0"/>
              <a:t>existing institutions </a:t>
            </a:r>
            <a:r>
              <a:rPr lang="en-IN" dirty="0"/>
              <a:t>of the mainstream have little value for their own sake. We mainstream gender concerns </a:t>
            </a:r>
            <a:r>
              <a:rPr lang="en-IN" dirty="0" smtClean="0"/>
              <a:t>to achieve </a:t>
            </a:r>
            <a:r>
              <a:rPr lang="en-IN" dirty="0"/>
              <a:t>gender equality and improve the relevance of development agendas. Such an </a:t>
            </a:r>
            <a:r>
              <a:rPr lang="en-IN" dirty="0" smtClean="0"/>
              <a:t>approach shows </a:t>
            </a:r>
            <a:r>
              <a:rPr lang="en-IN" dirty="0"/>
              <a:t>that the costs of women’s marginalization and gender inequalities are born by all.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Lecture- 2</a:t>
            </a:r>
            <a:endParaRPr lang="en-US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191000"/>
          </a:xfrm>
        </p:spPr>
        <p:txBody>
          <a:bodyPr/>
          <a:lstStyle/>
          <a:p>
            <a:pPr>
              <a:buNone/>
            </a:pPr>
            <a:r>
              <a:rPr lang="en-IN" sz="2800" dirty="0" smtClean="0">
                <a:solidFill>
                  <a:srgbClr val="7030A0"/>
                </a:solidFill>
              </a:rPr>
              <a:t>  </a:t>
            </a:r>
            <a:r>
              <a:rPr lang="en-IN" sz="2800" b="1" dirty="0" smtClean="0">
                <a:solidFill>
                  <a:srgbClr val="7030A0"/>
                </a:solidFill>
                <a:latin typeface="Arial Black" pitchFamily="34" charset="0"/>
              </a:rPr>
              <a:t>Gender and Agricultural Development</a:t>
            </a:r>
          </a:p>
          <a:p>
            <a:pPr>
              <a:buNone/>
            </a:pPr>
            <a:endParaRPr lang="en-IN" sz="6000" b="1" spc="50" dirty="0" smtClean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  <a:p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"/>
            <a:ext cx="8305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>
                <a:solidFill>
                  <a:srgbClr val="C00000"/>
                </a:solidFill>
              </a:rPr>
              <a:t>Gender and Agricultural </a:t>
            </a:r>
            <a:r>
              <a:rPr lang="en-IN" b="1" dirty="0" smtClean="0">
                <a:solidFill>
                  <a:srgbClr val="C00000"/>
                </a:solidFill>
              </a:rPr>
              <a:t>Development</a:t>
            </a:r>
          </a:p>
          <a:p>
            <a:r>
              <a:rPr lang="en-IN" dirty="0"/>
              <a:t>Agriculture involves both self-employment and wage employment and accordingly </a:t>
            </a:r>
            <a:r>
              <a:rPr lang="en-IN" dirty="0" smtClean="0"/>
              <a:t>requires precise </a:t>
            </a:r>
            <a:r>
              <a:rPr lang="en-IN" dirty="0"/>
              <a:t>information about who does what? </a:t>
            </a:r>
            <a:r>
              <a:rPr lang="en-IN" dirty="0" smtClean="0"/>
              <a:t>In fact </a:t>
            </a:r>
            <a:r>
              <a:rPr lang="en-IN" dirty="0"/>
              <a:t>the land holding of 75% of farming </a:t>
            </a:r>
            <a:r>
              <a:rPr lang="en-IN" dirty="0" smtClean="0"/>
              <a:t>community being </a:t>
            </a:r>
            <a:r>
              <a:rPr lang="en-IN" dirty="0"/>
              <a:t>small the number of landless labourers have swelled up over time by working on others’ farm.</a:t>
            </a:r>
          </a:p>
          <a:p>
            <a:r>
              <a:rPr lang="en-IN" dirty="0"/>
              <a:t>The situation thus demands an understanding of activity performance of men and women; and </a:t>
            </a:r>
            <a:r>
              <a:rPr lang="en-IN" dirty="0" smtClean="0"/>
              <a:t>the children </a:t>
            </a:r>
            <a:r>
              <a:rPr lang="en-IN" dirty="0"/>
              <a:t>– girls and boys, whose lives are fundamentally structured in different ways. Their </a:t>
            </a:r>
            <a:r>
              <a:rPr lang="en-IN" dirty="0" smtClean="0"/>
              <a:t>living pattern</a:t>
            </a:r>
            <a:r>
              <a:rPr lang="en-IN" dirty="0"/>
              <a:t>, work pattern, interaction style and sharing of scientific information differ within the </a:t>
            </a:r>
            <a:r>
              <a:rPr lang="en-IN" dirty="0" smtClean="0"/>
              <a:t>socioeconomic groups</a:t>
            </a:r>
            <a:r>
              <a:rPr lang="en-IN" dirty="0"/>
              <a:t>. Similarly, a gender-based division of labour is universal but culture and </a:t>
            </a:r>
            <a:r>
              <a:rPr lang="en-IN" dirty="0" smtClean="0"/>
              <a:t>community diversities </a:t>
            </a:r>
            <a:r>
              <a:rPr lang="en-IN" dirty="0"/>
              <a:t>cause differentiation.</a:t>
            </a: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533400"/>
            <a:ext cx="8305800" cy="5943600"/>
          </a:xfrm>
        </p:spPr>
        <p:txBody>
          <a:bodyPr/>
          <a:lstStyle/>
          <a:p>
            <a:pPr marL="0" indent="0">
              <a:buNone/>
            </a:pPr>
            <a:r>
              <a:rPr lang="en-IN" b="1" dirty="0" smtClean="0">
                <a:solidFill>
                  <a:srgbClr val="C00000"/>
                </a:solidFill>
              </a:rPr>
              <a:t>Gender </a:t>
            </a:r>
            <a:r>
              <a:rPr lang="en-IN" b="1" dirty="0">
                <a:solidFill>
                  <a:srgbClr val="C00000"/>
                </a:solidFill>
              </a:rPr>
              <a:t>Concepts</a:t>
            </a:r>
          </a:p>
          <a:p>
            <a:r>
              <a:rPr lang="en-IN" dirty="0"/>
              <a:t>Sex</a:t>
            </a:r>
          </a:p>
          <a:p>
            <a:pPr marL="0" indent="0">
              <a:buNone/>
            </a:pPr>
            <a:r>
              <a:rPr lang="en-IN" dirty="0"/>
              <a:t>Identifies the biological differences between men and women, such as women can give </a:t>
            </a:r>
            <a:r>
              <a:rPr lang="en-IN" dirty="0" smtClean="0"/>
              <a:t>birth, and </a:t>
            </a:r>
            <a:r>
              <a:rPr lang="en-IN" dirty="0"/>
              <a:t>men provide sperm. Sex roles are universal.</a:t>
            </a:r>
          </a:p>
          <a:p>
            <a:pPr marL="0" indent="0">
              <a:buNone/>
            </a:pPr>
            <a:r>
              <a:rPr lang="en-IN" b="1" dirty="0">
                <a:solidFill>
                  <a:srgbClr val="C00000"/>
                </a:solidFill>
              </a:rPr>
              <a:t>Gender Bias</a:t>
            </a:r>
          </a:p>
          <a:p>
            <a:r>
              <a:rPr lang="en-IN" dirty="0"/>
              <a:t>The tendency to make decisions or take actions based on gender.</a:t>
            </a:r>
          </a:p>
          <a:p>
            <a:pPr marL="0" indent="0">
              <a:buNone/>
            </a:pPr>
            <a:r>
              <a:rPr lang="en-IN" b="1" dirty="0">
                <a:solidFill>
                  <a:srgbClr val="C00000"/>
                </a:solidFill>
              </a:rPr>
              <a:t>Gender Mainstreaming</a:t>
            </a:r>
          </a:p>
          <a:p>
            <a:r>
              <a:rPr lang="en-IN" dirty="0"/>
              <a:t>Gender mainstreaming is the process of ensuring that women and men have equal access and</a:t>
            </a:r>
          </a:p>
          <a:p>
            <a:r>
              <a:rPr lang="en-IN" dirty="0"/>
              <a:t>control over resources, development benefits and decision-making, at all stages of the development</a:t>
            </a:r>
          </a:p>
          <a:p>
            <a:r>
              <a:rPr lang="en-IN" dirty="0"/>
              <a:t>process and projects, programmes and policy.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N" b="1" dirty="0" smtClean="0">
                <a:solidFill>
                  <a:srgbClr val="C00000"/>
                </a:solidFill>
              </a:rPr>
              <a:t>Gender-blind</a:t>
            </a:r>
            <a:endParaRPr lang="en-IN" b="1" dirty="0">
              <a:solidFill>
                <a:srgbClr val="C00000"/>
              </a:solidFill>
            </a:endParaRPr>
          </a:p>
          <a:p>
            <a:r>
              <a:rPr lang="en-IN" dirty="0"/>
              <a:t>Gender blindness is the failure to recognise that gender is an essential determinant of </a:t>
            </a:r>
            <a:r>
              <a:rPr lang="en-IN" dirty="0" smtClean="0"/>
              <a:t>social outcomes </a:t>
            </a:r>
            <a:r>
              <a:rPr lang="en-IN" dirty="0"/>
              <a:t>impacting on projects and policies.</a:t>
            </a:r>
          </a:p>
          <a:p>
            <a:pPr marL="0" indent="0">
              <a:buNone/>
            </a:pPr>
            <a:r>
              <a:rPr lang="en-IN" b="1" dirty="0">
                <a:solidFill>
                  <a:srgbClr val="C00000"/>
                </a:solidFill>
              </a:rPr>
              <a:t>Gender Awareness</a:t>
            </a:r>
          </a:p>
          <a:p>
            <a:r>
              <a:rPr lang="en-IN" dirty="0"/>
              <a:t>Gender awareness is an understanding that there are socially determined differences </a:t>
            </a:r>
            <a:r>
              <a:rPr lang="en-IN" dirty="0" smtClean="0"/>
              <a:t>between  women </a:t>
            </a:r>
            <a:r>
              <a:rPr lang="en-IN" dirty="0"/>
              <a:t>&amp; men based on learned behaviour, which affect their ability to access and control resources.</a:t>
            </a:r>
          </a:p>
          <a:p>
            <a:r>
              <a:rPr lang="en-IN" dirty="0"/>
              <a:t>This awareness needs to be applied through gender analysis into projects, programmes and policies.</a:t>
            </a:r>
          </a:p>
          <a:p>
            <a:pPr marL="0" indent="0">
              <a:buNone/>
            </a:pPr>
            <a:r>
              <a:rPr lang="en-IN" b="1" dirty="0">
                <a:solidFill>
                  <a:srgbClr val="C00000"/>
                </a:solidFill>
              </a:rPr>
              <a:t>Gender-sensitivity</a:t>
            </a:r>
          </a:p>
          <a:p>
            <a:r>
              <a:rPr lang="en-IN" dirty="0"/>
              <a:t>Gender sensitivity encompasses the ability to acknowledge and highlight existing gender</a:t>
            </a:r>
          </a:p>
          <a:p>
            <a:r>
              <a:rPr lang="en-IN" dirty="0"/>
              <a:t>differences, issues and inequalities and incorporates these into strategies and actions.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1177</TotalTime>
  <Words>743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UNIT- 9  CONTEMPORARY ISSUES IN LIVESTOCK ENTERPRISES</vt:lpstr>
      <vt:lpstr>Lecture- 1</vt:lpstr>
      <vt:lpstr>Slide 3</vt:lpstr>
      <vt:lpstr>Slide 4</vt:lpstr>
      <vt:lpstr>Slide 5</vt:lpstr>
      <vt:lpstr>Lecture- 2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SIGNIFICANT ACHIEVEMNETS WITH REGARDS TO EXTENSION ACTIVITY OF BIHAR VETERINARY COLLEGE, PATNA CARRIED OUT BETWEEN OCTOBER, 2011 TO MARCH, 2012.</dc:title>
  <dc:creator>extension</dc:creator>
  <cp:lastModifiedBy>Dr. Saroj</cp:lastModifiedBy>
  <cp:revision>150</cp:revision>
  <dcterms:created xsi:type="dcterms:W3CDTF">2006-08-16T00:00:00Z</dcterms:created>
  <dcterms:modified xsi:type="dcterms:W3CDTF">2020-03-29T09:03:38Z</dcterms:modified>
</cp:coreProperties>
</file>