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handoutMasterIdLst>
    <p:handoutMasterId r:id="rId15"/>
  </p:handoutMasterIdLst>
  <p:sldIdLst>
    <p:sldId id="256" r:id="rId2"/>
    <p:sldId id="262" r:id="rId3"/>
    <p:sldId id="257" r:id="rId4"/>
    <p:sldId id="258" r:id="rId5"/>
    <p:sldId id="263" r:id="rId6"/>
    <p:sldId id="259" r:id="rId7"/>
    <p:sldId id="267" r:id="rId8"/>
    <p:sldId id="260" r:id="rId9"/>
    <p:sldId id="268" r:id="rId10"/>
    <p:sldId id="261" r:id="rId11"/>
    <p:sldId id="264" r:id="rId12"/>
    <p:sldId id="265" r:id="rId13"/>
    <p:sldId id="266" r:id="rId14"/>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varScale="1">
        <p:scale>
          <a:sx n="90" d="100"/>
          <a:sy n="90" d="100"/>
        </p:scale>
        <p:origin x="-126"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7CDE7-C4DA-49E3-A7FA-942F9E3105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96E8D28-BB6F-4050-84EC-286406456CA6}">
      <dgm:prSet custT="1"/>
      <dgm:spPr/>
      <dgm:t>
        <a:bodyPr/>
        <a:lstStyle/>
        <a:p>
          <a:pPr rtl="0"/>
          <a:r>
            <a:rPr lang="en-US" sz="3600" b="1" dirty="0" smtClean="0"/>
            <a:t>What we will discuss today?</a:t>
          </a:r>
          <a:endParaRPr lang="en-US" sz="3600" dirty="0"/>
        </a:p>
      </dgm:t>
    </dgm:pt>
    <dgm:pt modelId="{6BA44EDE-95D0-4118-8098-A4181D81744C}" type="parTrans" cxnId="{907EE92B-BA51-49E5-B0E9-7D3DD9D48C73}">
      <dgm:prSet/>
      <dgm:spPr/>
      <dgm:t>
        <a:bodyPr/>
        <a:lstStyle/>
        <a:p>
          <a:endParaRPr lang="en-US"/>
        </a:p>
      </dgm:t>
    </dgm:pt>
    <dgm:pt modelId="{7DB51A69-76A2-4BF2-AF88-0B05941F9220}" type="sibTrans" cxnId="{907EE92B-BA51-49E5-B0E9-7D3DD9D48C73}">
      <dgm:prSet/>
      <dgm:spPr/>
      <dgm:t>
        <a:bodyPr/>
        <a:lstStyle/>
        <a:p>
          <a:endParaRPr lang="en-US"/>
        </a:p>
      </dgm:t>
    </dgm:pt>
    <dgm:pt modelId="{541ACD50-7A0C-4A66-87B3-2D65B9FD65D9}">
      <dgm:prSet>
        <dgm:style>
          <a:lnRef idx="1">
            <a:schemeClr val="accent1"/>
          </a:lnRef>
          <a:fillRef idx="2">
            <a:schemeClr val="accent1"/>
          </a:fillRef>
          <a:effectRef idx="1">
            <a:schemeClr val="accent1"/>
          </a:effectRef>
          <a:fontRef idx="minor">
            <a:schemeClr val="dk1"/>
          </a:fontRef>
        </dgm:style>
      </dgm:prSet>
      <dgm:spPr>
        <a:gradFill rotWithShape="0">
          <a:gsLst>
            <a:gs pos="76000">
              <a:schemeClr val="accent1">
                <a:tint val="60000"/>
                <a:lumMod val="0"/>
                <a:alpha val="51000"/>
              </a:schemeClr>
            </a:gs>
            <a:gs pos="15000">
              <a:schemeClr val="accent1">
                <a:tint val="82000"/>
              </a:schemeClr>
            </a:gs>
          </a:gsLst>
        </a:gradFill>
      </dgm:spPr>
      <dgm:t>
        <a:bodyPr/>
        <a:lstStyle/>
        <a:p>
          <a:pPr rtl="0"/>
          <a:r>
            <a:rPr lang="en-US" b="1" smtClean="0"/>
            <a:t>Introduction</a:t>
          </a:r>
          <a:endParaRPr lang="en-US"/>
        </a:p>
      </dgm:t>
    </dgm:pt>
    <dgm:pt modelId="{D9E0F6E4-D19D-4842-BAC2-C557821A834A}" type="parTrans" cxnId="{83B079DC-0525-440C-AF58-2E92A56C8816}">
      <dgm:prSet/>
      <dgm:spPr/>
      <dgm:t>
        <a:bodyPr/>
        <a:lstStyle/>
        <a:p>
          <a:endParaRPr lang="en-US"/>
        </a:p>
      </dgm:t>
    </dgm:pt>
    <dgm:pt modelId="{23366ECF-D179-43D1-BDE8-FE2617EEE116}" type="sibTrans" cxnId="{83B079DC-0525-440C-AF58-2E92A56C8816}">
      <dgm:prSet/>
      <dgm:spPr/>
      <dgm:t>
        <a:bodyPr/>
        <a:lstStyle/>
        <a:p>
          <a:endParaRPr lang="en-US"/>
        </a:p>
      </dgm:t>
    </dgm:pt>
    <dgm:pt modelId="{749C7AED-66F0-42B7-A7A9-FD3B4B9E4AF9}">
      <dgm:prSet>
        <dgm:style>
          <a:lnRef idx="1">
            <a:schemeClr val="accent1"/>
          </a:lnRef>
          <a:fillRef idx="2">
            <a:schemeClr val="accent1"/>
          </a:fillRef>
          <a:effectRef idx="1">
            <a:schemeClr val="accent1"/>
          </a:effectRef>
          <a:fontRef idx="minor">
            <a:schemeClr val="dk1"/>
          </a:fontRef>
        </dgm:style>
      </dgm:prSet>
      <dgm:spPr>
        <a:gradFill rotWithShape="0">
          <a:gsLst>
            <a:gs pos="76000">
              <a:schemeClr val="accent1">
                <a:tint val="60000"/>
                <a:lumMod val="0"/>
                <a:alpha val="51000"/>
              </a:schemeClr>
            </a:gs>
            <a:gs pos="15000">
              <a:schemeClr val="accent1">
                <a:tint val="82000"/>
              </a:schemeClr>
            </a:gs>
          </a:gsLst>
        </a:gradFill>
      </dgm:spPr>
      <dgm:t>
        <a:bodyPr/>
        <a:lstStyle/>
        <a:p>
          <a:pPr rtl="0"/>
          <a:r>
            <a:rPr lang="en-US" b="1" dirty="0" smtClean="0"/>
            <a:t>Random Mating </a:t>
          </a:r>
          <a:endParaRPr lang="en-US" dirty="0"/>
        </a:p>
      </dgm:t>
    </dgm:pt>
    <dgm:pt modelId="{136C88ED-C0CB-4272-9180-C0B74D760BBB}" type="parTrans" cxnId="{1A4ECABC-7A64-4FB9-80F4-5696EA8F8AC0}">
      <dgm:prSet/>
      <dgm:spPr/>
      <dgm:t>
        <a:bodyPr/>
        <a:lstStyle/>
        <a:p>
          <a:endParaRPr lang="en-US"/>
        </a:p>
      </dgm:t>
    </dgm:pt>
    <dgm:pt modelId="{A8FD43EF-D0A5-46B6-BB92-7B505BC246E6}" type="sibTrans" cxnId="{1A4ECABC-7A64-4FB9-80F4-5696EA8F8AC0}">
      <dgm:prSet/>
      <dgm:spPr/>
      <dgm:t>
        <a:bodyPr/>
        <a:lstStyle/>
        <a:p>
          <a:endParaRPr lang="en-US"/>
        </a:p>
      </dgm:t>
    </dgm:pt>
    <dgm:pt modelId="{69110C6D-FA02-4172-B416-A4A2385E62B9}">
      <dgm:prSet>
        <dgm:style>
          <a:lnRef idx="1">
            <a:schemeClr val="accent1"/>
          </a:lnRef>
          <a:fillRef idx="2">
            <a:schemeClr val="accent1"/>
          </a:fillRef>
          <a:effectRef idx="1">
            <a:schemeClr val="accent1"/>
          </a:effectRef>
          <a:fontRef idx="minor">
            <a:schemeClr val="dk1"/>
          </a:fontRef>
        </dgm:style>
      </dgm:prSet>
      <dgm:spPr>
        <a:gradFill rotWithShape="0">
          <a:gsLst>
            <a:gs pos="76000">
              <a:schemeClr val="accent1">
                <a:tint val="60000"/>
                <a:lumMod val="0"/>
                <a:alpha val="51000"/>
              </a:schemeClr>
            </a:gs>
            <a:gs pos="15000">
              <a:schemeClr val="accent1">
                <a:tint val="82000"/>
              </a:schemeClr>
            </a:gs>
          </a:gsLst>
        </a:gradFill>
      </dgm:spPr>
      <dgm:t>
        <a:bodyPr/>
        <a:lstStyle/>
        <a:p>
          <a:pPr rtl="0"/>
          <a:r>
            <a:rPr lang="en-US" b="1" dirty="0" smtClean="0"/>
            <a:t>Simple Paired Mating</a:t>
          </a:r>
          <a:endParaRPr lang="en-US" dirty="0"/>
        </a:p>
      </dgm:t>
    </dgm:pt>
    <dgm:pt modelId="{9C192A23-BBE0-4298-A8AD-D03062A59A2B}" type="parTrans" cxnId="{2C860298-359A-4A60-8530-235A31A08A49}">
      <dgm:prSet/>
      <dgm:spPr/>
      <dgm:t>
        <a:bodyPr/>
        <a:lstStyle/>
        <a:p>
          <a:endParaRPr lang="en-US"/>
        </a:p>
      </dgm:t>
    </dgm:pt>
    <dgm:pt modelId="{4786B1A2-45B0-4529-8A6F-7759C07E625B}" type="sibTrans" cxnId="{2C860298-359A-4A60-8530-235A31A08A49}">
      <dgm:prSet/>
      <dgm:spPr/>
      <dgm:t>
        <a:bodyPr/>
        <a:lstStyle/>
        <a:p>
          <a:endParaRPr lang="en-US"/>
        </a:p>
      </dgm:t>
    </dgm:pt>
    <dgm:pt modelId="{7FAAF47D-7EE2-47BA-9DE8-0FB1A50244BC}">
      <dgm:prSet>
        <dgm:style>
          <a:lnRef idx="1">
            <a:schemeClr val="accent1"/>
          </a:lnRef>
          <a:fillRef idx="2">
            <a:schemeClr val="accent1"/>
          </a:fillRef>
          <a:effectRef idx="1">
            <a:schemeClr val="accent1"/>
          </a:effectRef>
          <a:fontRef idx="minor">
            <a:schemeClr val="dk1"/>
          </a:fontRef>
        </dgm:style>
      </dgm:prSet>
      <dgm:spPr>
        <a:gradFill rotWithShape="0">
          <a:gsLst>
            <a:gs pos="76000">
              <a:schemeClr val="accent1">
                <a:tint val="60000"/>
                <a:lumMod val="0"/>
                <a:alpha val="51000"/>
              </a:schemeClr>
            </a:gs>
            <a:gs pos="15000">
              <a:schemeClr val="accent1">
                <a:tint val="82000"/>
              </a:schemeClr>
            </a:gs>
          </a:gsLst>
        </a:gradFill>
      </dgm:spPr>
      <dgm:t>
        <a:bodyPr/>
        <a:lstStyle/>
        <a:p>
          <a:pPr rtl="0"/>
          <a:r>
            <a:rPr lang="en-US" b="1" smtClean="0"/>
            <a:t>Factorial Mating</a:t>
          </a:r>
          <a:endParaRPr lang="en-US"/>
        </a:p>
      </dgm:t>
    </dgm:pt>
    <dgm:pt modelId="{1F0DE620-EF7C-411B-87EF-3A0E8C599627}" type="parTrans" cxnId="{21AB400E-A606-4EBA-8872-57C386BDAB5B}">
      <dgm:prSet/>
      <dgm:spPr/>
      <dgm:t>
        <a:bodyPr/>
        <a:lstStyle/>
        <a:p>
          <a:endParaRPr lang="en-US"/>
        </a:p>
      </dgm:t>
    </dgm:pt>
    <dgm:pt modelId="{C13A424D-90FC-4291-BFF6-FF6385F20E3B}" type="sibTrans" cxnId="{21AB400E-A606-4EBA-8872-57C386BDAB5B}">
      <dgm:prSet/>
      <dgm:spPr/>
      <dgm:t>
        <a:bodyPr/>
        <a:lstStyle/>
        <a:p>
          <a:endParaRPr lang="en-US"/>
        </a:p>
      </dgm:t>
    </dgm:pt>
    <dgm:pt modelId="{574F530F-3B25-449E-A4E7-0DA900D0287B}">
      <dgm:prSet>
        <dgm:style>
          <a:lnRef idx="1">
            <a:schemeClr val="accent1"/>
          </a:lnRef>
          <a:fillRef idx="2">
            <a:schemeClr val="accent1"/>
          </a:fillRef>
          <a:effectRef idx="1">
            <a:schemeClr val="accent1"/>
          </a:effectRef>
          <a:fontRef idx="minor">
            <a:schemeClr val="dk1"/>
          </a:fontRef>
        </dgm:style>
      </dgm:prSet>
      <dgm:spPr>
        <a:gradFill rotWithShape="0">
          <a:gsLst>
            <a:gs pos="76000">
              <a:schemeClr val="accent1">
                <a:tint val="60000"/>
                <a:lumMod val="0"/>
                <a:alpha val="51000"/>
              </a:schemeClr>
            </a:gs>
            <a:gs pos="15000">
              <a:schemeClr val="accent1">
                <a:tint val="82000"/>
              </a:schemeClr>
            </a:gs>
          </a:gsLst>
        </a:gradFill>
      </dgm:spPr>
      <dgm:t>
        <a:bodyPr/>
        <a:lstStyle/>
        <a:p>
          <a:pPr rtl="0"/>
          <a:r>
            <a:rPr lang="en-US" b="1" dirty="0" err="1" smtClean="0"/>
            <a:t>Diallel</a:t>
          </a:r>
          <a:r>
            <a:rPr lang="en-US" b="1" dirty="0" smtClean="0"/>
            <a:t> Mating</a:t>
          </a:r>
          <a:endParaRPr lang="en-US" dirty="0"/>
        </a:p>
      </dgm:t>
    </dgm:pt>
    <dgm:pt modelId="{138D30BA-F552-4A18-956D-3500753F86B8}" type="parTrans" cxnId="{392FDDF6-87FD-42BA-9DD0-6DD1C3F62792}">
      <dgm:prSet/>
      <dgm:spPr/>
      <dgm:t>
        <a:bodyPr/>
        <a:lstStyle/>
        <a:p>
          <a:endParaRPr lang="en-US"/>
        </a:p>
      </dgm:t>
    </dgm:pt>
    <dgm:pt modelId="{B0D838BE-2B4B-404A-A27E-CEFEE8C071F4}" type="sibTrans" cxnId="{392FDDF6-87FD-42BA-9DD0-6DD1C3F62792}">
      <dgm:prSet/>
      <dgm:spPr/>
      <dgm:t>
        <a:bodyPr/>
        <a:lstStyle/>
        <a:p>
          <a:endParaRPr lang="en-US"/>
        </a:p>
      </dgm:t>
    </dgm:pt>
    <dgm:pt modelId="{3D4CFD73-8690-45E1-B281-342FD2348698}" type="pres">
      <dgm:prSet presAssocID="{B3A7CDE7-C4DA-49E3-A7FA-942F9E310542}" presName="linearFlow" presStyleCnt="0">
        <dgm:presLayoutVars>
          <dgm:dir/>
          <dgm:animLvl val="lvl"/>
          <dgm:resizeHandles val="exact"/>
        </dgm:presLayoutVars>
      </dgm:prSet>
      <dgm:spPr/>
      <dgm:t>
        <a:bodyPr/>
        <a:lstStyle/>
        <a:p>
          <a:endParaRPr lang="en-US"/>
        </a:p>
      </dgm:t>
    </dgm:pt>
    <dgm:pt modelId="{00580C7D-C0AB-465B-8389-8E50343550F3}" type="pres">
      <dgm:prSet presAssocID="{F96E8D28-BB6F-4050-84EC-286406456CA6}" presName="composite" presStyleCnt="0"/>
      <dgm:spPr/>
    </dgm:pt>
    <dgm:pt modelId="{2FD8F8BA-C7BF-4C01-AD16-AE76F024CEC3}" type="pres">
      <dgm:prSet presAssocID="{F96E8D28-BB6F-4050-84EC-286406456CA6}" presName="parentText" presStyleLbl="alignNode1" presStyleIdx="0" presStyleCnt="1" custAng="16200000" custScaleX="187550" custScaleY="158012" custLinFactNeighborX="-22778" custLinFactNeighborY="-16904">
        <dgm:presLayoutVars>
          <dgm:chMax val="1"/>
          <dgm:bulletEnabled val="1"/>
        </dgm:presLayoutVars>
      </dgm:prSet>
      <dgm:spPr/>
      <dgm:t>
        <a:bodyPr/>
        <a:lstStyle/>
        <a:p>
          <a:endParaRPr lang="en-US"/>
        </a:p>
      </dgm:t>
    </dgm:pt>
    <dgm:pt modelId="{592F8408-318D-419B-A89E-31CAE8105207}" type="pres">
      <dgm:prSet presAssocID="{F96E8D28-BB6F-4050-84EC-286406456CA6}" presName="descendantText" presStyleLbl="alignAcc1" presStyleIdx="0" presStyleCnt="1" custScaleY="207834" custLinFactNeighborX="9149" custLinFactNeighborY="-9398">
        <dgm:presLayoutVars>
          <dgm:bulletEnabled val="1"/>
        </dgm:presLayoutVars>
      </dgm:prSet>
      <dgm:spPr/>
      <dgm:t>
        <a:bodyPr/>
        <a:lstStyle/>
        <a:p>
          <a:endParaRPr lang="en-US"/>
        </a:p>
      </dgm:t>
    </dgm:pt>
  </dgm:ptLst>
  <dgm:cxnLst>
    <dgm:cxn modelId="{83B079DC-0525-440C-AF58-2E92A56C8816}" srcId="{F96E8D28-BB6F-4050-84EC-286406456CA6}" destId="{541ACD50-7A0C-4A66-87B3-2D65B9FD65D9}" srcOrd="0" destOrd="0" parTransId="{D9E0F6E4-D19D-4842-BAC2-C557821A834A}" sibTransId="{23366ECF-D179-43D1-BDE8-FE2617EEE116}"/>
    <dgm:cxn modelId="{146D6A1A-C808-4513-9C55-B4144604AC1D}" type="presOf" srcId="{574F530F-3B25-449E-A4E7-0DA900D0287B}" destId="{592F8408-318D-419B-A89E-31CAE8105207}" srcOrd="0" destOrd="4" presId="urn:microsoft.com/office/officeart/2005/8/layout/chevron2"/>
    <dgm:cxn modelId="{FF487AC9-12C6-489C-81F0-642A9E833939}" type="presOf" srcId="{69110C6D-FA02-4172-B416-A4A2385E62B9}" destId="{592F8408-318D-419B-A89E-31CAE8105207}" srcOrd="0" destOrd="2" presId="urn:microsoft.com/office/officeart/2005/8/layout/chevron2"/>
    <dgm:cxn modelId="{BE3D71C4-0B16-4661-ABE7-2628517E4BC3}" type="presOf" srcId="{F96E8D28-BB6F-4050-84EC-286406456CA6}" destId="{2FD8F8BA-C7BF-4C01-AD16-AE76F024CEC3}" srcOrd="0" destOrd="0" presId="urn:microsoft.com/office/officeart/2005/8/layout/chevron2"/>
    <dgm:cxn modelId="{101DD82F-4A41-4625-A392-23C5426CA83D}" type="presOf" srcId="{749C7AED-66F0-42B7-A7A9-FD3B4B9E4AF9}" destId="{592F8408-318D-419B-A89E-31CAE8105207}" srcOrd="0" destOrd="1" presId="urn:microsoft.com/office/officeart/2005/8/layout/chevron2"/>
    <dgm:cxn modelId="{20355C74-C654-4213-9C46-57986F54E5C4}" type="presOf" srcId="{B3A7CDE7-C4DA-49E3-A7FA-942F9E310542}" destId="{3D4CFD73-8690-45E1-B281-342FD2348698}" srcOrd="0" destOrd="0" presId="urn:microsoft.com/office/officeart/2005/8/layout/chevron2"/>
    <dgm:cxn modelId="{81ACEB2E-F267-421E-AE7B-9AA6E2483E1C}" type="presOf" srcId="{541ACD50-7A0C-4A66-87B3-2D65B9FD65D9}" destId="{592F8408-318D-419B-A89E-31CAE8105207}" srcOrd="0" destOrd="0" presId="urn:microsoft.com/office/officeart/2005/8/layout/chevron2"/>
    <dgm:cxn modelId="{1A4ECABC-7A64-4FB9-80F4-5696EA8F8AC0}" srcId="{F96E8D28-BB6F-4050-84EC-286406456CA6}" destId="{749C7AED-66F0-42B7-A7A9-FD3B4B9E4AF9}" srcOrd="1" destOrd="0" parTransId="{136C88ED-C0CB-4272-9180-C0B74D760BBB}" sibTransId="{A8FD43EF-D0A5-46B6-BB92-7B505BC246E6}"/>
    <dgm:cxn modelId="{21AB400E-A606-4EBA-8872-57C386BDAB5B}" srcId="{F96E8D28-BB6F-4050-84EC-286406456CA6}" destId="{7FAAF47D-7EE2-47BA-9DE8-0FB1A50244BC}" srcOrd="3" destOrd="0" parTransId="{1F0DE620-EF7C-411B-87EF-3A0E8C599627}" sibTransId="{C13A424D-90FC-4291-BFF6-FF6385F20E3B}"/>
    <dgm:cxn modelId="{907EE92B-BA51-49E5-B0E9-7D3DD9D48C73}" srcId="{B3A7CDE7-C4DA-49E3-A7FA-942F9E310542}" destId="{F96E8D28-BB6F-4050-84EC-286406456CA6}" srcOrd="0" destOrd="0" parTransId="{6BA44EDE-95D0-4118-8098-A4181D81744C}" sibTransId="{7DB51A69-76A2-4BF2-AF88-0B05941F9220}"/>
    <dgm:cxn modelId="{C2D64701-B974-4ACC-B3DE-386A108792CF}" type="presOf" srcId="{7FAAF47D-7EE2-47BA-9DE8-0FB1A50244BC}" destId="{592F8408-318D-419B-A89E-31CAE8105207}" srcOrd="0" destOrd="3" presId="urn:microsoft.com/office/officeart/2005/8/layout/chevron2"/>
    <dgm:cxn modelId="{392FDDF6-87FD-42BA-9DD0-6DD1C3F62792}" srcId="{F96E8D28-BB6F-4050-84EC-286406456CA6}" destId="{574F530F-3B25-449E-A4E7-0DA900D0287B}" srcOrd="4" destOrd="0" parTransId="{138D30BA-F552-4A18-956D-3500753F86B8}" sibTransId="{B0D838BE-2B4B-404A-A27E-CEFEE8C071F4}"/>
    <dgm:cxn modelId="{2C860298-359A-4A60-8530-235A31A08A49}" srcId="{F96E8D28-BB6F-4050-84EC-286406456CA6}" destId="{69110C6D-FA02-4172-B416-A4A2385E62B9}" srcOrd="2" destOrd="0" parTransId="{9C192A23-BBE0-4298-A8AD-D03062A59A2B}" sibTransId="{4786B1A2-45B0-4529-8A6F-7759C07E625B}"/>
    <dgm:cxn modelId="{717A6513-DD65-47E1-A259-67FA00AD8179}" type="presParOf" srcId="{3D4CFD73-8690-45E1-B281-342FD2348698}" destId="{00580C7D-C0AB-465B-8389-8E50343550F3}" srcOrd="0" destOrd="0" presId="urn:microsoft.com/office/officeart/2005/8/layout/chevron2"/>
    <dgm:cxn modelId="{9CBB8FE8-2E7D-4EB8-8885-4ABEDB062BE3}" type="presParOf" srcId="{00580C7D-C0AB-465B-8389-8E50343550F3}" destId="{2FD8F8BA-C7BF-4C01-AD16-AE76F024CEC3}" srcOrd="0" destOrd="0" presId="urn:microsoft.com/office/officeart/2005/8/layout/chevron2"/>
    <dgm:cxn modelId="{96A21A17-3D38-4000-B690-541CBE4CE4F6}" type="presParOf" srcId="{00580C7D-C0AB-465B-8389-8E50343550F3}" destId="{592F8408-318D-419B-A89E-31CAE810520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8F8BA-C7BF-4C01-AD16-AE76F024CEC3}">
      <dsp:nvSpPr>
        <dsp:cNvPr id="0" name=""/>
        <dsp:cNvSpPr/>
      </dsp:nvSpPr>
      <dsp:spPr>
        <a:xfrm>
          <a:off x="0" y="170010"/>
          <a:ext cx="4281253" cy="354333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t>What we will discuss today?</a:t>
          </a:r>
          <a:endParaRPr lang="en-US" sz="3600" kern="1200" dirty="0"/>
        </a:p>
      </dsp:txBody>
      <dsp:txXfrm rot="-5400000">
        <a:off x="368962" y="1572714"/>
        <a:ext cx="3543331" cy="737922"/>
      </dsp:txXfrm>
    </dsp:sp>
    <dsp:sp modelId="{592F8408-318D-419B-A89E-31CAE8105207}">
      <dsp:nvSpPr>
        <dsp:cNvPr id="0" name=""/>
        <dsp:cNvSpPr/>
      </dsp:nvSpPr>
      <dsp:spPr>
        <a:xfrm rot="5400000">
          <a:off x="5204058" y="-1344709"/>
          <a:ext cx="3726608" cy="6416026"/>
        </a:xfrm>
        <a:prstGeom prst="round2SameRect">
          <a:avLst/>
        </a:prstGeom>
        <a:gradFill rotWithShape="0">
          <a:gsLst>
            <a:gs pos="76000">
              <a:schemeClr val="accent1">
                <a:tint val="60000"/>
                <a:lumMod val="0"/>
                <a:alpha val="51000"/>
              </a:schemeClr>
            </a:gs>
            <a:gs pos="15000">
              <a:schemeClr val="accent1">
                <a:tint val="82000"/>
              </a:schemeClr>
            </a:gs>
          </a:gsLst>
          <a:lin ang="5400000" scaled="0"/>
        </a:gra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20040" tIns="28575" rIns="28575" bIns="28575" numCol="1" spcCol="1270" anchor="ctr" anchorCtr="0">
          <a:noAutofit/>
        </a:bodyPr>
        <a:lstStyle/>
        <a:p>
          <a:pPr marL="285750" lvl="1" indent="-285750" algn="l" defTabSz="2000250" rtl="0">
            <a:lnSpc>
              <a:spcPct val="90000"/>
            </a:lnSpc>
            <a:spcBef>
              <a:spcPct val="0"/>
            </a:spcBef>
            <a:spcAft>
              <a:spcPct val="15000"/>
            </a:spcAft>
            <a:buChar char="••"/>
          </a:pPr>
          <a:r>
            <a:rPr lang="en-US" sz="4500" b="1" kern="1200" smtClean="0"/>
            <a:t>Introduction</a:t>
          </a:r>
          <a:endParaRPr lang="en-US" sz="4500" kern="1200"/>
        </a:p>
        <a:p>
          <a:pPr marL="285750" lvl="1" indent="-285750" algn="l" defTabSz="2000250" rtl="0">
            <a:lnSpc>
              <a:spcPct val="90000"/>
            </a:lnSpc>
            <a:spcBef>
              <a:spcPct val="0"/>
            </a:spcBef>
            <a:spcAft>
              <a:spcPct val="15000"/>
            </a:spcAft>
            <a:buChar char="••"/>
          </a:pPr>
          <a:r>
            <a:rPr lang="en-US" sz="4500" b="1" kern="1200" dirty="0" smtClean="0"/>
            <a:t>Random Mating </a:t>
          </a:r>
          <a:endParaRPr lang="en-US" sz="4500" kern="1200" dirty="0"/>
        </a:p>
        <a:p>
          <a:pPr marL="285750" lvl="1" indent="-285750" algn="l" defTabSz="2000250" rtl="0">
            <a:lnSpc>
              <a:spcPct val="90000"/>
            </a:lnSpc>
            <a:spcBef>
              <a:spcPct val="0"/>
            </a:spcBef>
            <a:spcAft>
              <a:spcPct val="15000"/>
            </a:spcAft>
            <a:buChar char="••"/>
          </a:pPr>
          <a:r>
            <a:rPr lang="en-US" sz="4500" b="1" kern="1200" dirty="0" smtClean="0"/>
            <a:t>Simple Paired Mating</a:t>
          </a:r>
          <a:endParaRPr lang="en-US" sz="4500" kern="1200" dirty="0"/>
        </a:p>
        <a:p>
          <a:pPr marL="285750" lvl="1" indent="-285750" algn="l" defTabSz="2000250" rtl="0">
            <a:lnSpc>
              <a:spcPct val="90000"/>
            </a:lnSpc>
            <a:spcBef>
              <a:spcPct val="0"/>
            </a:spcBef>
            <a:spcAft>
              <a:spcPct val="15000"/>
            </a:spcAft>
            <a:buChar char="••"/>
          </a:pPr>
          <a:r>
            <a:rPr lang="en-US" sz="4500" b="1" kern="1200" smtClean="0"/>
            <a:t>Factorial Mating</a:t>
          </a:r>
          <a:endParaRPr lang="en-US" sz="4500" kern="1200"/>
        </a:p>
        <a:p>
          <a:pPr marL="285750" lvl="1" indent="-285750" algn="l" defTabSz="2000250" rtl="0">
            <a:lnSpc>
              <a:spcPct val="90000"/>
            </a:lnSpc>
            <a:spcBef>
              <a:spcPct val="0"/>
            </a:spcBef>
            <a:spcAft>
              <a:spcPct val="15000"/>
            </a:spcAft>
            <a:buChar char="••"/>
          </a:pPr>
          <a:r>
            <a:rPr lang="en-US" sz="4500" b="1" kern="1200" dirty="0" err="1" smtClean="0"/>
            <a:t>Diallel</a:t>
          </a:r>
          <a:r>
            <a:rPr lang="en-US" sz="4500" b="1" kern="1200" dirty="0" smtClean="0"/>
            <a:t> Mating</a:t>
          </a:r>
          <a:endParaRPr lang="en-US" sz="4500" kern="1200" dirty="0"/>
        </a:p>
      </dsp:txBody>
      <dsp:txXfrm rot="-5400000">
        <a:off x="3859349" y="181918"/>
        <a:ext cx="6234108" cy="33627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1"/>
            <a:ext cx="2984871" cy="502755"/>
          </a:xfrm>
          <a:prstGeom prst="rect">
            <a:avLst/>
          </a:prstGeom>
        </p:spPr>
        <p:txBody>
          <a:bodyPr vert="horz" lIns="96616" tIns="48308" rIns="96616" bIns="48308" rtlCol="0"/>
          <a:lstStyle>
            <a:lvl1pPr algn="r">
              <a:defRPr sz="1300"/>
            </a:lvl1pPr>
          </a:lstStyle>
          <a:p>
            <a:fld id="{664CEE30-BACF-4D9B-8C7D-F78E648BB9A3}" type="datetimeFigureOut">
              <a:rPr lang="en-US" smtClean="0"/>
              <a:pPr/>
              <a:t>3/27/2020</a:t>
            </a:fld>
            <a:endParaRPr lang="en-US"/>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63628F29-62C1-4660-92D6-016506EFD964}" type="slidenum">
              <a:rPr lang="en-US" smtClean="0"/>
              <a:pPr/>
              <a:t>‹#›</a:t>
            </a:fld>
            <a:endParaRPr lang="en-US"/>
          </a:p>
        </p:txBody>
      </p:sp>
    </p:spTree>
    <p:extLst>
      <p:ext uri="{BB962C8B-B14F-4D97-AF65-F5344CB8AC3E}">
        <p14:creationId xmlns:p14="http://schemas.microsoft.com/office/powerpoint/2010/main" xmlns="" val="1943562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50C8498-3784-4E3F-9D70-2BEBBF83BB14}"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524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015F5-4FE9-48F1-9899-F2B70A323D42}"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101095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34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7032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174026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07459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131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278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7176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240982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015F5-4FE9-48F1-9899-F2B70A323D42}"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C8498-3784-4E3F-9D70-2BEBBF83BB14}"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536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4015F5-4FE9-48F1-9899-F2B70A323D42}"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63851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015F5-4FE9-48F1-9899-F2B70A323D42}"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C8498-3784-4E3F-9D70-2BEBBF83BB1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842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015F5-4FE9-48F1-9899-F2B70A323D42}"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C8498-3784-4E3F-9D70-2BEBBF83BB1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6770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15F5-4FE9-48F1-9899-F2B70A323D42}"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404596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015F5-4FE9-48F1-9899-F2B70A323D42}"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8498-3784-4E3F-9D70-2BEBBF83BB1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09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015F5-4FE9-48F1-9899-F2B70A323D42}"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85853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4015F5-4FE9-48F1-9899-F2B70A323D42}" type="datetimeFigureOut">
              <a:rPr lang="en-US" smtClean="0"/>
              <a:pPr/>
              <a:t>3/27/2020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0C8498-3784-4E3F-9D70-2BEBBF83BB14}" type="slidenum">
              <a:rPr lang="en-US" smtClean="0"/>
              <a:pPr/>
              <a:t>‹#›</a:t>
            </a:fld>
            <a:endParaRPr lang="en-US"/>
          </a:p>
        </p:txBody>
      </p:sp>
    </p:spTree>
    <p:extLst>
      <p:ext uri="{BB962C8B-B14F-4D97-AF65-F5344CB8AC3E}">
        <p14:creationId xmlns:p14="http://schemas.microsoft.com/office/powerpoint/2010/main" xmlns="" val="21972585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localhost:8101/moodle/mod/glossary/showentry.php?courseid=121&amp;concept=Gamet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5089" y="2142064"/>
            <a:ext cx="6815669" cy="1515533"/>
          </a:xfrm>
        </p:spPr>
        <p:txBody>
          <a:bodyPr/>
          <a:lstStyle/>
          <a:p>
            <a:r>
              <a:rPr lang="en-US" sz="3600" b="1" dirty="0" smtClean="0">
                <a:solidFill>
                  <a:srgbClr val="002060"/>
                </a:solidFill>
                <a:effectLst>
                  <a:outerShdw blurRad="38100" dist="38100" dir="2700000" algn="tl">
                    <a:srgbClr val="000000">
                      <a:alpha val="43137"/>
                    </a:srgbClr>
                  </a:outerShdw>
                </a:effectLst>
                <a:latin typeface="Algerian" panose="04020705040A02060702" pitchFamily="82" charset="0"/>
              </a:rPr>
              <a:t>FISH BREEDING (</a:t>
            </a:r>
            <a:r>
              <a:rPr lang="en-US" sz="3600" b="1" dirty="0" smtClean="0">
                <a:solidFill>
                  <a:srgbClr val="002060"/>
                </a:solidFill>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rPr>
              <a:t>MATING) DESIGNS</a:t>
            </a:r>
            <a:r>
              <a:rPr lang="en-US" sz="3600" b="1" dirty="0" smtClean="0">
                <a:solidFill>
                  <a:srgbClr val="002060"/>
                </a:solidFill>
                <a:effectLst>
                  <a:outerShdw blurRad="38100" dist="38100" dir="2700000" algn="tl">
                    <a:srgbClr val="000000">
                      <a:alpha val="43137"/>
                    </a:srgbClr>
                  </a:outerShdw>
                </a:effectLst>
                <a:latin typeface="Algerian" panose="04020705040A02060702" pitchFamily="82" charset="0"/>
              </a:rPr>
              <a:t/>
            </a:r>
            <a:br>
              <a:rPr lang="en-US" sz="3600" b="1" dirty="0" smtClean="0">
                <a:solidFill>
                  <a:srgbClr val="002060"/>
                </a:solidFill>
                <a:effectLst>
                  <a:outerShdw blurRad="38100" dist="38100" dir="2700000" algn="tl">
                    <a:srgbClr val="000000">
                      <a:alpha val="43137"/>
                    </a:srgbClr>
                  </a:outerShdw>
                </a:effectLst>
                <a:latin typeface="Algerian" panose="04020705040A02060702" pitchFamily="82" charset="0"/>
              </a:rPr>
            </a:br>
            <a:endParaRPr lang="en-US" sz="3600" b="1" dirty="0">
              <a:solidFill>
                <a:srgbClr val="002060"/>
              </a:solidFill>
              <a:effectLst>
                <a:outerShdw blurRad="38100" dist="38100" dir="2700000" algn="tl">
                  <a:srgbClr val="000000">
                    <a:alpha val="43137"/>
                  </a:srgbClr>
                </a:outerShdw>
              </a:effectLst>
              <a:latin typeface="Algerian" panose="04020705040A02060702" pitchFamily="82" charset="0"/>
            </a:endParaRPr>
          </a:p>
        </p:txBody>
      </p:sp>
      <p:grpSp>
        <p:nvGrpSpPr>
          <p:cNvPr id="6" name="Group 5"/>
          <p:cNvGrpSpPr>
            <a:grpSpLocks/>
          </p:cNvGrpSpPr>
          <p:nvPr/>
        </p:nvGrpSpPr>
        <p:grpSpPr bwMode="auto">
          <a:xfrm>
            <a:off x="2613006" y="3315032"/>
            <a:ext cx="7072312" cy="2185988"/>
            <a:chOff x="2071687" y="5214879"/>
            <a:chExt cx="7072313" cy="2185285"/>
          </a:xfrm>
        </p:grpSpPr>
        <p:sp>
          <p:nvSpPr>
            <p:cNvPr id="7" name="Rectangle 6"/>
            <p:cNvSpPr/>
            <p:nvPr/>
          </p:nvSpPr>
          <p:spPr>
            <a:xfrm>
              <a:off x="2071687" y="5214879"/>
              <a:ext cx="7072313" cy="218528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endParaRPr lang="en-US" sz="3600" b="1" dirty="0">
                <a:solidFill>
                  <a:srgbClr val="C00000"/>
                </a:solidFill>
                <a:effectLst>
                  <a:outerShdw blurRad="38100" dist="38100" dir="2700000" algn="tl">
                    <a:srgbClr val="000000">
                      <a:alpha val="43137"/>
                    </a:srgbClr>
                  </a:outerShdw>
                </a:effectLst>
              </a:endParaRPr>
            </a:p>
            <a:p>
              <a:pPr algn="ctr">
                <a:defRPr/>
              </a:pPr>
              <a:r>
                <a:rPr lang="en-US" sz="3600" b="1" dirty="0">
                  <a:solidFill>
                    <a:srgbClr val="C00000"/>
                  </a:solidFill>
                  <a:effectLst>
                    <a:outerShdw blurRad="38100" dist="38100" dir="2700000" algn="tl">
                      <a:srgbClr val="000000">
                        <a:alpha val="43137"/>
                      </a:srgbClr>
                    </a:outerShdw>
                  </a:effectLst>
                </a:rPr>
                <a:t>Dr V.P.Saini</a:t>
              </a:r>
            </a:p>
            <a:p>
              <a:pPr algn="ctr">
                <a:defRPr/>
              </a:pPr>
              <a:r>
                <a:rPr lang="en-US" sz="3200" b="1" dirty="0">
                  <a:solidFill>
                    <a:srgbClr val="002060"/>
                  </a:solidFill>
                  <a:effectLst>
                    <a:outerShdw blurRad="38100" dist="38100" dir="2700000" algn="tl">
                      <a:srgbClr val="000000">
                        <a:alpha val="43137"/>
                      </a:srgbClr>
                    </a:outerShdw>
                  </a:effectLst>
                </a:rPr>
                <a:t>Prof. &amp; Dean</a:t>
              </a:r>
            </a:p>
            <a:p>
              <a:pPr algn="ctr">
                <a:defRPr/>
              </a:pPr>
              <a:r>
                <a:rPr lang="en-US" sz="3200" b="1" dirty="0">
                  <a:solidFill>
                    <a:srgbClr val="00B050"/>
                  </a:solidFill>
                  <a:effectLst>
                    <a:outerShdw blurRad="38100" dist="38100" dir="2700000" algn="tl">
                      <a:srgbClr val="000000">
                        <a:alpha val="43137"/>
                      </a:srgbClr>
                    </a:outerShdw>
                  </a:effectLst>
                </a:rPr>
                <a:t>College of Fisheries, Kishanganj</a:t>
              </a:r>
              <a:endParaRPr lang="en-US" sz="1600" b="1" dirty="0">
                <a:effectLst>
                  <a:outerShdw blurRad="38100" dist="38100" dir="2700000" algn="tl">
                    <a:srgbClr val="000000">
                      <a:alpha val="43137"/>
                    </a:srgbClr>
                  </a:outerShdw>
                </a:effectLst>
              </a:endParaRPr>
            </a:p>
          </p:txBody>
        </p:sp>
        <p:pic>
          <p:nvPicPr>
            <p:cNvPr id="8" name="Picture 7" descr="C:\Users\HP\Desktop\Seal.jpg"/>
            <p:cNvPicPr>
              <a:picLocks noChangeAspect="1" noChangeArrowheads="1"/>
            </p:cNvPicPr>
            <p:nvPr/>
          </p:nvPicPr>
          <p:blipFill>
            <a:blip r:embed="rId2" cstate="print"/>
            <a:srcRect l="7846" t="6854" r="7858" b="5569"/>
            <a:stretch>
              <a:fillRect/>
            </a:stretch>
          </p:blipFill>
          <p:spPr bwMode="auto">
            <a:xfrm>
              <a:off x="7768435" y="5893484"/>
              <a:ext cx="948027" cy="923925"/>
            </a:xfrm>
            <a:prstGeom prst="rect">
              <a:avLst/>
            </a:prstGeom>
            <a:noFill/>
            <a:ln w="9525">
              <a:noFill/>
              <a:miter lim="800000"/>
              <a:headEnd/>
              <a:tailEnd/>
            </a:ln>
          </p:spPr>
        </p:pic>
      </p:grpSp>
    </p:spTree>
    <p:extLst>
      <p:ext uri="{BB962C8B-B14F-4D97-AF65-F5344CB8AC3E}">
        <p14:creationId xmlns:p14="http://schemas.microsoft.com/office/powerpoint/2010/main" xmlns="" val="53815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626" y="1306840"/>
            <a:ext cx="10897611" cy="4643131"/>
          </a:xfrm>
          <a:prstGeom prst="rect">
            <a:avLst/>
          </a:prstGeom>
        </p:spPr>
        <p:txBody>
          <a:bodyPr wrap="square">
            <a:spAutoFit/>
          </a:bodyPr>
          <a:lstStyle/>
          <a:p>
            <a:pPr algn="just">
              <a:lnSpc>
                <a:spcPct val="107000"/>
              </a:lnSpc>
              <a:spcAft>
                <a:spcPts val="800"/>
              </a:spcAft>
            </a:pPr>
            <a:r>
              <a:rPr lang="en-US" sz="2000" b="1" dirty="0" err="1" smtClean="0">
                <a:effectLst/>
                <a:latin typeface="Arial" panose="020B0604020202020204" pitchFamily="34" charset="0"/>
                <a:ea typeface="Times New Roman" panose="02020603050405020304" pitchFamily="18" charset="0"/>
                <a:cs typeface="Mangal" panose="02040503050203030202" pitchFamily="18" charset="0"/>
              </a:rPr>
              <a:t>Diallel</a:t>
            </a: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 mating is a variation of the factorial mating scheme and is most useful when developing captive brood stock from an imperiled donor population whose numbers have dropped drastically low.</a:t>
            </a:r>
          </a:p>
          <a:p>
            <a:pPr algn="just">
              <a:lnSpc>
                <a:spcPct val="107000"/>
              </a:lnSpc>
              <a:spcAft>
                <a:spcPts val="800"/>
              </a:spcAft>
            </a:pPr>
            <a:endParaRPr lang="en-US" sz="2000" b="1"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In that case, all fish are used to make all possible combinations of </a:t>
            </a:r>
            <a:r>
              <a:rPr lang="en-US" sz="2000" b="1" dirty="0" err="1" smtClean="0">
                <a:effectLst/>
                <a:latin typeface="Arial" panose="020B0604020202020204" pitchFamily="34" charset="0"/>
                <a:ea typeface="Times New Roman" panose="02020603050405020304" pitchFamily="18" charset="0"/>
                <a:cs typeface="Mangal" panose="02040503050203030202" pitchFamily="18" charset="0"/>
              </a:rPr>
              <a:t>matings</a:t>
            </a: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 to maximize genotypic combinations according to a matrix format. </a:t>
            </a:r>
          </a:p>
          <a:p>
            <a:pPr algn="just">
              <a:lnSpc>
                <a:spcPct val="107000"/>
              </a:lnSpc>
              <a:spcAft>
                <a:spcPts val="800"/>
              </a:spcAft>
            </a:pPr>
            <a:endParaRPr lang="en-US" sz="2000" b="1"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Each male is bred with each female.</a:t>
            </a:r>
          </a:p>
          <a:p>
            <a:pPr algn="just">
              <a:lnSpc>
                <a:spcPct val="107000"/>
              </a:lnSpc>
              <a:spcAft>
                <a:spcPts val="800"/>
              </a:spcAft>
            </a:pPr>
            <a:endParaRPr lang="en-US" sz="2000" b="1"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 Although not increasing N</a:t>
            </a:r>
            <a:r>
              <a:rPr lang="en-US" sz="2000" b="1" baseline="-25000" dirty="0" smtClean="0">
                <a:effectLst/>
                <a:latin typeface="Arial" panose="020B0604020202020204" pitchFamily="34" charset="0"/>
                <a:ea typeface="Times New Roman" panose="02020603050405020304" pitchFamily="18" charset="0"/>
                <a:cs typeface="Mangal" panose="02040503050203030202" pitchFamily="18" charset="0"/>
              </a:rPr>
              <a:t>e</a:t>
            </a: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 above that obtained in simple factorial </a:t>
            </a:r>
            <a:r>
              <a:rPr lang="en-US" sz="2000" b="1" dirty="0" err="1" smtClean="0">
                <a:effectLst/>
                <a:latin typeface="Arial" panose="020B0604020202020204" pitchFamily="34" charset="0"/>
                <a:ea typeface="Times New Roman" panose="02020603050405020304" pitchFamily="18" charset="0"/>
                <a:cs typeface="Mangal" panose="02040503050203030202" pitchFamily="18" charset="0"/>
              </a:rPr>
              <a:t>matings</a:t>
            </a:r>
            <a:r>
              <a:rPr lang="en-US" sz="2000" b="1" dirty="0" smtClean="0">
                <a:effectLst/>
                <a:latin typeface="Arial" panose="020B0604020202020204" pitchFamily="34" charset="0"/>
                <a:ea typeface="Times New Roman" panose="02020603050405020304" pitchFamily="18" charset="0"/>
                <a:cs typeface="Mangal" panose="02040503050203030202" pitchFamily="18" charset="0"/>
              </a:rPr>
              <a:t>, it does maximize genotypic diversity in a population that has lost some allelic diversity and likely to lose more shortly. </a:t>
            </a:r>
            <a:endParaRPr lang="en-US" sz="2000" b="1" dirty="0" smtClean="0">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p:cNvSpPr/>
          <p:nvPr/>
        </p:nvSpPr>
        <p:spPr>
          <a:xfrm>
            <a:off x="648626" y="666450"/>
            <a:ext cx="3645550" cy="523220"/>
          </a:xfrm>
          <a:prstGeom prst="rect">
            <a:avLst/>
          </a:prstGeom>
        </p:spPr>
        <p:txBody>
          <a:bodyPr wrap="none">
            <a:spAutoFit/>
          </a:bodyPr>
          <a:lstStyle/>
          <a:p>
            <a:r>
              <a:rPr lang="en-US" sz="2800" b="1" dirty="0" smtClean="0">
                <a:solidFill>
                  <a:srgbClr val="C00000"/>
                </a:solidFill>
                <a:effectLst/>
                <a:latin typeface="Georgia" panose="02040502050405020303" pitchFamily="18" charset="0"/>
                <a:ea typeface="Times New Roman" panose="02020603050405020304" pitchFamily="18" charset="0"/>
                <a:cs typeface="Times New Roman" panose="02020603050405020304" pitchFamily="18" charset="0"/>
              </a:rPr>
              <a:t>DIALLEL MATING</a:t>
            </a:r>
            <a:endParaRPr lang="en-US" sz="2800" dirty="0">
              <a:solidFill>
                <a:srgbClr val="C00000"/>
              </a:solidFill>
            </a:endParaRPr>
          </a:p>
        </p:txBody>
      </p:sp>
    </p:spTree>
    <p:extLst>
      <p:ext uri="{BB962C8B-B14F-4D97-AF65-F5344CB8AC3E}">
        <p14:creationId xmlns:p14="http://schemas.microsoft.com/office/powerpoint/2010/main" xmlns="" val="720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3403" y="672270"/>
            <a:ext cx="10523350" cy="5449953"/>
          </a:xfrm>
          <a:prstGeom prst="rect">
            <a:avLst/>
          </a:prstGeom>
        </p:spPr>
        <p:txBody>
          <a:bodyPr wrap="square">
            <a:spAutoFit/>
          </a:bodyPr>
          <a:lstStyle/>
          <a:p>
            <a:pPr algn="just">
              <a:lnSpc>
                <a:spcPct val="107000"/>
              </a:lnSpc>
              <a:spcAft>
                <a:spcPts val="800"/>
              </a:spcAft>
            </a:pPr>
            <a:r>
              <a:rPr lang="en-US" sz="2400" dirty="0" smtClean="0">
                <a:effectLst/>
                <a:latin typeface="Arial" panose="020B0604020202020204" pitchFamily="34" charset="0"/>
                <a:ea typeface="Times New Roman" panose="02020603050405020304" pitchFamily="18" charset="0"/>
                <a:cs typeface="Mangal" panose="02040503050203030202" pitchFamily="18" charset="0"/>
              </a:rPr>
              <a:t>This has the effect of producing new </a:t>
            </a:r>
            <a:r>
              <a:rPr lang="en-US" sz="2400" dirty="0" smtClean="0">
                <a:solidFill>
                  <a:srgbClr val="0000FF"/>
                </a:solidFill>
                <a:effectLst/>
                <a:latin typeface="Arial" panose="020B0604020202020204" pitchFamily="34" charset="0"/>
                <a:ea typeface="Times New Roman" panose="02020603050405020304" pitchFamily="18" charset="0"/>
                <a:cs typeface="Mangal" panose="02040503050203030202" pitchFamily="18" charset="0"/>
              </a:rPr>
              <a:t>genotypes</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some of which may confer high fitness in the progeny</a:t>
            </a:r>
          </a:p>
          <a:p>
            <a:pPr algn="just">
              <a:lnSpc>
                <a:spcPct val="107000"/>
              </a:lnSpc>
              <a:spcAft>
                <a:spcPts val="800"/>
              </a:spcAft>
            </a:pPr>
            <a:endParaRPr lang="en-US" sz="2400"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400" dirty="0" smtClean="0">
                <a:effectLst/>
                <a:latin typeface="Arial" panose="020B0604020202020204" pitchFamily="34" charset="0"/>
                <a:ea typeface="Times New Roman" panose="02020603050405020304" pitchFamily="18" charset="0"/>
                <a:cs typeface="Mangal" panose="02040503050203030202" pitchFamily="18" charset="0"/>
              </a:rPr>
              <a:t>Factorial mating schemes, and in extreme cases,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diallel</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matings</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are recommended for breeding some endangered species and are currently being employed in various captive propagation fishes.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US" sz="2400"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400" dirty="0" smtClean="0">
                <a:effectLst/>
                <a:latin typeface="Arial" panose="020B0604020202020204" pitchFamily="34" charset="0"/>
                <a:ea typeface="Times New Roman" panose="02020603050405020304" pitchFamily="18" charset="0"/>
                <a:cs typeface="Mangal" panose="02040503050203030202" pitchFamily="18" charset="0"/>
              </a:rPr>
              <a:t>The single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matings</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may be between two pure breeding lines, P</a:t>
            </a:r>
            <a:r>
              <a:rPr lang="en-US" sz="2400" baseline="-25000" dirty="0" smtClean="0">
                <a:effectLst/>
                <a:latin typeface="Arial" panose="020B0604020202020204" pitchFamily="34" charset="0"/>
                <a:ea typeface="Times New Roman" panose="02020603050405020304" pitchFamily="18" charset="0"/>
                <a:cs typeface="Mangal" panose="02040503050203030202" pitchFamily="18" charset="0"/>
              </a:rPr>
              <a:t>1</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and P</a:t>
            </a:r>
            <a:r>
              <a:rPr lang="en-US" sz="2400" baseline="-25000" dirty="0" smtClean="0">
                <a:effectLst/>
                <a:latin typeface="Arial" panose="020B0604020202020204" pitchFamily="34" charset="0"/>
                <a:ea typeface="Times New Roman" panose="02020603050405020304" pitchFamily="18" charset="0"/>
                <a:cs typeface="Mangal" panose="02040503050203030202" pitchFamily="18" charset="0"/>
              </a:rPr>
              <a:t>2</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t>
            </a:r>
          </a:p>
          <a:p>
            <a:pPr algn="just">
              <a:lnSpc>
                <a:spcPct val="107000"/>
              </a:lnSpc>
              <a:spcAft>
                <a:spcPts val="800"/>
              </a:spcAft>
            </a:pP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dirty="0" smtClean="0">
                <a:effectLst/>
                <a:latin typeface="Arial" panose="020B0604020202020204" pitchFamily="34" charset="0"/>
                <a:ea typeface="Times New Roman" panose="02020603050405020304" pitchFamily="18" charset="0"/>
                <a:cs typeface="Mangal" panose="02040503050203030202" pitchFamily="18" charset="0"/>
              </a:rPr>
              <a:t>In a full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diallel</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all parents are crossed to make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hybridsin</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all possible combinations. The set of crosses so produced is called the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diallel</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cross and its analysis is called </a:t>
            </a:r>
            <a:r>
              <a:rPr lang="en-US" sz="2400" dirty="0" err="1" smtClean="0">
                <a:effectLst/>
                <a:latin typeface="Arial" panose="020B0604020202020204" pitchFamily="34" charset="0"/>
                <a:ea typeface="Times New Roman" panose="02020603050405020304" pitchFamily="18" charset="0"/>
                <a:cs typeface="Mangal" panose="02040503050203030202" pitchFamily="18" charset="0"/>
              </a:rPr>
              <a:t>diallel</a:t>
            </a:r>
            <a:r>
              <a:rPr lang="en-US" sz="2400" dirty="0" smtClean="0">
                <a:effectLst/>
                <a:latin typeface="Arial" panose="020B0604020202020204" pitchFamily="34" charset="0"/>
                <a:ea typeface="Times New Roman" panose="02020603050405020304" pitchFamily="18" charset="0"/>
                <a:cs typeface="Mangal" panose="02040503050203030202" pitchFamily="18" charset="0"/>
              </a:rPr>
              <a:t> analysis. </a:t>
            </a:r>
            <a:endParaRPr lang="en-US" sz="2400" dirty="0" smtClean="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xmlns="" val="191687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890" y="596358"/>
            <a:ext cx="10104895" cy="5347361"/>
          </a:xfrm>
          <a:prstGeom prst="rect">
            <a:avLst/>
          </a:prstGeom>
        </p:spPr>
        <p:txBody>
          <a:bodyPr wrap="square">
            <a:spAutoFit/>
          </a:bodyPr>
          <a:lstStyle/>
          <a:p>
            <a:pPr algn="just">
              <a:lnSpc>
                <a:spcPct val="107000"/>
              </a:lnSpc>
              <a:spcAft>
                <a:spcPts val="800"/>
              </a:spcAft>
            </a:pPr>
            <a:endPar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endParaRPr>
          </a:p>
          <a:p>
            <a:pPr algn="just">
              <a:lnSpc>
                <a:spcPct val="107000"/>
              </a:lnSpc>
              <a:spcAft>
                <a:spcPts val="800"/>
              </a:spcAft>
            </a:pP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The </a:t>
            </a:r>
            <a:r>
              <a:rPr lang="en-US" sz="2400" b="1" dirty="0" err="1"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diallel</a:t>
            </a: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 analysis helps to estimate the genetic parameters and the combining ability viz., general combining ability (GCA) of the parents (parental lines) and the specific combing ability (SCA) of crosses. </a:t>
            </a:r>
          </a:p>
          <a:p>
            <a:pPr algn="just">
              <a:lnSpc>
                <a:spcPct val="107000"/>
              </a:lnSpc>
              <a:spcAft>
                <a:spcPts val="800"/>
              </a:spcAft>
            </a:pPr>
            <a:endParaRPr lang="en-US" sz="2400" b="1" dirty="0" smtClean="0">
              <a:solidFill>
                <a:schemeClr val="bg1">
                  <a:lumMod val="50000"/>
                </a:schemeClr>
              </a:solidFill>
              <a:effectLst/>
              <a:latin typeface="Century" panose="02040604050505020304"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The </a:t>
            </a:r>
            <a:r>
              <a:rPr lang="en-US" sz="2400" b="1" dirty="0" err="1"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diallel</a:t>
            </a: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 analysis has been proposed by Hayman (1954) and </a:t>
            </a:r>
            <a:r>
              <a:rPr lang="en-US" sz="2400" b="1" dirty="0" err="1"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Griffing</a:t>
            </a: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 (1956). </a:t>
            </a:r>
          </a:p>
          <a:p>
            <a:pPr algn="just">
              <a:lnSpc>
                <a:spcPct val="107000"/>
              </a:lnSpc>
              <a:spcAft>
                <a:spcPts val="800"/>
              </a:spcAft>
            </a:pPr>
            <a:endParaRPr lang="en-US" sz="2400" b="1" dirty="0" smtClean="0">
              <a:solidFill>
                <a:schemeClr val="bg1">
                  <a:lumMod val="50000"/>
                </a:schemeClr>
              </a:solidFill>
              <a:effectLst/>
              <a:latin typeface="Century" panose="02040604050505020304"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Hayman pointed out that </a:t>
            </a:r>
            <a:r>
              <a:rPr lang="en-US" sz="2400" b="1" dirty="0" err="1"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diallel</a:t>
            </a: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 analysis is based on certain assumptions, viz., random mating, normal segregation, heterozygosity of parents, lack of maternal effects, no linkage among genes, no epistasis and no multiple </a:t>
            </a:r>
            <a:r>
              <a:rPr lang="en-US" sz="2400" b="1" dirty="0" err="1"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allelism</a:t>
            </a:r>
            <a:r>
              <a:rPr lang="en-US" sz="2400" b="1" dirty="0" smtClean="0">
                <a:solidFill>
                  <a:schemeClr val="bg1">
                    <a:lumMod val="50000"/>
                  </a:schemeClr>
                </a:solidFill>
                <a:effectLst/>
                <a:latin typeface="Century" panose="02040604050505020304" pitchFamily="18" charset="0"/>
                <a:ea typeface="Times New Roman" panose="02020603050405020304" pitchFamily="18" charset="0"/>
                <a:cs typeface="Mangal" panose="02040503050203030202" pitchFamily="18" charset="0"/>
              </a:rPr>
              <a:t>. </a:t>
            </a:r>
            <a:endParaRPr lang="en-US" sz="2400" b="1" dirty="0">
              <a:solidFill>
                <a:schemeClr val="bg1">
                  <a:lumMod val="50000"/>
                </a:schemeClr>
              </a:solidFill>
              <a:effectLst/>
              <a:latin typeface="Century" panose="02040604050505020304"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xmlns="" val="21969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249" y="785920"/>
            <a:ext cx="4919937" cy="553357"/>
          </a:xfrm>
          <a:prstGeom prst="rect">
            <a:avLst/>
          </a:prstGeom>
        </p:spPr>
        <p:txBody>
          <a:bodyPr wrap="none">
            <a:spAutoFit/>
          </a:bodyPr>
          <a:lstStyle/>
          <a:p>
            <a:pPr>
              <a:lnSpc>
                <a:spcPct val="107000"/>
              </a:lnSpc>
              <a:spcAft>
                <a:spcPts val="800"/>
              </a:spcAft>
            </a:pP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Mangal" panose="02040503050203030202" pitchFamily="18" charset="0"/>
              </a:rPr>
              <a:t>Diallel</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Mangal" panose="02040503050203030202" pitchFamily="18" charset="0"/>
              </a:rPr>
              <a:t> crossing (6x6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Mangal" panose="02040503050203030202" pitchFamily="18" charset="0"/>
              </a:rPr>
              <a:t>diallel</a:t>
            </a:r>
            <a:r>
              <a:rPr lang="en-US" b="1" dirty="0" smtClean="0">
                <a:effectLst/>
                <a:latin typeface="Arial" panose="020B0604020202020204" pitchFamily="34" charset="0"/>
                <a:ea typeface="Times New Roman" panose="02020603050405020304" pitchFamily="18" charset="0"/>
                <a:cs typeface="Mangal" panose="02040503050203030202" pitchFamily="18" charset="0"/>
              </a:rPr>
              <a:t>) </a:t>
            </a:r>
            <a:endParaRPr lang="en-US" sz="14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337522101"/>
              </p:ext>
            </p:extLst>
          </p:nvPr>
        </p:nvGraphicFramePr>
        <p:xfrm>
          <a:off x="2185259" y="1339277"/>
          <a:ext cx="8477574" cy="3618790"/>
        </p:xfrm>
        <a:graphic>
          <a:graphicData uri="http://schemas.openxmlformats.org/drawingml/2006/table">
            <a:tbl>
              <a:tblPr firstRow="1" bandRow="1">
                <a:tableStyleId>{5C22544A-7EE6-4342-B048-85BDC9FD1C3A}</a:tableStyleId>
              </a:tblPr>
              <a:tblGrid>
                <a:gridCol w="1211082"/>
                <a:gridCol w="1211082"/>
                <a:gridCol w="1211082"/>
                <a:gridCol w="1211082"/>
                <a:gridCol w="1211082"/>
                <a:gridCol w="1211082"/>
                <a:gridCol w="1211082"/>
              </a:tblGrid>
              <a:tr h="467726">
                <a:tc>
                  <a:txBody>
                    <a:bodyPr/>
                    <a:lstStyle/>
                    <a:p>
                      <a:pPr algn="ct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F1</a:t>
                      </a:r>
                      <a:endParaRPr lang="en-US" b="1" dirty="0"/>
                    </a:p>
                  </a:txBody>
                  <a:tcPr anchor="ctr"/>
                </a:tc>
                <a:tc>
                  <a:txBody>
                    <a:bodyPr/>
                    <a:lstStyle/>
                    <a:p>
                      <a:pPr algn="ctr"/>
                      <a:r>
                        <a:rPr lang="en-US" b="1" dirty="0" smtClean="0"/>
                        <a:t>F2</a:t>
                      </a:r>
                      <a:endParaRPr lang="en-US" b="1" dirty="0"/>
                    </a:p>
                  </a:txBody>
                  <a:tcPr anchor="ctr"/>
                </a:tc>
                <a:tc>
                  <a:txBody>
                    <a:bodyPr/>
                    <a:lstStyle/>
                    <a:p>
                      <a:pPr algn="ctr"/>
                      <a:r>
                        <a:rPr lang="en-US" b="1" dirty="0" smtClean="0"/>
                        <a:t>F3</a:t>
                      </a:r>
                      <a:endParaRPr lang="en-US" b="1" dirty="0"/>
                    </a:p>
                  </a:txBody>
                  <a:tcPr anchor="ctr"/>
                </a:tc>
                <a:tc>
                  <a:txBody>
                    <a:bodyPr/>
                    <a:lstStyle/>
                    <a:p>
                      <a:pPr algn="ctr"/>
                      <a:r>
                        <a:rPr lang="en-US" b="1" dirty="0" smtClean="0"/>
                        <a:t>F4</a:t>
                      </a:r>
                      <a:endParaRPr lang="en-US" b="1" dirty="0"/>
                    </a:p>
                  </a:txBody>
                  <a:tcPr anchor="ctr"/>
                </a:tc>
                <a:tc>
                  <a:txBody>
                    <a:bodyPr/>
                    <a:lstStyle/>
                    <a:p>
                      <a:pPr algn="ctr"/>
                      <a:r>
                        <a:rPr lang="en-US" b="1" dirty="0" smtClean="0"/>
                        <a:t>F5</a:t>
                      </a:r>
                      <a:endParaRPr lang="en-US" b="1" dirty="0"/>
                    </a:p>
                  </a:txBody>
                  <a:tcPr anchor="ctr"/>
                </a:tc>
                <a:tc>
                  <a:txBody>
                    <a:bodyPr/>
                    <a:lstStyle/>
                    <a:p>
                      <a:pPr algn="ctr"/>
                      <a:r>
                        <a:rPr lang="en-US" b="1" dirty="0" smtClean="0"/>
                        <a:t>F6</a:t>
                      </a:r>
                      <a:endParaRPr lang="en-US" b="1" dirty="0"/>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F1</a:t>
                      </a:r>
                    </a:p>
                    <a:p>
                      <a:pPr algn="ctr"/>
                      <a:endParaRPr lang="en-US" b="1" dirty="0"/>
                    </a:p>
                  </a:txBody>
                  <a:tcPr anchor="ctr"/>
                </a:tc>
                <a:tc>
                  <a:txBody>
                    <a:bodyPr/>
                    <a:lstStyle/>
                    <a:p>
                      <a:pPr algn="ctr"/>
                      <a:r>
                        <a:rPr lang="en-US" b="1" dirty="0" smtClean="0"/>
                        <a:t>xx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F2</a:t>
                      </a:r>
                    </a:p>
                    <a:p>
                      <a:pPr algn="ct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F3</a:t>
                      </a:r>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F4</a:t>
                      </a:r>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F5</a:t>
                      </a:r>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xx</a:t>
                      </a:r>
                      <a:endParaRPr lang="en-US" b="1" dirty="0"/>
                    </a:p>
                  </a:txBody>
                  <a:tcPr anchor="ctr"/>
                </a:tc>
                <a:tc>
                  <a:txBody>
                    <a:bodyPr/>
                    <a:lstStyle/>
                    <a:p>
                      <a:pPr algn="ctr"/>
                      <a:r>
                        <a:rPr lang="en-US" b="1" dirty="0" smtClean="0"/>
                        <a:t>x</a:t>
                      </a: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F6</a:t>
                      </a:r>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a:t>
                      </a:r>
                      <a:endParaRPr lang="en-US" b="1" dirty="0"/>
                    </a:p>
                  </a:txBody>
                  <a:tcPr anchor="ctr"/>
                </a:tc>
                <a:tc>
                  <a:txBody>
                    <a:bodyPr/>
                    <a:lstStyle/>
                    <a:p>
                      <a:pPr algn="ctr"/>
                      <a:r>
                        <a:rPr lang="en-US" b="1" dirty="0" smtClean="0"/>
                        <a:t>xx</a:t>
                      </a:r>
                      <a:endParaRPr lang="en-US" b="1" dirty="0"/>
                    </a:p>
                  </a:txBody>
                  <a:tcPr anchor="ctr"/>
                </a:tc>
              </a:tr>
            </a:tbl>
          </a:graphicData>
        </a:graphic>
      </p:graphicFrame>
      <p:sp>
        <p:nvSpPr>
          <p:cNvPr id="4" name="Rectangle 3"/>
          <p:cNvSpPr/>
          <p:nvPr/>
        </p:nvSpPr>
        <p:spPr>
          <a:xfrm>
            <a:off x="2185259" y="5142092"/>
            <a:ext cx="3518912" cy="369332"/>
          </a:xfrm>
          <a:prstGeom prst="rect">
            <a:avLst/>
          </a:prstGeom>
        </p:spPr>
        <p:txBody>
          <a:bodyPr wrap="none">
            <a:spAutoFit/>
          </a:bodyPr>
          <a:lstStyle/>
          <a:p>
            <a:r>
              <a:rPr lang="en-US" b="1" dirty="0" smtClean="0">
                <a:effectLst/>
                <a:latin typeface="Arial" panose="020B0604020202020204" pitchFamily="34" charset="0"/>
                <a:ea typeface="Times New Roman" panose="02020603050405020304" pitchFamily="18" charset="0"/>
              </a:rPr>
              <a:t>X- Crosses between the stock </a:t>
            </a:r>
            <a:endParaRPr lang="en-US" dirty="0"/>
          </a:p>
        </p:txBody>
      </p:sp>
      <p:sp>
        <p:nvSpPr>
          <p:cNvPr id="5" name="Rectangle 4"/>
          <p:cNvSpPr/>
          <p:nvPr/>
        </p:nvSpPr>
        <p:spPr>
          <a:xfrm>
            <a:off x="6986754" y="5142092"/>
            <a:ext cx="2890535" cy="369332"/>
          </a:xfrm>
          <a:prstGeom prst="rect">
            <a:avLst/>
          </a:prstGeom>
        </p:spPr>
        <p:txBody>
          <a:bodyPr wrap="none">
            <a:spAutoFit/>
          </a:bodyPr>
          <a:lstStyle/>
          <a:p>
            <a:r>
              <a:rPr lang="en-US" b="1" dirty="0" smtClean="0">
                <a:effectLst/>
                <a:latin typeface="Arial" panose="020B0604020202020204" pitchFamily="34" charset="0"/>
                <a:ea typeface="Times New Roman" panose="02020603050405020304" pitchFamily="18" charset="0"/>
              </a:rPr>
              <a:t>xx- Crosses </a:t>
            </a:r>
            <a:r>
              <a:rPr lang="en-US" b="1" dirty="0" err="1" smtClean="0">
                <a:effectLst/>
                <a:latin typeface="Arial" panose="020B0604020202020204" pitchFamily="34" charset="0"/>
                <a:ea typeface="Times New Roman" panose="02020603050405020304" pitchFamily="18" charset="0"/>
              </a:rPr>
              <a:t>withinstock</a:t>
            </a:r>
            <a:r>
              <a:rPr lang="en-US" b="1" dirty="0" smtClean="0">
                <a:effectLst/>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xmlns="" val="150981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xmlns="" val="3826192097"/>
              </p:ext>
            </p:extLst>
          </p:nvPr>
        </p:nvGraphicFramePr>
        <p:xfrm>
          <a:off x="1115879" y="1379348"/>
          <a:ext cx="10275376" cy="4618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1396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452" y="1099553"/>
            <a:ext cx="10204704" cy="5112938"/>
          </a:xfrm>
          <a:prstGeom prst="rect">
            <a:avLst/>
          </a:prstGeom>
          <a:gradFill>
            <a:gsLst>
              <a:gs pos="89000">
                <a:schemeClr val="accent1">
                  <a:tint val="60000"/>
                  <a:lumMod val="110000"/>
                  <a:alpha val="4000"/>
                </a:schemeClr>
              </a:gs>
              <a:gs pos="100000">
                <a:schemeClr val="accent1">
                  <a:tint val="82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just">
              <a:lnSpc>
                <a:spcPct val="107000"/>
              </a:lnSpc>
              <a:spcAft>
                <a:spcPts val="800"/>
              </a:spcAft>
              <a:buFont typeface="Arial" panose="020B0604020202020204" pitchFamily="34" charset="0"/>
              <a:buChar char="•"/>
            </a:pPr>
            <a:r>
              <a:rPr lang="en-US" sz="2800"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Designing mating strategies to maximize N</a:t>
            </a:r>
            <a:r>
              <a:rPr lang="en-US" sz="2800" baseline="-25000"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e</a:t>
            </a:r>
            <a:r>
              <a:rPr lang="en-US" sz="2800"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(effective breeding population) is most useful if the hatchery manager can control breeding to some degree, usually through application of PIT tags, induced spawning, </a:t>
            </a:r>
            <a:r>
              <a:rPr lang="en-US" sz="2800" i="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in vitro </a:t>
            </a:r>
            <a:r>
              <a:rPr lang="en-US" sz="2800"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fertilization, and larval rearing.</a:t>
            </a:r>
          </a:p>
          <a:p>
            <a:pPr marL="457200" indent="-457200" algn="just">
              <a:lnSpc>
                <a:spcPct val="107000"/>
              </a:lnSpc>
              <a:spcAft>
                <a:spcPts val="800"/>
              </a:spcAft>
              <a:buFont typeface="Arial" panose="020B0604020202020204" pitchFamily="34" charset="0"/>
              <a:buChar char="•"/>
            </a:pPr>
            <a:endParaRPr lang="en-US" sz="2800" dirty="0" smtClean="0">
              <a:effectLst/>
              <a:latin typeface="Arial" panose="020B0604020202020204" pitchFamily="34" charset="0"/>
              <a:ea typeface="Times New Roman" panose="02020603050405020304" pitchFamily="18" charset="0"/>
              <a:cs typeface="Mangal" panose="02040503050203030202" pitchFamily="18" charset="0"/>
            </a:endParaRPr>
          </a:p>
          <a:p>
            <a:pPr marL="457200" indent="-457200" algn="just">
              <a:lnSpc>
                <a:spcPct val="107000"/>
              </a:lnSpc>
              <a:spcAft>
                <a:spcPts val="800"/>
              </a:spcAft>
              <a:buFont typeface="Arial" panose="020B0604020202020204" pitchFamily="34" charset="0"/>
              <a:buChar char="•"/>
            </a:pPr>
            <a:r>
              <a:rPr lang="en-US" sz="2800" dirty="0" smtClean="0">
                <a:effectLst/>
                <a:latin typeface="Arial" panose="020B0604020202020204" pitchFamily="34" charset="0"/>
                <a:ea typeface="Times New Roman" panose="02020603050405020304" pitchFamily="18" charset="0"/>
                <a:cs typeface="Mangal" panose="02040503050203030202" pitchFamily="18" charset="0"/>
              </a:rPr>
              <a:t>Cryopreservation also permit greater control over breeding.</a:t>
            </a:r>
          </a:p>
          <a:p>
            <a:pPr marL="457200" indent="-457200" algn="just">
              <a:lnSpc>
                <a:spcPct val="107000"/>
              </a:lnSpc>
              <a:spcAft>
                <a:spcPts val="800"/>
              </a:spcAft>
              <a:buFont typeface="Arial" panose="020B0604020202020204" pitchFamily="34" charset="0"/>
              <a:buChar char="•"/>
            </a:pPr>
            <a:endParaRPr lang="en-US" sz="2800" dirty="0" smtClean="0">
              <a:effectLst/>
              <a:latin typeface="Arial" panose="020B0604020202020204" pitchFamily="34" charset="0"/>
              <a:ea typeface="Times New Roman" panose="02020603050405020304" pitchFamily="18" charset="0"/>
              <a:cs typeface="Mangal" panose="02040503050203030202" pitchFamily="18" charset="0"/>
            </a:endParaRPr>
          </a:p>
          <a:p>
            <a:pPr marL="457200" indent="-457200" algn="just">
              <a:lnSpc>
                <a:spcPct val="107000"/>
              </a:lnSpc>
              <a:spcAft>
                <a:spcPts val="800"/>
              </a:spcAft>
              <a:buFont typeface="Arial" panose="020B0604020202020204" pitchFamily="34" charset="0"/>
              <a:buChar char="•"/>
            </a:pPr>
            <a:r>
              <a:rPr lang="en-US" sz="2800" dirty="0"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The following mating schemes rely on the brood stock manager’s control</a:t>
            </a:r>
            <a:endParaRPr lang="en-US" sz="2800" dirty="0">
              <a:solidFill>
                <a:srgbClr val="00B0F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p:cNvSpPr/>
          <p:nvPr/>
        </p:nvSpPr>
        <p:spPr>
          <a:xfrm>
            <a:off x="1170432" y="684014"/>
            <a:ext cx="3778599" cy="584775"/>
          </a:xfrm>
          <a:prstGeom prst="rect">
            <a:avLst/>
          </a:prstGeom>
        </p:spPr>
        <p:txBody>
          <a:bodyPr wrap="none">
            <a:spAutoFit/>
          </a:bodyPr>
          <a:lstStyle/>
          <a:p>
            <a:r>
              <a:rPr lang="en-US" sz="3200" b="1"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INTRODUCTION</a:t>
            </a:r>
            <a:endParaRPr lang="en-US" sz="3200" dirty="0"/>
          </a:p>
        </p:txBody>
      </p:sp>
    </p:spTree>
    <p:extLst>
      <p:ext uri="{BB962C8B-B14F-4D97-AF65-F5344CB8AC3E}">
        <p14:creationId xmlns:p14="http://schemas.microsoft.com/office/powerpoint/2010/main" xmlns="" val="423546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872" y="1319734"/>
            <a:ext cx="10197884" cy="4849597"/>
          </a:xfrm>
          <a:prstGeom prst="rect">
            <a:avLst/>
          </a:prstGeom>
        </p:spPr>
        <p:txBody>
          <a:bodyPr wrap="square">
            <a:spAutoFit/>
          </a:bodyPr>
          <a:lstStyle/>
          <a:p>
            <a:pPr algn="just">
              <a:lnSpc>
                <a:spcPct val="107000"/>
              </a:lnSpc>
              <a:spcAft>
                <a:spcPts val="800"/>
              </a:spcAft>
            </a:pP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Nonrandom mating in fish hatcheries is generally undesirable</a:t>
            </a:r>
          </a:p>
          <a:p>
            <a:pPr algn="just">
              <a:lnSpc>
                <a:spcPct val="107000"/>
              </a:lnSpc>
              <a:spcAft>
                <a:spcPts val="800"/>
              </a:spcAft>
            </a:pPr>
            <a:endParaRPr lang="en-US" sz="2400"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400" b="1" dirty="0" smtClean="0">
                <a:solidFill>
                  <a:srgbClr val="0070C0"/>
                </a:solidFill>
                <a:effectLst/>
                <a:latin typeface="Arial" panose="020B0604020202020204" pitchFamily="34" charset="0"/>
                <a:ea typeface="Times New Roman" panose="02020603050405020304" pitchFamily="18" charset="0"/>
                <a:cs typeface="Mangal" panose="02040503050203030202" pitchFamily="18" charset="0"/>
              </a:rPr>
              <a:t>Consequently, genetic diversity of hatchery seed/fish may be lost with a potential for reduced fitness when stocked in a different environment.</a:t>
            </a:r>
          </a:p>
          <a:p>
            <a:pPr algn="just">
              <a:lnSpc>
                <a:spcPct val="107000"/>
              </a:lnSpc>
              <a:spcAft>
                <a:spcPts val="800"/>
              </a:spcAft>
            </a:pPr>
            <a:r>
              <a:rPr lang="en-US" sz="2400" b="1" dirty="0" smtClean="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a:t>
            </a:r>
          </a:p>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Since, in most cases, hatchery managers do not know the details of reproductive behavior in nature, attempting to mimic the unknown is likely to be off the mark, thus, creating high risk of genetic hazards occurring, perhaps resulting in disruption of naturally evolved breeding </a:t>
            </a:r>
            <a:r>
              <a:rPr lang="en-US" sz="2400" b="1" dirty="0" err="1" smtClean="0">
                <a:effectLst/>
                <a:latin typeface="Arial" panose="020B0604020202020204" pitchFamily="34" charset="0"/>
                <a:ea typeface="Times New Roman" panose="02020603050405020304" pitchFamily="18" charset="0"/>
                <a:cs typeface="Mangal" panose="02040503050203030202" pitchFamily="18" charset="0"/>
              </a:rPr>
              <a:t>behaviours</a:t>
            </a: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 and reduced fitness. </a:t>
            </a:r>
            <a:endParaRPr lang="en-US" sz="2400" b="1" dirty="0" smtClean="0">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p:cNvSpPr/>
          <p:nvPr/>
        </p:nvSpPr>
        <p:spPr>
          <a:xfrm>
            <a:off x="646176" y="796514"/>
            <a:ext cx="3826689" cy="523220"/>
          </a:xfrm>
          <a:prstGeom prst="rect">
            <a:avLst/>
          </a:prstGeom>
        </p:spPr>
        <p:txBody>
          <a:bodyPr wrap="none">
            <a:spAutoFit/>
          </a:bodyPr>
          <a:lstStyle/>
          <a:p>
            <a:r>
              <a:rPr lang="en-US" sz="2800" b="1"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RANDOM MATING </a:t>
            </a:r>
            <a:endParaRPr lang="en-US" sz="2800" dirty="0"/>
          </a:p>
        </p:txBody>
      </p:sp>
    </p:spTree>
    <p:extLst>
      <p:ext uri="{BB962C8B-B14F-4D97-AF65-F5344CB8AC3E}">
        <p14:creationId xmlns:p14="http://schemas.microsoft.com/office/powerpoint/2010/main" xmlns="" val="36676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677" y="1133895"/>
            <a:ext cx="9893085" cy="4434547"/>
          </a:xfrm>
          <a:prstGeom prst="rect">
            <a:avLst/>
          </a:prstGeom>
        </p:spPr>
        <p:txBody>
          <a:bodyPr wrap="square">
            <a:spAutoFit/>
          </a:bodyPr>
          <a:lstStyle/>
          <a:p>
            <a:pPr algn="just">
              <a:lnSpc>
                <a:spcPct val="107000"/>
              </a:lnSpc>
              <a:spcAft>
                <a:spcPts val="800"/>
              </a:spcAft>
            </a:pPr>
            <a:r>
              <a:rPr lang="en-US" sz="2400" b="1" dirty="0" smtClean="0">
                <a:solidFill>
                  <a:srgbClr val="0070C0"/>
                </a:solidFill>
                <a:effectLst/>
                <a:latin typeface="Arial" panose="020B0604020202020204" pitchFamily="34" charset="0"/>
                <a:ea typeface="Times New Roman" panose="02020603050405020304" pitchFamily="18" charset="0"/>
                <a:cs typeface="Mangal" panose="02040503050203030202" pitchFamily="18" charset="0"/>
              </a:rPr>
              <a:t>The success of a random mating strategy in meeting both production and genetics goals in a captive </a:t>
            </a:r>
            <a:r>
              <a:rPr lang="en-US" sz="2400" b="1" dirty="0" err="1" smtClean="0">
                <a:solidFill>
                  <a:srgbClr val="0070C0"/>
                </a:solidFill>
                <a:effectLst/>
                <a:latin typeface="Arial" panose="020B0604020202020204" pitchFamily="34" charset="0"/>
                <a:ea typeface="Times New Roman" panose="02020603050405020304" pitchFamily="18" charset="0"/>
                <a:cs typeface="Mangal" panose="02040503050203030202" pitchFamily="18" charset="0"/>
              </a:rPr>
              <a:t>broodstock</a:t>
            </a:r>
            <a:r>
              <a:rPr lang="en-US" sz="2400" b="1" dirty="0" smtClean="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programme hinges on two major requirements. </a:t>
            </a:r>
          </a:p>
          <a:p>
            <a:pPr algn="just">
              <a:lnSpc>
                <a:spcPct val="107000"/>
              </a:lnSpc>
              <a:spcAft>
                <a:spcPts val="800"/>
              </a:spcAft>
            </a:pPr>
            <a:endParaRPr lang="en-US" sz="2400" b="1" dirty="0" smtClean="0">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SzPts val="1000"/>
              <a:buFont typeface="Symbol" panose="05050102010706020507" pitchFamily="18" charset="2"/>
              <a:buChar char=""/>
              <a:tabLst>
                <a:tab pos="457200" algn="l"/>
              </a:tabLst>
            </a:pP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First, a very large population of mature </a:t>
            </a:r>
            <a:r>
              <a:rPr lang="en-US" sz="2400" b="1" dirty="0" err="1"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broodfish</a:t>
            </a: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perhaps on the order of 2,000 adults is necessary. </a:t>
            </a: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endParaRPr lang="en-US" sz="2400" b="1" dirty="0" smtClean="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SzPts val="1000"/>
              <a:buFont typeface="Symbol" panose="05050102010706020507" pitchFamily="18" charset="2"/>
              <a:buChar char=""/>
              <a:tabLst>
                <a:tab pos="457200" algn="l"/>
              </a:tabLst>
            </a:pP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Second, the hatchery manager must be able to sample individuals in a random, unbiased manner when selecting </a:t>
            </a:r>
            <a:r>
              <a:rPr lang="en-US" sz="2400" b="1" dirty="0" err="1"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broodfish</a:t>
            </a: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to spawn. </a:t>
            </a:r>
            <a:endParaRPr lang="en-US" sz="2400" b="1"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xmlns="" val="3635254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923" y="1237935"/>
            <a:ext cx="10724826" cy="5054782"/>
          </a:xfrm>
          <a:prstGeom prst="rect">
            <a:avLst/>
          </a:prstGeom>
        </p:spPr>
        <p:txBody>
          <a:bodyPr wrap="square">
            <a:spAutoFit/>
          </a:bodyPr>
          <a:lstStyle/>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Simple paired mating results from crossing one male with one female, preferably with no individual used more than once.</a:t>
            </a:r>
          </a:p>
          <a:p>
            <a:pPr algn="just">
              <a:lnSpc>
                <a:spcPct val="107000"/>
              </a:lnSpc>
              <a:spcAft>
                <a:spcPts val="800"/>
              </a:spcAft>
            </a:pPr>
            <a:endParaRPr lang="en-US" sz="2400" b="1" dirty="0" smtClean="0">
              <a:effectLst/>
              <a:latin typeface="Arial" panose="020B0604020202020204" pitchFamily="34" charset="0"/>
              <a:ea typeface="Times New Roman" panose="02020603050405020304" pitchFamily="18" charset="0"/>
              <a:cs typeface="Mangal" panose="02040503050203030202" pitchFamily="18" charset="0"/>
            </a:endParaRPr>
          </a:p>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This scheme, producing unique families, is considered to be the minimal standard for developing brood fish. </a:t>
            </a:r>
          </a:p>
          <a:p>
            <a:pPr algn="just">
              <a:lnSpc>
                <a:spcPct val="107000"/>
              </a:lnSpc>
              <a:spcAft>
                <a:spcPts val="800"/>
              </a:spcAft>
            </a:pPr>
            <a:endParaRPr lang="en-US" sz="2400" b="1"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Fish are marked and identified individually and their young identified by family, then  pedigree </a:t>
            </a:r>
            <a:r>
              <a:rPr lang="en-US" sz="2400" b="1" dirty="0" err="1" smtClean="0">
                <a:effectLst/>
                <a:latin typeface="Arial" panose="020B0604020202020204" pitchFamily="34" charset="0"/>
                <a:ea typeface="Times New Roman" panose="02020603050405020304" pitchFamily="18" charset="0"/>
                <a:cs typeface="Mangal" panose="02040503050203030202" pitchFamily="18" charset="0"/>
              </a:rPr>
              <a:t>matings</a:t>
            </a: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 and programs can be developed</a:t>
            </a:r>
          </a:p>
          <a:p>
            <a:pPr algn="just">
              <a:lnSpc>
                <a:spcPct val="107000"/>
              </a:lnSpc>
              <a:spcAft>
                <a:spcPts val="800"/>
              </a:spcAft>
            </a:pPr>
            <a:endParaRPr lang="en-US" sz="2400" b="1"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Simple paired mating is most useful when a relatively large number of unrelated mature fish are available to spawn</a:t>
            </a:r>
            <a:endParaRPr lang="en-US" sz="2400" b="1"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p:cNvSpPr/>
          <p:nvPr/>
        </p:nvSpPr>
        <p:spPr>
          <a:xfrm>
            <a:off x="832925" y="657408"/>
            <a:ext cx="5052986" cy="523220"/>
          </a:xfrm>
          <a:prstGeom prst="rect">
            <a:avLst/>
          </a:prstGeom>
        </p:spPr>
        <p:txBody>
          <a:bodyPr wrap="none">
            <a:spAutoFit/>
          </a:bodyPr>
          <a:lstStyle/>
          <a:p>
            <a:r>
              <a:rPr lang="en-US" sz="2800" b="1" dirty="0" smtClean="0">
                <a:solidFill>
                  <a:srgbClr val="C00000"/>
                </a:solidFill>
                <a:effectLst/>
                <a:latin typeface="Georgia" panose="02040502050405020303" pitchFamily="18" charset="0"/>
                <a:ea typeface="Times New Roman" panose="02020603050405020304" pitchFamily="18" charset="0"/>
                <a:cs typeface="Times New Roman" panose="02020603050405020304" pitchFamily="18" charset="0"/>
              </a:rPr>
              <a:t>SIMPLE PAIRED MATING</a:t>
            </a:r>
            <a:endParaRPr lang="en-US" sz="2800" dirty="0">
              <a:solidFill>
                <a:srgbClr val="C00000"/>
              </a:solidFill>
            </a:endParaRPr>
          </a:p>
        </p:txBody>
      </p:sp>
    </p:spTree>
    <p:extLst>
      <p:ext uri="{BB962C8B-B14F-4D97-AF65-F5344CB8AC3E}">
        <p14:creationId xmlns:p14="http://schemas.microsoft.com/office/powerpoint/2010/main" xmlns="" val="164648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6711367"/>
              </p:ext>
            </p:extLst>
          </p:nvPr>
        </p:nvGraphicFramePr>
        <p:xfrm>
          <a:off x="3270347" y="1729421"/>
          <a:ext cx="6055410" cy="2683338"/>
        </p:xfrm>
        <a:graphic>
          <a:graphicData uri="http://schemas.openxmlformats.org/drawingml/2006/table">
            <a:tbl>
              <a:tblPr firstRow="1" bandRow="1">
                <a:tableStyleId>{5C22544A-7EE6-4342-B048-85BDC9FD1C3A}</a:tableStyleId>
              </a:tblPr>
              <a:tblGrid>
                <a:gridCol w="1211082"/>
                <a:gridCol w="1211082"/>
                <a:gridCol w="1211082"/>
                <a:gridCol w="1211082"/>
                <a:gridCol w="1211082"/>
              </a:tblGrid>
              <a:tr h="467726">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F1</a:t>
                      </a: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F2</a:t>
                      </a: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F3</a:t>
                      </a: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F4</a:t>
                      </a:r>
                      <a:endParaRPr lang="en-US" b="1" dirty="0">
                        <a:effectLst>
                          <a:outerShdw blurRad="38100" dist="38100" dir="2700000" algn="tl">
                            <a:srgbClr val="000000">
                              <a:alpha val="43137"/>
                            </a:srgbClr>
                          </a:outerShdw>
                        </a:effectLst>
                      </a:endParaRPr>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F1</a:t>
                      </a:r>
                    </a:p>
                    <a:p>
                      <a:pPr algn="ct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F2</a:t>
                      </a:r>
                    </a:p>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F3</a:t>
                      </a: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F4</a:t>
                      </a: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x</a:t>
                      </a:r>
                      <a:endParaRPr lang="en-US" b="1" dirty="0">
                        <a:effectLst>
                          <a:outerShdw blurRad="38100" dist="38100" dir="2700000" algn="tl">
                            <a:srgbClr val="000000">
                              <a:alpha val="43137"/>
                            </a:srgbClr>
                          </a:outerShdw>
                        </a:effectLst>
                      </a:endParaRPr>
                    </a:p>
                  </a:txBody>
                  <a:tcPr anchor="ctr"/>
                </a:tc>
              </a:tr>
            </a:tbl>
          </a:graphicData>
        </a:graphic>
      </p:graphicFrame>
      <p:sp>
        <p:nvSpPr>
          <p:cNvPr id="3" name="Rectangle 2"/>
          <p:cNvSpPr/>
          <p:nvPr/>
        </p:nvSpPr>
        <p:spPr>
          <a:xfrm>
            <a:off x="3997863" y="818126"/>
            <a:ext cx="4014240" cy="369332"/>
          </a:xfrm>
          <a:prstGeom prst="rect">
            <a:avLst/>
          </a:prstGeom>
        </p:spPr>
        <p:txBody>
          <a:bodyPr wrap="none">
            <a:spAutoFit/>
          </a:bodyPr>
          <a:lstStyle/>
          <a:p>
            <a:r>
              <a:rPr lang="en-US" b="1" dirty="0" smtClean="0">
                <a:solidFill>
                  <a:srgbClr val="C00000"/>
                </a:solidFill>
                <a:effectLst/>
                <a:latin typeface="Georgia" panose="02040502050405020303" pitchFamily="18" charset="0"/>
                <a:ea typeface="Times New Roman" panose="02020603050405020304" pitchFamily="18" charset="0"/>
                <a:cs typeface="Times New Roman" panose="02020603050405020304" pitchFamily="18" charset="0"/>
              </a:rPr>
              <a:t>SIMPLE PAIRED MATING(4x4 )</a:t>
            </a:r>
            <a:endParaRPr lang="en-US" dirty="0">
              <a:solidFill>
                <a:srgbClr val="C00000"/>
              </a:solidFill>
            </a:endParaRPr>
          </a:p>
        </p:txBody>
      </p:sp>
    </p:spTree>
    <p:extLst>
      <p:ext uri="{BB962C8B-B14F-4D97-AF65-F5344CB8AC3E}">
        <p14:creationId xmlns:p14="http://schemas.microsoft.com/office/powerpoint/2010/main" xmlns="" val="279279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912" y="1097211"/>
            <a:ext cx="10393180" cy="4624536"/>
          </a:xfrm>
          <a:prstGeom prst="rect">
            <a:avLst/>
          </a:prstGeom>
        </p:spPr>
        <p:txBody>
          <a:bodyPr wrap="square">
            <a:spAutoFit/>
          </a:bodyPr>
          <a:lstStyle/>
          <a:p>
            <a:pPr algn="just">
              <a:lnSpc>
                <a:spcPct val="107000"/>
              </a:lnSpc>
              <a:spcAft>
                <a:spcPts val="800"/>
              </a:spcAft>
            </a:pPr>
            <a:r>
              <a:rPr lang="en-US" sz="2400" b="1" dirty="0"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Factorial mating also involves mating one male with one female but may require spawning an individual of the least numerous sex with multiple is most useful when the number and sex of </a:t>
            </a:r>
            <a:r>
              <a:rPr lang="en-US" sz="2400" b="1" dirty="0" err="1"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broodfish</a:t>
            </a:r>
            <a:r>
              <a:rPr lang="en-US" sz="2400" b="1" dirty="0"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 is limiting because it results in the use of all available </a:t>
            </a:r>
            <a:r>
              <a:rPr lang="en-US" sz="2400" b="1" dirty="0" err="1"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broodfish</a:t>
            </a:r>
            <a:r>
              <a:rPr lang="en-US" sz="2400" b="1" dirty="0" smtClean="0">
                <a:solidFill>
                  <a:srgbClr val="00B0F0"/>
                </a:solidFill>
                <a:effectLst/>
                <a:latin typeface="Arial" panose="020B0604020202020204" pitchFamily="34" charset="0"/>
                <a:ea typeface="Times New Roman" panose="02020603050405020304" pitchFamily="18" charset="0"/>
                <a:cs typeface="Mangal" panose="02040503050203030202" pitchFamily="18" charset="0"/>
              </a:rPr>
              <a:t> and increases the diversity of alleles passed to the next generation.</a:t>
            </a:r>
            <a:endParaRPr lang="en-US" sz="2400" b="1" dirty="0" smtClean="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Factorial mating is a more complex, </a:t>
            </a:r>
            <a:r>
              <a:rPr lang="en-US" sz="2400" b="1" dirty="0" err="1"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labour-intensive</a:t>
            </a: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controlled breeding strategy than the simple one-on-one, and its execution is enhanced by </a:t>
            </a: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hlinkClick r:id="rId2" tooltip="Glossary: Gamete"/>
              </a:rPr>
              <a:t>gamete</a:t>
            </a:r>
            <a:r>
              <a:rPr lang="en-US" sz="2400" b="1" dirty="0" smtClean="0">
                <a:solidFill>
                  <a:srgbClr val="C00000"/>
                </a:solidFill>
                <a:effectLst/>
                <a:latin typeface="Arial" panose="020B0604020202020204" pitchFamily="34" charset="0"/>
                <a:ea typeface="Times New Roman" panose="02020603050405020304" pitchFamily="18" charset="0"/>
                <a:cs typeface="Mangal" panose="02040503050203030202" pitchFamily="18" charset="0"/>
              </a:rPr>
              <a:t> extension and subdivision methods. </a:t>
            </a:r>
            <a:endParaRPr lang="en-US" sz="2400" b="1" dirty="0" smtClean="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2400" b="1" dirty="0" smtClean="0">
                <a:effectLst/>
                <a:latin typeface="Arial" panose="020B0604020202020204" pitchFamily="34" charset="0"/>
                <a:ea typeface="Times New Roman" panose="02020603050405020304" pitchFamily="18" charset="0"/>
                <a:cs typeface="Mangal" panose="02040503050203030202" pitchFamily="18" charset="0"/>
              </a:rPr>
              <a:t>For example, when females are the limiting sex, then an egg lot from a female is partitioned or subdivided into aliquots, each of which is fertilized by a different male until all males are used</a:t>
            </a:r>
            <a:endParaRPr lang="en-US" sz="2400" b="1"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p:cNvSpPr/>
          <p:nvPr/>
        </p:nvSpPr>
        <p:spPr>
          <a:xfrm>
            <a:off x="691241" y="635546"/>
            <a:ext cx="3696846" cy="461665"/>
          </a:xfrm>
          <a:prstGeom prst="rect">
            <a:avLst/>
          </a:prstGeom>
        </p:spPr>
        <p:txBody>
          <a:bodyPr wrap="none">
            <a:spAutoFit/>
          </a:bodyPr>
          <a:lstStyle/>
          <a:p>
            <a:r>
              <a:rPr lang="en-US" sz="2400" b="1"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FACTORIAL MATING </a:t>
            </a:r>
            <a:endParaRPr lang="en-US" sz="2400" dirty="0"/>
          </a:p>
        </p:txBody>
      </p:sp>
    </p:spTree>
    <p:extLst>
      <p:ext uri="{BB962C8B-B14F-4D97-AF65-F5344CB8AC3E}">
        <p14:creationId xmlns:p14="http://schemas.microsoft.com/office/powerpoint/2010/main" xmlns="" val="51103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61500182"/>
              </p:ext>
            </p:extLst>
          </p:nvPr>
        </p:nvGraphicFramePr>
        <p:xfrm>
          <a:off x="2185259" y="1339277"/>
          <a:ext cx="8477574" cy="3963498"/>
        </p:xfrm>
        <a:graphic>
          <a:graphicData uri="http://schemas.openxmlformats.org/drawingml/2006/table">
            <a:tbl>
              <a:tblPr firstRow="1" bandRow="1">
                <a:tableStyleId>{5C22544A-7EE6-4342-B048-85BDC9FD1C3A}</a:tableStyleId>
              </a:tblPr>
              <a:tblGrid>
                <a:gridCol w="1211082"/>
                <a:gridCol w="1211082"/>
                <a:gridCol w="1211082"/>
                <a:gridCol w="1211082"/>
                <a:gridCol w="1211082"/>
                <a:gridCol w="1211082"/>
                <a:gridCol w="1211082"/>
              </a:tblGrid>
              <a:tr h="467726">
                <a:tc>
                  <a:txBody>
                    <a:bodyPr/>
                    <a:lstStyle/>
                    <a:p>
                      <a:pPr algn="ct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F1</a:t>
                      </a:r>
                      <a:endParaRPr lang="en-US" b="1" dirty="0">
                        <a:solidFill>
                          <a:srgbClr val="FF0000"/>
                        </a:solidFill>
                      </a:endParaRPr>
                    </a:p>
                  </a:txBody>
                  <a:tcPr anchor="ctr"/>
                </a:tc>
                <a:tc>
                  <a:txBody>
                    <a:bodyPr/>
                    <a:lstStyle/>
                    <a:p>
                      <a:pPr algn="ctr"/>
                      <a:r>
                        <a:rPr lang="en-US" b="1" dirty="0" smtClean="0"/>
                        <a:t>F2</a:t>
                      </a:r>
                      <a:endParaRPr lang="en-US" b="1" dirty="0"/>
                    </a:p>
                  </a:txBody>
                  <a:tcPr anchor="ctr"/>
                </a:tc>
                <a:tc>
                  <a:txBody>
                    <a:bodyPr/>
                    <a:lstStyle/>
                    <a:p>
                      <a:pPr algn="ctr"/>
                      <a:r>
                        <a:rPr lang="en-US" b="1" dirty="0" smtClean="0"/>
                        <a:t>F3</a:t>
                      </a:r>
                      <a:endParaRPr lang="en-US" b="1" dirty="0"/>
                    </a:p>
                  </a:txBody>
                  <a:tcPr anchor="ctr"/>
                </a:tc>
                <a:tc>
                  <a:txBody>
                    <a:bodyPr/>
                    <a:lstStyle/>
                    <a:p>
                      <a:pPr algn="ctr"/>
                      <a:r>
                        <a:rPr lang="en-US" b="1" dirty="0" smtClean="0"/>
                        <a:t>F4</a:t>
                      </a:r>
                      <a:endParaRPr lang="en-US" b="1" dirty="0"/>
                    </a:p>
                  </a:txBody>
                  <a:tcPr anchor="ctr"/>
                </a:tc>
                <a:tc>
                  <a:txBody>
                    <a:bodyPr/>
                    <a:lstStyle/>
                    <a:p>
                      <a:pPr algn="ctr"/>
                      <a:r>
                        <a:rPr lang="en-US" b="1" dirty="0" smtClean="0"/>
                        <a:t>F5</a:t>
                      </a:r>
                      <a:endParaRPr lang="en-US" b="1" dirty="0"/>
                    </a:p>
                  </a:txBody>
                  <a:tcPr anchor="ctr"/>
                </a:tc>
                <a:tc>
                  <a:txBody>
                    <a:bodyPr/>
                    <a:lstStyle/>
                    <a:p>
                      <a:pPr algn="ctr"/>
                      <a:r>
                        <a:rPr lang="en-US" b="1" dirty="0" smtClean="0"/>
                        <a:t>F6</a:t>
                      </a:r>
                      <a:endParaRPr lang="en-US" b="1" dirty="0"/>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F1</a:t>
                      </a:r>
                    </a:p>
                    <a:p>
                      <a:pPr algn="ctr"/>
                      <a:endParaRPr lang="en-US" b="1" dirty="0">
                        <a:solidFill>
                          <a:srgbClr val="FF0000"/>
                        </a:solidFill>
                      </a:endParaRPr>
                    </a:p>
                  </a:txBody>
                  <a:tcPr anchor="ctr"/>
                </a:tc>
                <a:tc>
                  <a:txBody>
                    <a:bodyPr/>
                    <a:lstStyle/>
                    <a:p>
                      <a:pPr algn="ctr"/>
                      <a:r>
                        <a:rPr lang="en-US" b="1" dirty="0" smtClean="0">
                          <a:solidFill>
                            <a:srgbClr val="FF0000"/>
                          </a:solidFill>
                        </a:rPr>
                        <a:t>X</a:t>
                      </a:r>
                      <a:endParaRPr lang="en-US" b="1" dirty="0">
                        <a:solidFill>
                          <a:srgbClr val="FF0000"/>
                        </a:solidFill>
                      </a:endParaRPr>
                    </a:p>
                  </a:txBody>
                  <a:tcPr anchor="ctr"/>
                </a:tc>
                <a:tc>
                  <a:txBody>
                    <a:bodyPr/>
                    <a:lstStyle/>
                    <a:p>
                      <a:pPr algn="ctr"/>
                      <a:endParaRPr lang="en-US" b="1" dirty="0">
                        <a:solidFill>
                          <a:srgbClr val="FF0000"/>
                        </a:solidFill>
                      </a:endParaRPr>
                    </a:p>
                  </a:txBody>
                  <a:tcPr anchor="ctr"/>
                </a:tc>
                <a:tc>
                  <a:txBody>
                    <a:bodyPr/>
                    <a:lstStyle/>
                    <a:p>
                      <a:pPr algn="ctr"/>
                      <a:r>
                        <a:rPr lang="en-US" b="1" dirty="0" smtClean="0">
                          <a:solidFill>
                            <a:srgbClr val="FF0000"/>
                          </a:solidFill>
                        </a:rPr>
                        <a:t>X</a:t>
                      </a:r>
                      <a:endParaRPr lang="en-US" b="1" dirty="0">
                        <a:solidFill>
                          <a:srgbClr val="FF0000"/>
                        </a:solidFill>
                      </a:endParaRPr>
                    </a:p>
                  </a:txBody>
                  <a:tcPr anchor="ctr"/>
                </a:tc>
                <a:tc>
                  <a:txBody>
                    <a:bodyPr/>
                    <a:lstStyle/>
                    <a:p>
                      <a:pPr algn="ctr"/>
                      <a:endParaRPr lang="en-US" b="1" dirty="0">
                        <a:solidFill>
                          <a:srgbClr val="FF0000"/>
                        </a:solidFill>
                      </a:endParaRPr>
                    </a:p>
                  </a:txBody>
                  <a:tcPr anchor="ctr"/>
                </a:tc>
                <a:tc>
                  <a:txBody>
                    <a:bodyPr/>
                    <a:lstStyle/>
                    <a:p>
                      <a:pPr algn="ctr"/>
                      <a:r>
                        <a:rPr lang="en-US" b="1" dirty="0" smtClean="0">
                          <a:solidFill>
                            <a:srgbClr val="FF0000"/>
                          </a:solidFill>
                        </a:rPr>
                        <a:t>X</a:t>
                      </a:r>
                      <a:endParaRPr lang="en-US" b="1" dirty="0">
                        <a:solidFill>
                          <a:srgbClr val="FF0000"/>
                        </a:solidFill>
                      </a:endParaRPr>
                    </a:p>
                  </a:txBody>
                  <a:tcPr anchor="ctr"/>
                </a:tc>
                <a:tc>
                  <a:txBody>
                    <a:bodyPr/>
                    <a:lstStyle/>
                    <a:p>
                      <a:pPr algn="ctr"/>
                      <a:endParaRPr lang="en-US" b="1" dirty="0">
                        <a:solidFill>
                          <a:srgbClr val="FF0000"/>
                        </a:solidFill>
                      </a:endParaRPr>
                    </a:p>
                  </a:txBody>
                  <a:tcPr anchor="ctr"/>
                </a:tc>
              </a:tr>
              <a:tr h="594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F2</a:t>
                      </a:r>
                    </a:p>
                    <a:p>
                      <a:pPr algn="ctr"/>
                      <a:endParaRPr lang="en-US" b="1" dirty="0"/>
                    </a:p>
                  </a:txBody>
                  <a:tcPr anchor="ctr"/>
                </a:tc>
                <a:tc>
                  <a:txBody>
                    <a:bodyPr/>
                    <a:lstStyle/>
                    <a:p>
                      <a:pPr algn="ctr"/>
                      <a:endParaRPr lang="en-US" b="1" dirty="0">
                        <a:solidFill>
                          <a:srgbClr val="FF0000"/>
                        </a:solidFill>
                      </a:endParaRPr>
                    </a:p>
                  </a:txBody>
                  <a:tcPr anchor="ctr"/>
                </a:tc>
                <a:tc>
                  <a:txBody>
                    <a:bodyPr/>
                    <a:lstStyle/>
                    <a:p>
                      <a:pPr algn="ctr"/>
                      <a:r>
                        <a:rPr lang="en-US" b="1" dirty="0" smtClean="0">
                          <a:solidFill>
                            <a:srgbClr val="7030A0"/>
                          </a:solidFill>
                        </a:rPr>
                        <a:t>X</a:t>
                      </a:r>
                      <a:endParaRPr lang="en-US" b="1" dirty="0">
                        <a:solidFill>
                          <a:srgbClr val="7030A0"/>
                        </a:solidFill>
                      </a:endParaRPr>
                    </a:p>
                  </a:txBody>
                  <a:tcPr anchor="ctr"/>
                </a:tc>
                <a:tc>
                  <a:txBody>
                    <a:bodyPr/>
                    <a:lstStyle/>
                    <a:p>
                      <a:pPr algn="ctr"/>
                      <a:endParaRPr lang="en-US" b="1" dirty="0">
                        <a:solidFill>
                          <a:srgbClr val="7030A0"/>
                        </a:solidFill>
                      </a:endParaRPr>
                    </a:p>
                  </a:txBody>
                  <a:tcPr anchor="ctr"/>
                </a:tc>
                <a:tc>
                  <a:txBody>
                    <a:bodyPr/>
                    <a:lstStyle/>
                    <a:p>
                      <a:pPr algn="ctr"/>
                      <a:r>
                        <a:rPr lang="en-US" b="1" dirty="0" smtClean="0">
                          <a:solidFill>
                            <a:srgbClr val="7030A0"/>
                          </a:solidFill>
                        </a:rPr>
                        <a:t>X</a:t>
                      </a:r>
                      <a:endParaRPr lang="en-US" b="1" dirty="0">
                        <a:solidFill>
                          <a:srgbClr val="7030A0"/>
                        </a:solidFill>
                      </a:endParaRPr>
                    </a:p>
                  </a:txBody>
                  <a:tcPr anchor="ctr"/>
                </a:tc>
                <a:tc>
                  <a:txBody>
                    <a:bodyPr/>
                    <a:lstStyle/>
                    <a:p>
                      <a:pPr algn="ctr"/>
                      <a:endParaRPr lang="en-US" b="1" dirty="0">
                        <a:solidFill>
                          <a:srgbClr val="7030A0"/>
                        </a:solidFill>
                      </a:endParaRPr>
                    </a:p>
                  </a:txBody>
                  <a:tcPr anchor="ctr"/>
                </a:tc>
                <a:tc>
                  <a:txBody>
                    <a:bodyPr/>
                    <a:lstStyle/>
                    <a:p>
                      <a:pPr algn="ctr"/>
                      <a:r>
                        <a:rPr lang="en-US" b="1" dirty="0" smtClean="0">
                          <a:solidFill>
                            <a:srgbClr val="7030A0"/>
                          </a:solidFill>
                        </a:rPr>
                        <a:t>X</a:t>
                      </a:r>
                      <a:endParaRPr lang="en-US" b="1" dirty="0">
                        <a:solidFill>
                          <a:srgbClr val="7030A0"/>
                        </a:solidFill>
                      </a:endParaRPr>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F3</a:t>
                      </a:r>
                    </a:p>
                  </a:txBody>
                  <a:tcPr anchor="ctr"/>
                </a:tc>
                <a:tc>
                  <a:txBody>
                    <a:bodyPr/>
                    <a:lstStyle/>
                    <a:p>
                      <a:pPr algn="ctr"/>
                      <a:r>
                        <a:rPr lang="en-US" b="1" dirty="0" smtClean="0">
                          <a:solidFill>
                            <a:srgbClr val="FF0000"/>
                          </a:solidFill>
                        </a:rPr>
                        <a:t>X</a:t>
                      </a:r>
                      <a:endParaRPr lang="en-US" b="1" dirty="0">
                        <a:solidFill>
                          <a:srgbClr val="FF0000"/>
                        </a:solidFill>
                      </a:endParaRPr>
                    </a:p>
                  </a:txBody>
                  <a:tcPr anchor="ctr"/>
                </a:tc>
                <a:tc>
                  <a:txBody>
                    <a:bodyPr/>
                    <a:lstStyle/>
                    <a:p>
                      <a:pPr algn="ctr"/>
                      <a:endParaRPr lang="en-US" b="1" dirty="0">
                        <a:solidFill>
                          <a:srgbClr val="7030A0"/>
                        </a:solidFill>
                      </a:endParaRPr>
                    </a:p>
                  </a:txBody>
                  <a:tcPr anchor="ctr"/>
                </a:tc>
                <a:tc>
                  <a:txBody>
                    <a:bodyPr/>
                    <a:lstStyle/>
                    <a:p>
                      <a:pPr algn="ctr"/>
                      <a:r>
                        <a:rPr lang="en-US" b="1" dirty="0" smtClean="0">
                          <a:solidFill>
                            <a:srgbClr val="00B0F0"/>
                          </a:solidFill>
                        </a:rPr>
                        <a:t>X</a:t>
                      </a:r>
                      <a:endParaRPr lang="en-US" b="1" dirty="0">
                        <a:solidFill>
                          <a:srgbClr val="00B0F0"/>
                        </a:solidFill>
                      </a:endParaRPr>
                    </a:p>
                  </a:txBody>
                  <a:tcPr anchor="ctr"/>
                </a:tc>
                <a:tc>
                  <a:txBody>
                    <a:bodyPr/>
                    <a:lstStyle/>
                    <a:p>
                      <a:pPr algn="ctr"/>
                      <a:endParaRPr lang="en-US" b="1" dirty="0">
                        <a:solidFill>
                          <a:srgbClr val="00B0F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00B0F0"/>
                          </a:solidFill>
                        </a:rPr>
                        <a:t>X</a:t>
                      </a:r>
                    </a:p>
                    <a:p>
                      <a:pPr algn="ctr"/>
                      <a:endParaRPr lang="en-US" b="1" dirty="0">
                        <a:solidFill>
                          <a:srgbClr val="00B0F0"/>
                        </a:solidFill>
                      </a:endParaRPr>
                    </a:p>
                  </a:txBody>
                  <a:tcPr anchor="ctr"/>
                </a:tc>
                <a:tc>
                  <a:txBody>
                    <a:bodyPr/>
                    <a:lstStyle/>
                    <a:p>
                      <a:pPr algn="ctr"/>
                      <a:endParaRPr lang="en-US" b="1" dirty="0">
                        <a:solidFill>
                          <a:srgbClr val="00B0F0"/>
                        </a:solidFill>
                      </a:endParaRPr>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F4</a:t>
                      </a:r>
                    </a:p>
                  </a:txBody>
                  <a:tcPr anchor="ctr"/>
                </a:tc>
                <a:tc>
                  <a:txBody>
                    <a:bodyPr/>
                    <a:lstStyle/>
                    <a:p>
                      <a:pPr algn="ctr"/>
                      <a:endParaRPr lang="en-US" b="1" dirty="0">
                        <a:solidFill>
                          <a:srgbClr val="FF0000"/>
                        </a:solidFill>
                      </a:endParaRPr>
                    </a:p>
                  </a:txBody>
                  <a:tcPr anchor="ctr"/>
                </a:tc>
                <a:tc>
                  <a:txBody>
                    <a:bodyPr/>
                    <a:lstStyle/>
                    <a:p>
                      <a:pPr algn="ctr"/>
                      <a:r>
                        <a:rPr lang="en-US" b="1" dirty="0" smtClean="0">
                          <a:solidFill>
                            <a:srgbClr val="7030A0"/>
                          </a:solidFill>
                        </a:rPr>
                        <a:t>X</a:t>
                      </a:r>
                      <a:endParaRPr lang="en-US" b="1" dirty="0">
                        <a:solidFill>
                          <a:srgbClr val="7030A0"/>
                        </a:solidFill>
                      </a:endParaRPr>
                    </a:p>
                  </a:txBody>
                  <a:tcPr anchor="ctr"/>
                </a:tc>
                <a:tc>
                  <a:txBody>
                    <a:bodyPr/>
                    <a:lstStyle/>
                    <a:p>
                      <a:pPr algn="ctr"/>
                      <a:endParaRPr lang="en-US" b="1" dirty="0">
                        <a:solidFill>
                          <a:srgbClr val="00B0F0"/>
                        </a:solidFill>
                      </a:endParaRPr>
                    </a:p>
                  </a:txBody>
                  <a:tcPr anchor="ctr"/>
                </a:tc>
                <a:tc>
                  <a:txBody>
                    <a:bodyPr/>
                    <a:lstStyle/>
                    <a:p>
                      <a:pPr algn="ctr"/>
                      <a:r>
                        <a:rPr lang="en-US" b="1" dirty="0" smtClean="0"/>
                        <a:t>X</a:t>
                      </a:r>
                      <a:endParaRPr lang="en-US" b="1" dirty="0"/>
                    </a:p>
                  </a:txBody>
                  <a:tcPr anchor="ctr"/>
                </a:tc>
                <a:tc>
                  <a:txBody>
                    <a:bodyPr/>
                    <a:lstStyle/>
                    <a:p>
                      <a:pPr algn="ctr"/>
                      <a:endParaRPr lang="en-US"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X</a:t>
                      </a:r>
                    </a:p>
                    <a:p>
                      <a:pPr algn="ct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F5</a:t>
                      </a:r>
                    </a:p>
                  </a:txBody>
                  <a:tcPr anchor="ctr"/>
                </a:tc>
                <a:tc>
                  <a:txBody>
                    <a:bodyPr/>
                    <a:lstStyle/>
                    <a:p>
                      <a:pPr algn="ctr"/>
                      <a:r>
                        <a:rPr lang="en-US" b="1" dirty="0" smtClean="0">
                          <a:solidFill>
                            <a:srgbClr val="FF0000"/>
                          </a:solidFill>
                        </a:rPr>
                        <a:t>X</a:t>
                      </a:r>
                      <a:endParaRPr lang="en-US" b="1" dirty="0">
                        <a:solidFill>
                          <a:srgbClr val="FF0000"/>
                        </a:solidFill>
                      </a:endParaRPr>
                    </a:p>
                  </a:txBody>
                  <a:tcPr anchor="ctr"/>
                </a:tc>
                <a:tc>
                  <a:txBody>
                    <a:bodyPr/>
                    <a:lstStyle/>
                    <a:p>
                      <a:pPr algn="ctr"/>
                      <a:endParaRPr lang="en-US" b="1" dirty="0">
                        <a:solidFill>
                          <a:srgbClr val="7030A0"/>
                        </a:solidFill>
                      </a:endParaRPr>
                    </a:p>
                  </a:txBody>
                  <a:tcPr anchor="ctr"/>
                </a:tc>
                <a:tc>
                  <a:txBody>
                    <a:bodyPr/>
                    <a:lstStyle/>
                    <a:p>
                      <a:pPr algn="ctr"/>
                      <a:r>
                        <a:rPr lang="en-US" b="1" dirty="0" smtClean="0">
                          <a:solidFill>
                            <a:srgbClr val="00B0F0"/>
                          </a:solidFill>
                        </a:rPr>
                        <a:t>X</a:t>
                      </a:r>
                      <a:endParaRPr lang="en-US" b="1" dirty="0">
                        <a:solidFill>
                          <a:srgbClr val="00B0F0"/>
                        </a:solidFill>
                      </a:endParaRPr>
                    </a:p>
                  </a:txBody>
                  <a:tcPr anchor="ctr"/>
                </a:tc>
                <a:tc>
                  <a:txBody>
                    <a:bodyPr/>
                    <a:lstStyle/>
                    <a:p>
                      <a:pPr algn="ctr"/>
                      <a:endParaRPr lang="en-US" b="1" dirty="0"/>
                    </a:p>
                  </a:txBody>
                  <a:tcPr anchor="ctr"/>
                </a:tc>
                <a:tc>
                  <a:txBody>
                    <a:bodyPr/>
                    <a:lstStyle/>
                    <a:p>
                      <a:pPr algn="ctr"/>
                      <a:r>
                        <a:rPr lang="en-US" b="1" dirty="0" smtClean="0"/>
                        <a:t>X</a:t>
                      </a:r>
                      <a:endParaRPr lang="en-US" b="1" dirty="0"/>
                    </a:p>
                  </a:txBody>
                  <a:tcPr anchor="ctr"/>
                </a:tc>
                <a:tc>
                  <a:txBody>
                    <a:bodyPr/>
                    <a:lstStyle/>
                    <a:p>
                      <a:pPr algn="ctr"/>
                      <a:endParaRPr lang="en-US" b="1" dirty="0"/>
                    </a:p>
                  </a:txBody>
                  <a:tcPr anchor="ctr"/>
                </a:tc>
              </a:tr>
              <a:tr h="467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F6</a:t>
                      </a:r>
                    </a:p>
                  </a:txBody>
                  <a:tcPr anchor="ctr"/>
                </a:tc>
                <a:tc>
                  <a:txBody>
                    <a:bodyPr/>
                    <a:lstStyle/>
                    <a:p>
                      <a:pPr algn="ctr"/>
                      <a:endParaRPr lang="en-US" b="1" dirty="0">
                        <a:solidFill>
                          <a:srgbClr val="FF0000"/>
                        </a:solidFill>
                      </a:endParaRPr>
                    </a:p>
                  </a:txBody>
                  <a:tcPr anchor="ctr"/>
                </a:tc>
                <a:tc>
                  <a:txBody>
                    <a:bodyPr/>
                    <a:lstStyle/>
                    <a:p>
                      <a:pPr algn="ctr"/>
                      <a:r>
                        <a:rPr lang="en-US" b="1" dirty="0" smtClean="0">
                          <a:solidFill>
                            <a:srgbClr val="7030A0"/>
                          </a:solidFill>
                        </a:rPr>
                        <a:t>X</a:t>
                      </a:r>
                      <a:endParaRPr lang="en-US" b="1" dirty="0">
                        <a:solidFill>
                          <a:srgbClr val="7030A0"/>
                        </a:solidFill>
                      </a:endParaRPr>
                    </a:p>
                  </a:txBody>
                  <a:tcPr anchor="ctr"/>
                </a:tc>
                <a:tc>
                  <a:txBody>
                    <a:bodyPr/>
                    <a:lstStyle/>
                    <a:p>
                      <a:pPr algn="ctr"/>
                      <a:endParaRPr lang="en-US" b="1" dirty="0">
                        <a:solidFill>
                          <a:srgbClr val="00B0F0"/>
                        </a:solidFill>
                      </a:endParaRPr>
                    </a:p>
                  </a:txBody>
                  <a:tcPr anchor="ctr"/>
                </a:tc>
                <a:tc>
                  <a:txBody>
                    <a:bodyPr/>
                    <a:lstStyle/>
                    <a:p>
                      <a:pPr algn="ctr"/>
                      <a:r>
                        <a:rPr lang="en-US" b="1" dirty="0" smtClean="0"/>
                        <a:t>X</a:t>
                      </a:r>
                      <a:endParaRPr lang="en-US" b="1" dirty="0"/>
                    </a:p>
                  </a:txBody>
                  <a:tcPr anchor="ctr"/>
                </a:tc>
                <a:tc>
                  <a:txBody>
                    <a:bodyPr/>
                    <a:lstStyle/>
                    <a:p>
                      <a:pPr algn="ctr"/>
                      <a:endParaRPr lang="en-US" b="1" dirty="0"/>
                    </a:p>
                  </a:txBody>
                  <a:tcPr anchor="ctr"/>
                </a:tc>
                <a:tc>
                  <a:txBody>
                    <a:bodyPr/>
                    <a:lstStyle/>
                    <a:p>
                      <a:pPr algn="ctr"/>
                      <a:r>
                        <a:rPr lang="en-US" b="1" dirty="0" smtClean="0"/>
                        <a:t>X</a:t>
                      </a:r>
                      <a:endParaRPr lang="en-US" b="1" dirty="0"/>
                    </a:p>
                  </a:txBody>
                  <a:tcPr anchor="ctr"/>
                </a:tc>
              </a:tr>
            </a:tbl>
          </a:graphicData>
        </a:graphic>
      </p:graphicFrame>
      <p:sp>
        <p:nvSpPr>
          <p:cNvPr id="3" name="Rectangle 2"/>
          <p:cNvSpPr/>
          <p:nvPr/>
        </p:nvSpPr>
        <p:spPr>
          <a:xfrm>
            <a:off x="4564880" y="842510"/>
            <a:ext cx="2818400" cy="369332"/>
          </a:xfrm>
          <a:prstGeom prst="rect">
            <a:avLst/>
          </a:prstGeom>
        </p:spPr>
        <p:txBody>
          <a:bodyPr wrap="none">
            <a:spAutoFit/>
          </a:bodyPr>
          <a:lstStyle/>
          <a:p>
            <a:r>
              <a:rPr lang="en-US" b="1" dirty="0" smtClean="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FACTORIAL MATING </a:t>
            </a:r>
            <a:endParaRPr lang="en-US" dirty="0"/>
          </a:p>
        </p:txBody>
      </p:sp>
    </p:spTree>
    <p:extLst>
      <p:ext uri="{BB962C8B-B14F-4D97-AF65-F5344CB8AC3E}">
        <p14:creationId xmlns:p14="http://schemas.microsoft.com/office/powerpoint/2010/main" xmlns="" val="21963906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105</TotalTime>
  <Words>866</Words>
  <Application>Microsoft Office PowerPoint</Application>
  <PresentationFormat>Custom</PresentationFormat>
  <Paragraphs>156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FISH BREEDING (MATING) DESIGNS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BREEDING (MATING) DESIGNS</dc:title>
  <dc:creator>VP Saini</dc:creator>
  <cp:lastModifiedBy>HP</cp:lastModifiedBy>
  <cp:revision>13</cp:revision>
  <cp:lastPrinted>2018-04-29T07:21:44Z</cp:lastPrinted>
  <dcterms:created xsi:type="dcterms:W3CDTF">2017-04-14T08:11:37Z</dcterms:created>
  <dcterms:modified xsi:type="dcterms:W3CDTF">2020-03-27T06:32:01Z</dcterms:modified>
</cp:coreProperties>
</file>