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65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86427" autoAdjust="0"/>
  </p:normalViewPr>
  <p:slideViewPr>
    <p:cSldViewPr>
      <p:cViewPr varScale="1">
        <p:scale>
          <a:sx n="64" d="100"/>
          <a:sy n="64" d="100"/>
        </p:scale>
        <p:origin x="129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052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4094-1F9B-4F2C-8270-AFEF0F33D0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14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4094-1F9B-4F2C-8270-AFEF0F33D04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1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0243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267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hyperlink" Target="https://www.basu.org.in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89877"/>
            <a:ext cx="5943600" cy="209192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Parasitology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-193376"/>
            <a:ext cx="9144000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en-US" sz="3200" b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Arial Rounded MT Bold" pitchFamily="34" charset="0"/>
              </a:rPr>
              <a:t>GENERAL CHARACTERS OF</a:t>
            </a: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Arial Rounded MT Bold" pitchFamily="34" charset="0"/>
              </a:rPr>
              <a:t>PROTOZOA </a:t>
            </a:r>
            <a:endParaRPr lang="en-US" sz="3200" b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ACER\Desktop\hors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131" y="3405051"/>
            <a:ext cx="16287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CER\Desktop\goa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42669"/>
            <a:ext cx="142875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CER\Desktop\cow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3079750"/>
            <a:ext cx="16383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CER\Desktop\t. evans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6091">
            <a:off x="2688919" y="2396085"/>
            <a:ext cx="17335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CER\Desktop\t. annulat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784" y="1957449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CER\Desktop\t. gondii cyst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594" y="5076144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Bihar Animal Sciences University | बिहार पशु विज्ञान विश्वविद्यालय">
            <a:hlinkClick r:id="rId9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97534140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PROTOZOA</a:t>
            </a:r>
            <a:endParaRPr lang="en-US" sz="32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47701"/>
            <a:ext cx="9144000" cy="6019800"/>
          </a:xfrm>
        </p:spPr>
        <p:txBody>
          <a:bodyPr>
            <a:normAutofit/>
          </a:bodyPr>
          <a:lstStyle/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rgbClr val="0070C0"/>
                </a:solidFill>
                <a:latin typeface="Arial Black" pitchFamily="34" charset="0"/>
              </a:rPr>
              <a:t>Some protozoa may have </a:t>
            </a:r>
            <a:r>
              <a:rPr lang="en-US" sz="2200" u="sng" dirty="0" smtClean="0">
                <a:solidFill>
                  <a:srgbClr val="0070C0"/>
                </a:solidFill>
                <a:latin typeface="Arial Black" pitchFamily="34" charset="0"/>
              </a:rPr>
              <a:t>two similar nuclei </a:t>
            </a:r>
            <a:r>
              <a:rPr lang="en-US" sz="2200" dirty="0" smtClean="0">
                <a:solidFill>
                  <a:srgbClr val="0070C0"/>
                </a:solidFill>
                <a:latin typeface="Arial Black" pitchFamily="34" charset="0"/>
              </a:rPr>
              <a:t>(</a:t>
            </a:r>
            <a:r>
              <a:rPr lang="en-US" sz="2200" i="1" dirty="0" smtClean="0">
                <a:solidFill>
                  <a:srgbClr val="0070C0"/>
                </a:solidFill>
                <a:latin typeface="Arial Black" pitchFamily="34" charset="0"/>
              </a:rPr>
              <a:t>Giardia</a:t>
            </a:r>
            <a:r>
              <a:rPr lang="en-US" sz="2200" dirty="0" smtClean="0">
                <a:solidFill>
                  <a:srgbClr val="0070C0"/>
                </a:solidFill>
                <a:latin typeface="Arial Black" pitchFamily="34" charset="0"/>
              </a:rPr>
              <a:t> 	and </a:t>
            </a:r>
            <a:r>
              <a:rPr lang="en-US" sz="2200" i="1" dirty="0" err="1" smtClean="0">
                <a:solidFill>
                  <a:srgbClr val="0070C0"/>
                </a:solidFill>
                <a:latin typeface="Arial Black" pitchFamily="34" charset="0"/>
              </a:rPr>
              <a:t>Hexamita</a:t>
            </a:r>
            <a:r>
              <a:rPr lang="en-US" sz="2200" dirty="0" smtClean="0">
                <a:solidFill>
                  <a:srgbClr val="0070C0"/>
                </a:solidFill>
                <a:latin typeface="Arial Black" pitchFamily="34" charset="0"/>
              </a:rPr>
              <a:t> species) or </a:t>
            </a:r>
            <a:r>
              <a:rPr lang="en-US" sz="2200" u="sng" dirty="0" smtClean="0">
                <a:solidFill>
                  <a:srgbClr val="0070C0"/>
                </a:solidFill>
                <a:latin typeface="Arial Black" pitchFamily="34" charset="0"/>
              </a:rPr>
              <a:t>two dissimilar nuclei </a:t>
            </a:r>
            <a:r>
              <a:rPr lang="en-US" sz="2200" dirty="0" smtClean="0">
                <a:solidFill>
                  <a:srgbClr val="0070C0"/>
                </a:solidFill>
                <a:latin typeface="Arial Black" pitchFamily="34" charset="0"/>
              </a:rPr>
              <a:t>	(</a:t>
            </a:r>
            <a:r>
              <a:rPr lang="en-US" sz="2200" i="1" dirty="0" err="1" smtClean="0">
                <a:solidFill>
                  <a:srgbClr val="0070C0"/>
                </a:solidFill>
                <a:latin typeface="Arial Black" pitchFamily="34" charset="0"/>
              </a:rPr>
              <a:t>Balantidium</a:t>
            </a:r>
            <a:r>
              <a:rPr lang="en-US" sz="2200" i="1" dirty="0" smtClean="0">
                <a:solidFill>
                  <a:srgbClr val="0070C0"/>
                </a:solidFill>
                <a:latin typeface="Arial Black" pitchFamily="34" charset="0"/>
              </a:rPr>
              <a:t> coli</a:t>
            </a:r>
            <a:r>
              <a:rPr lang="en-US" sz="2200" dirty="0" smtClean="0">
                <a:solidFill>
                  <a:srgbClr val="0070C0"/>
                </a:solidFill>
                <a:latin typeface="Arial Black" pitchFamily="34" charset="0"/>
              </a:rPr>
              <a:t>).  </a:t>
            </a: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200" dirty="0" smtClean="0">
              <a:latin typeface="Arial Black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Arial Black" pitchFamily="34" charset="0"/>
              </a:rPr>
              <a:t>In </a:t>
            </a:r>
            <a:r>
              <a:rPr lang="en-US" sz="2200" dirty="0" smtClean="0">
                <a:solidFill>
                  <a:srgbClr val="FF0000"/>
                </a:solidFill>
                <a:latin typeface="Arial Black" pitchFamily="34" charset="0"/>
              </a:rPr>
              <a:t>dissimilar nuclei </a:t>
            </a:r>
            <a:r>
              <a:rPr lang="en-US" sz="2200" dirty="0" smtClean="0">
                <a:latin typeface="Arial Black" pitchFamily="34" charset="0"/>
              </a:rPr>
              <a:t>species, larger nucleus 	</a:t>
            </a:r>
            <a:r>
              <a:rPr lang="en-US" sz="2200" dirty="0" smtClean="0">
                <a:solidFill>
                  <a:srgbClr val="0070C0"/>
                </a:solidFill>
                <a:latin typeface="Arial Black" pitchFamily="34" charset="0"/>
              </a:rPr>
              <a:t>(macronucleus)</a:t>
            </a:r>
            <a:r>
              <a:rPr lang="en-US" sz="2200" dirty="0" smtClean="0">
                <a:latin typeface="Arial Black" pitchFamily="34" charset="0"/>
              </a:rPr>
              <a:t> </a:t>
            </a:r>
            <a:r>
              <a:rPr lang="en-US" sz="2200" dirty="0" smtClean="0">
                <a:solidFill>
                  <a:srgbClr val="92D050"/>
                </a:solidFill>
                <a:latin typeface="Arial Black" pitchFamily="34" charset="0"/>
              </a:rPr>
              <a:t>governs </a:t>
            </a:r>
            <a:r>
              <a:rPr lang="en-US" sz="2200" u="sng" dirty="0" err="1" smtClean="0">
                <a:solidFill>
                  <a:srgbClr val="92D050"/>
                </a:solidFill>
                <a:latin typeface="Arial Black" pitchFamily="34" charset="0"/>
              </a:rPr>
              <a:t>cytoplasmic</a:t>
            </a:r>
            <a:r>
              <a:rPr lang="en-US" sz="2200" u="sng" dirty="0" smtClean="0">
                <a:solidFill>
                  <a:srgbClr val="92D050"/>
                </a:solidFill>
                <a:latin typeface="Arial Black" pitchFamily="34" charset="0"/>
              </a:rPr>
              <a:t> functions </a:t>
            </a:r>
            <a:r>
              <a:rPr lang="en-US" sz="2200" dirty="0" smtClean="0">
                <a:latin typeface="Arial Black" pitchFamily="34" charset="0"/>
              </a:rPr>
              <a:t>	whereas smaller vesicular nucleus </a:t>
            </a:r>
            <a:r>
              <a:rPr lang="en-US" sz="2200" dirty="0" smtClean="0">
                <a:solidFill>
                  <a:srgbClr val="0070C0"/>
                </a:solidFill>
                <a:latin typeface="Arial Black" pitchFamily="34" charset="0"/>
              </a:rPr>
              <a:t>(micronucleus) </a:t>
            </a:r>
            <a:r>
              <a:rPr lang="en-US" sz="2200" dirty="0" smtClean="0">
                <a:latin typeface="Arial Black" pitchFamily="34" charset="0"/>
              </a:rPr>
              <a:t>	helps </a:t>
            </a:r>
            <a:r>
              <a:rPr lang="en-US" sz="2200" u="sng" dirty="0" smtClean="0">
                <a:solidFill>
                  <a:srgbClr val="92D050"/>
                </a:solidFill>
                <a:latin typeface="Arial Black" pitchFamily="34" charset="0"/>
              </a:rPr>
              <a:t>reproductive functions </a:t>
            </a:r>
            <a:r>
              <a:rPr lang="en-US" sz="2200" dirty="0" smtClean="0">
                <a:latin typeface="Arial Black" pitchFamily="34" charset="0"/>
              </a:rPr>
              <a:t>of the protozoa</a:t>
            </a:r>
            <a:r>
              <a:rPr lang="en-US" sz="2200" dirty="0" smtClean="0"/>
              <a:t>.  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Arial Black" pitchFamily="34" charset="0"/>
            </a:endParaRPr>
          </a:p>
        </p:txBody>
      </p:sp>
      <p:pic>
        <p:nvPicPr>
          <p:cNvPr id="2050" name="Picture 2" descr="C:\Users\Dr.Ajit\Desktop\1200-499581981-structure-of-a-parameciu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1840" y="3645023"/>
            <a:ext cx="4267200" cy="3148297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9634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NUTRITION OF PROTOZOA</a:t>
            </a:r>
            <a:endParaRPr lang="en-US" sz="32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n-US" sz="2200" dirty="0" smtClean="0">
              <a:latin typeface="Arial Black" pitchFamily="34" charset="0"/>
            </a:endParaRPr>
          </a:p>
          <a:p>
            <a:pPr algn="just"/>
            <a:r>
              <a:rPr lang="en-US" dirty="0" smtClean="0">
                <a:latin typeface="Arial Black" pitchFamily="34" charset="0"/>
              </a:rPr>
              <a:t>               </a:t>
            </a:r>
            <a:r>
              <a:rPr lang="en-US" sz="2600" dirty="0" smtClean="0">
                <a:latin typeface="Arial Black" pitchFamily="34" charset="0"/>
              </a:rPr>
              <a:t>Nutrition: – 3 –types</a:t>
            </a:r>
          </a:p>
          <a:p>
            <a:pPr algn="just"/>
            <a:endParaRPr lang="en-US" sz="2400" dirty="0" smtClean="0">
              <a:latin typeface="Arial Black" pitchFamily="34" charset="0"/>
            </a:endParaRPr>
          </a:p>
          <a:p>
            <a:pPr marL="514350" indent="-514350" algn="just">
              <a:buFont typeface="+mj-lt"/>
              <a:buAutoNum type="romanUcPeriod"/>
            </a:pP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Holophytic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nutrition – </a:t>
            </a:r>
            <a:r>
              <a:rPr lang="en-US" sz="2400" dirty="0" smtClean="0">
                <a:latin typeface="Arial Black" pitchFamily="34" charset="0"/>
              </a:rPr>
              <a:t>plant like nutrition where organisms  can synthesize the carbohydrates by the chlorophyll present in the </a:t>
            </a:r>
            <a:r>
              <a:rPr lang="en-US" sz="2400" dirty="0" err="1" smtClean="0">
                <a:latin typeface="Arial Black" pitchFamily="34" charset="0"/>
              </a:rPr>
              <a:t>chromatophores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.  Examples- free living protozoa like Euglena,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Volvox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etc.</a:t>
            </a:r>
          </a:p>
          <a:p>
            <a:pPr marL="514350" indent="-514350" algn="just">
              <a:buFont typeface="+mj-lt"/>
              <a:buAutoNum type="romanUcPeriod"/>
            </a:pPr>
            <a:endParaRPr lang="en-US" sz="2400" dirty="0" smtClean="0">
              <a:latin typeface="Arial Black" pitchFamily="34" charset="0"/>
            </a:endParaRPr>
          </a:p>
          <a:p>
            <a:pPr marL="514350" indent="-514350" algn="just">
              <a:buFont typeface="+mj-lt"/>
              <a:buAutoNum type="romanUcPeriod"/>
            </a:pP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Holozoic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nutrition – </a:t>
            </a:r>
            <a:r>
              <a:rPr lang="en-US" sz="2400" dirty="0" smtClean="0">
                <a:latin typeface="Arial Black" pitchFamily="34" charset="0"/>
              </a:rPr>
              <a:t>food materials are ingested by means of </a:t>
            </a:r>
            <a:r>
              <a:rPr lang="en-US" sz="2400" dirty="0" err="1" smtClean="0">
                <a:latin typeface="Arial Black" pitchFamily="34" charset="0"/>
              </a:rPr>
              <a:t>pinocytosis</a:t>
            </a:r>
            <a:r>
              <a:rPr lang="en-US" sz="2400" dirty="0" smtClean="0">
                <a:latin typeface="Arial Black" pitchFamily="34" charset="0"/>
              </a:rPr>
              <a:t> or </a:t>
            </a:r>
            <a:r>
              <a:rPr lang="en-US" sz="2400" dirty="0" err="1" smtClean="0">
                <a:latin typeface="Arial Black" pitchFamily="34" charset="0"/>
              </a:rPr>
              <a:t>phagocytosis</a:t>
            </a:r>
            <a:r>
              <a:rPr lang="en-US" sz="2400" dirty="0" smtClean="0">
                <a:latin typeface="Arial Black" pitchFamily="34" charset="0"/>
              </a:rPr>
              <a:t> or through a </a:t>
            </a:r>
            <a:r>
              <a:rPr lang="en-US" sz="2400" dirty="0" err="1" smtClean="0">
                <a:latin typeface="Arial Black" pitchFamily="34" charset="0"/>
              </a:rPr>
              <a:t>cytostome</a:t>
            </a:r>
            <a:r>
              <a:rPr lang="en-US" sz="2400" dirty="0" smtClean="0">
                <a:latin typeface="Arial Black" pitchFamily="34" charset="0"/>
              </a:rPr>
              <a:t> and taken into the </a:t>
            </a:r>
            <a:r>
              <a:rPr lang="en-US" sz="2400" dirty="0" err="1" smtClean="0">
                <a:latin typeface="Arial Black" pitchFamily="34" charset="0"/>
              </a:rPr>
              <a:t>phagosome</a:t>
            </a:r>
            <a:r>
              <a:rPr lang="en-US" sz="2400" dirty="0" smtClean="0">
                <a:latin typeface="Arial Black" pitchFamily="34" charset="0"/>
              </a:rPr>
              <a:t> or food vacuoles for digestion. 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Examples- </a:t>
            </a:r>
            <a:r>
              <a:rPr lang="en-US" sz="2400" i="1" dirty="0" err="1" smtClean="0">
                <a:solidFill>
                  <a:srgbClr val="00B0F0"/>
                </a:solidFill>
                <a:latin typeface="Arial Black" pitchFamily="34" charset="0"/>
              </a:rPr>
              <a:t>Entamoeba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spp. and </a:t>
            </a:r>
            <a:r>
              <a:rPr lang="en-US" sz="2400" i="1" dirty="0" err="1" smtClean="0">
                <a:solidFill>
                  <a:srgbClr val="00B0F0"/>
                </a:solidFill>
                <a:latin typeface="Arial Black" pitchFamily="34" charset="0"/>
              </a:rPr>
              <a:t>Balantidum</a:t>
            </a:r>
            <a:r>
              <a:rPr lang="en-US" sz="2400" i="1" dirty="0" smtClean="0">
                <a:solidFill>
                  <a:srgbClr val="00B0F0"/>
                </a:solidFill>
                <a:latin typeface="Arial Black" pitchFamily="34" charset="0"/>
              </a:rPr>
              <a:t> coli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  <a:p>
            <a:pPr marL="514350" indent="-514350" algn="just">
              <a:buFont typeface="+mj-lt"/>
              <a:buAutoNum type="romanUcPeriod"/>
            </a:pPr>
            <a:endParaRPr lang="en-US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514350" indent="-514350" algn="just">
              <a:buFont typeface="+mj-lt"/>
              <a:buAutoNum type="romanUcPeriod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Saprozoic nutrition- </a:t>
            </a:r>
            <a:r>
              <a:rPr lang="en-US" sz="2400" dirty="0" smtClean="0">
                <a:latin typeface="Arial Black" pitchFamily="34" charset="0"/>
              </a:rPr>
              <a:t>food materials are absorbed by means of osmosis through their surface membrane . 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Example – </a:t>
            </a:r>
            <a:r>
              <a:rPr lang="en-US" sz="2400" i="1" dirty="0" err="1" smtClean="0">
                <a:solidFill>
                  <a:srgbClr val="00B0F0"/>
                </a:solidFill>
                <a:latin typeface="Arial Black" pitchFamily="34" charset="0"/>
              </a:rPr>
              <a:t>Eimeria</a:t>
            </a:r>
            <a:r>
              <a:rPr lang="en-US" sz="2400" i="1" dirty="0" smtClean="0">
                <a:solidFill>
                  <a:srgbClr val="00B0F0"/>
                </a:solidFill>
                <a:latin typeface="Arial Black" pitchFamily="34" charset="0"/>
              </a:rPr>
              <a:t>, </a:t>
            </a:r>
            <a:r>
              <a:rPr lang="en-US" sz="2400" i="1" dirty="0" err="1" smtClean="0">
                <a:solidFill>
                  <a:srgbClr val="00B0F0"/>
                </a:solidFill>
                <a:latin typeface="Arial Black" pitchFamily="34" charset="0"/>
              </a:rPr>
              <a:t>Babesia</a:t>
            </a:r>
            <a:r>
              <a:rPr lang="en-US" sz="2400" i="1" dirty="0" smtClean="0">
                <a:solidFill>
                  <a:srgbClr val="00B0F0"/>
                </a:solidFill>
                <a:latin typeface="Arial Black" pitchFamily="34" charset="0"/>
              </a:rPr>
              <a:t> , </a:t>
            </a:r>
            <a:r>
              <a:rPr lang="en-US" sz="2400" i="1" dirty="0" err="1" smtClean="0">
                <a:solidFill>
                  <a:srgbClr val="00B0F0"/>
                </a:solidFill>
                <a:latin typeface="Arial Black" pitchFamily="34" charset="0"/>
              </a:rPr>
              <a:t>Theileria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, </a:t>
            </a:r>
            <a:r>
              <a:rPr lang="en-US" sz="2400" i="1" dirty="0" err="1" smtClean="0">
                <a:solidFill>
                  <a:srgbClr val="00B0F0"/>
                </a:solidFill>
                <a:latin typeface="Arial Black" pitchFamily="34" charset="0"/>
              </a:rPr>
              <a:t>Trypanosoma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spp.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6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LOCOMOTION OF PROTOZOA</a:t>
            </a:r>
            <a:endParaRPr lang="en-US" sz="32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403860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n-US" sz="2200" dirty="0" smtClean="0"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           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Locomotion: –  </a:t>
            </a:r>
            <a:r>
              <a:rPr lang="en-US" sz="2400" dirty="0" smtClean="0">
                <a:latin typeface="Arial Black" pitchFamily="34" charset="0"/>
              </a:rPr>
              <a:t>takes place by means of different </a:t>
            </a:r>
            <a:r>
              <a:rPr lang="en-US" sz="2400" dirty="0" err="1" smtClean="0">
                <a:latin typeface="Arial Black" pitchFamily="34" charset="0"/>
              </a:rPr>
              <a:t>locomotary</a:t>
            </a:r>
            <a:r>
              <a:rPr lang="en-US" sz="2400" dirty="0" smtClean="0">
                <a:latin typeface="Arial Black" pitchFamily="34" charset="0"/>
              </a:rPr>
              <a:t> organelles like flagella, cilia and pseudopodia in different protozoa.</a:t>
            </a:r>
          </a:p>
          <a:p>
            <a:pPr marL="514350" indent="-514350" algn="just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 Black" pitchFamily="34" charset="0"/>
              </a:rPr>
              <a:t>Pseudopodia (false foot)– </a:t>
            </a:r>
            <a:r>
              <a:rPr lang="en-US" sz="2400" dirty="0">
                <a:solidFill>
                  <a:srgbClr val="0070C0"/>
                </a:solidFill>
                <a:latin typeface="Arial Black" pitchFamily="34" charset="0"/>
              </a:rPr>
              <a:t>it is temporary </a:t>
            </a:r>
            <a:r>
              <a:rPr lang="en-US" sz="2400" dirty="0" err="1">
                <a:solidFill>
                  <a:srgbClr val="0070C0"/>
                </a:solidFill>
                <a:latin typeface="Arial Black" pitchFamily="34" charset="0"/>
              </a:rPr>
              <a:t>locomotary</a:t>
            </a:r>
            <a:r>
              <a:rPr lang="en-US" sz="2400" dirty="0">
                <a:solidFill>
                  <a:srgbClr val="0070C0"/>
                </a:solidFill>
                <a:latin typeface="Arial Black" pitchFamily="34" charset="0"/>
              </a:rPr>
              <a:t> organelle formed from the projection of ectoplasm.   It is also help in engulfing the food materials. Example- </a:t>
            </a:r>
            <a:r>
              <a:rPr lang="en-US" sz="2400" i="1" dirty="0">
                <a:solidFill>
                  <a:srgbClr val="0070C0"/>
                </a:solidFill>
                <a:latin typeface="Arial Black" pitchFamily="34" charset="0"/>
              </a:rPr>
              <a:t>Entamoeba</a:t>
            </a:r>
            <a:r>
              <a:rPr lang="en-US" sz="2400" dirty="0">
                <a:solidFill>
                  <a:srgbClr val="0070C0"/>
                </a:solidFill>
                <a:latin typeface="Arial Black" pitchFamily="34" charset="0"/>
              </a:rPr>
              <a:t>  spp. </a:t>
            </a:r>
          </a:p>
          <a:p>
            <a:pPr marL="514350" indent="-514350" algn="just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 Black" pitchFamily="34" charset="0"/>
              </a:rPr>
              <a:t>Flagella – </a:t>
            </a:r>
            <a:r>
              <a:rPr lang="en-US" sz="2400" dirty="0">
                <a:solidFill>
                  <a:srgbClr val="00B0F0"/>
                </a:solidFill>
                <a:latin typeface="Arial Black" pitchFamily="34" charset="0"/>
              </a:rPr>
              <a:t>flagellum is  a </a:t>
            </a:r>
            <a:r>
              <a:rPr lang="en-US" sz="2400" dirty="0" err="1">
                <a:solidFill>
                  <a:srgbClr val="00B0F0"/>
                </a:solidFill>
                <a:latin typeface="Arial Black" pitchFamily="34" charset="0"/>
              </a:rPr>
              <a:t>whiplike</a:t>
            </a:r>
            <a:r>
              <a:rPr lang="en-US" sz="2400" dirty="0">
                <a:solidFill>
                  <a:srgbClr val="00B0F0"/>
                </a:solidFill>
                <a:latin typeface="Arial Black" pitchFamily="34" charset="0"/>
              </a:rPr>
              <a:t> filamentous structure originated from the </a:t>
            </a:r>
            <a:r>
              <a:rPr lang="en-US" sz="2400" dirty="0" err="1">
                <a:solidFill>
                  <a:srgbClr val="00B0F0"/>
                </a:solidFill>
                <a:latin typeface="Arial Black" pitchFamily="34" charset="0"/>
              </a:rPr>
              <a:t>blepharoplast</a:t>
            </a:r>
            <a:r>
              <a:rPr lang="en-US" sz="2400" dirty="0">
                <a:solidFill>
                  <a:srgbClr val="00B0F0"/>
                </a:solidFill>
                <a:latin typeface="Arial Black" pitchFamily="34" charset="0"/>
              </a:rPr>
              <a:t>. The part of the flagellum which remains inside the body is known as </a:t>
            </a:r>
            <a:r>
              <a:rPr lang="en-US" sz="2400" dirty="0" err="1">
                <a:solidFill>
                  <a:srgbClr val="00B0F0"/>
                </a:solidFill>
                <a:latin typeface="Arial Black" pitchFamily="34" charset="0"/>
              </a:rPr>
              <a:t>axoneme</a:t>
            </a:r>
            <a:r>
              <a:rPr lang="en-US" sz="2400" dirty="0">
                <a:solidFill>
                  <a:srgbClr val="00B0F0"/>
                </a:solidFill>
                <a:latin typeface="Arial Black" pitchFamily="34" charset="0"/>
              </a:rPr>
              <a:t> and the outside portion is called as free flagellum. Examples- </a:t>
            </a:r>
            <a:r>
              <a:rPr lang="en-US" sz="2400" i="1" dirty="0" err="1">
                <a:solidFill>
                  <a:srgbClr val="00B0F0"/>
                </a:solidFill>
                <a:latin typeface="Arial Black" pitchFamily="34" charset="0"/>
              </a:rPr>
              <a:t>Tritrichomonas</a:t>
            </a:r>
            <a:r>
              <a:rPr lang="en-US" sz="2400" i="1" dirty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Arial Black" pitchFamily="34" charset="0"/>
              </a:rPr>
              <a:t>foetus</a:t>
            </a:r>
            <a:r>
              <a:rPr lang="en-US" sz="2400" dirty="0">
                <a:solidFill>
                  <a:srgbClr val="00B0F0"/>
                </a:solidFill>
                <a:latin typeface="Arial Black" pitchFamily="34" charset="0"/>
              </a:rPr>
              <a:t>, </a:t>
            </a:r>
            <a:r>
              <a:rPr lang="en-US" sz="2400" i="1" dirty="0">
                <a:solidFill>
                  <a:srgbClr val="00B0F0"/>
                </a:solidFill>
                <a:latin typeface="Arial Black" pitchFamily="34" charset="0"/>
              </a:rPr>
              <a:t>Giardia </a:t>
            </a:r>
            <a:r>
              <a:rPr lang="en-US" sz="2400" dirty="0">
                <a:solidFill>
                  <a:srgbClr val="00B0F0"/>
                </a:solidFill>
                <a:latin typeface="Arial Black" pitchFamily="34" charset="0"/>
              </a:rPr>
              <a:t>spp. etc.</a:t>
            </a:r>
          </a:p>
          <a:p>
            <a:pPr marL="514350" indent="-514350" algn="just">
              <a:buFont typeface="Courier New" panose="02070309020205020404" pitchFamily="49" charset="0"/>
              <a:buChar char="o"/>
            </a:pPr>
            <a:endParaRPr lang="en-US" sz="2400" dirty="0">
              <a:solidFill>
                <a:srgbClr val="002060"/>
              </a:solidFill>
              <a:latin typeface="Arial Black" pitchFamily="34" charset="0"/>
            </a:endParaRPr>
          </a:p>
          <a:p>
            <a:pPr algn="just"/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Arial Black" pitchFamily="34" charset="0"/>
            </a:endParaRPr>
          </a:p>
        </p:txBody>
      </p:sp>
      <p:pic>
        <p:nvPicPr>
          <p:cNvPr id="3075" name="Picture 3" descr="C:\Users\Dr.Ajit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9144000" cy="220980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41657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PROTOZOA</a:t>
            </a:r>
            <a:endParaRPr lang="en-US" sz="32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4038600"/>
          </a:xfrm>
        </p:spPr>
        <p:txBody>
          <a:bodyPr>
            <a:normAutofit/>
          </a:bodyPr>
          <a:lstStyle/>
          <a:p>
            <a:pPr marL="514350" indent="-514350" algn="just"/>
            <a:endParaRPr lang="en-US" sz="22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marL="514350" indent="-514350" algn="just"/>
            <a:r>
              <a:rPr lang="en-US" sz="2200" dirty="0" smtClean="0">
                <a:solidFill>
                  <a:srgbClr val="FFC000"/>
                </a:solidFill>
                <a:latin typeface="Arial Black" pitchFamily="34" charset="0"/>
              </a:rPr>
              <a:t>     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In some protozoa, the flagellum attached to the body of the protozoa and form an  undulating membrane which helps in movement . </a:t>
            </a:r>
            <a:r>
              <a:rPr lang="en-US" sz="2400" dirty="0" smtClean="0">
                <a:latin typeface="Arial Black" pitchFamily="34" charset="0"/>
              </a:rPr>
              <a:t>Examples- </a:t>
            </a:r>
            <a:r>
              <a:rPr lang="en-US" sz="2400" i="1" dirty="0" err="1" smtClean="0">
                <a:latin typeface="Arial Black" pitchFamily="34" charset="0"/>
              </a:rPr>
              <a:t>Trypanosoma</a:t>
            </a:r>
            <a:r>
              <a:rPr lang="en-US" sz="2400" i="1" dirty="0" smtClean="0">
                <a:latin typeface="Arial Black" pitchFamily="34" charset="0"/>
              </a:rPr>
              <a:t> , </a:t>
            </a:r>
            <a:r>
              <a:rPr lang="en-US" sz="2400" i="1" dirty="0" err="1" smtClean="0">
                <a:latin typeface="Arial Black" pitchFamily="34" charset="0"/>
              </a:rPr>
              <a:t>Giardia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spp. etc.</a:t>
            </a:r>
          </a:p>
          <a:p>
            <a:pPr marL="514350" indent="-514350" algn="just">
              <a:buFont typeface="+mj-lt"/>
              <a:buAutoNum type="romanUcPeriod"/>
            </a:pPr>
            <a:endParaRPr lang="en-US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Arial Black" pitchFamily="34" charset="0"/>
            </a:endParaRPr>
          </a:p>
        </p:txBody>
      </p:sp>
      <p:pic>
        <p:nvPicPr>
          <p:cNvPr id="5122" name="Picture 2" descr="C:\Users\Dr.Ajit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200400"/>
            <a:ext cx="6096000" cy="342900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17039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PROTOZOA</a:t>
            </a:r>
            <a:endParaRPr lang="en-US" sz="32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algn="just"/>
            <a:endParaRPr lang="en-US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514350" indent="-514350"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Cilia-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Elongated hair-like structure and shorter than flagella and usually  present throughout the body margin. It also help in ingestion of food and serve as sensory organs. 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Example – </a:t>
            </a:r>
            <a:r>
              <a:rPr lang="en-US" sz="2400" i="1" dirty="0" err="1" smtClean="0">
                <a:solidFill>
                  <a:srgbClr val="002060"/>
                </a:solidFill>
                <a:latin typeface="Arial Black" pitchFamily="34" charset="0"/>
              </a:rPr>
              <a:t>Balantidium</a:t>
            </a:r>
            <a:r>
              <a:rPr lang="en-US" sz="2400" i="1" dirty="0" smtClean="0">
                <a:solidFill>
                  <a:srgbClr val="002060"/>
                </a:solidFill>
                <a:latin typeface="Arial Black" pitchFamily="34" charset="0"/>
              </a:rPr>
              <a:t> coli.</a:t>
            </a:r>
          </a:p>
          <a:p>
            <a:pPr marL="514350" indent="-514350" algn="just">
              <a:buFont typeface="Courier New" panose="02070309020205020404" pitchFamily="49" charset="0"/>
              <a:buChar char="o"/>
            </a:pPr>
            <a:endParaRPr lang="en-US" sz="2400" i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Gliding- </a:t>
            </a:r>
            <a:r>
              <a:rPr lang="en-US" sz="2400" b="1" dirty="0" smtClean="0">
                <a:solidFill>
                  <a:srgbClr val="00B0F0"/>
                </a:solidFill>
                <a:latin typeface="Arial Rounded MT Bold" pitchFamily="34" charset="0"/>
              </a:rPr>
              <a:t>Due to absent of </a:t>
            </a:r>
            <a:r>
              <a:rPr lang="en-US" sz="2400" b="1" dirty="0" err="1" smtClean="0">
                <a:solidFill>
                  <a:srgbClr val="00B0F0"/>
                </a:solidFill>
                <a:latin typeface="Arial Rounded MT Bold" pitchFamily="34" charset="0"/>
              </a:rPr>
              <a:t>locomotary</a:t>
            </a:r>
            <a:r>
              <a:rPr lang="en-US" sz="2400" b="1" dirty="0" smtClean="0">
                <a:solidFill>
                  <a:srgbClr val="00B0F0"/>
                </a:solidFill>
                <a:latin typeface="Arial Rounded MT Bold" pitchFamily="34" charset="0"/>
              </a:rPr>
              <a:t> organelle, some protozoa may move by gliding 	(members of Phylum </a:t>
            </a:r>
            <a:r>
              <a:rPr lang="en-US" sz="2400" b="1" dirty="0" err="1" smtClean="0">
                <a:solidFill>
                  <a:srgbClr val="00B0F0"/>
                </a:solidFill>
                <a:latin typeface="Arial Rounded MT Bold" pitchFamily="34" charset="0"/>
              </a:rPr>
              <a:t>Apicomplexa</a:t>
            </a:r>
            <a:r>
              <a:rPr lang="en-US" sz="2400" b="1" dirty="0" smtClean="0">
                <a:solidFill>
                  <a:srgbClr val="00B0F0"/>
                </a:solidFill>
                <a:latin typeface="Arial Rounded MT Bold" pitchFamily="34" charset="0"/>
              </a:rPr>
              <a:t> and class </a:t>
            </a:r>
            <a:r>
              <a:rPr lang="en-US" sz="2400" b="1" dirty="0" err="1" smtClean="0">
                <a:solidFill>
                  <a:srgbClr val="00B0F0"/>
                </a:solidFill>
                <a:latin typeface="Arial Rounded MT Bold" pitchFamily="34" charset="0"/>
              </a:rPr>
              <a:t>sporozoea</a:t>
            </a:r>
            <a:r>
              <a:rPr lang="en-US" sz="2400" b="1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  <a:r>
              <a:rPr lang="en-US" sz="2400" b="1" dirty="0" smtClean="0">
                <a:latin typeface="Arial Rounded MT Bold" pitchFamily="34" charset="0"/>
              </a:rPr>
              <a:t>i.e. 	T</a:t>
            </a:r>
            <a:r>
              <a:rPr lang="en-US" sz="2400" b="1" i="1" dirty="0" smtClean="0">
                <a:latin typeface="Arial Rounded MT Bold" pitchFamily="34" charset="0"/>
              </a:rPr>
              <a:t>oxoplasma</a:t>
            </a:r>
            <a:r>
              <a:rPr lang="en-US" sz="2400" b="1" dirty="0" smtClean="0">
                <a:latin typeface="Arial Rounded MT Bold" pitchFamily="34" charset="0"/>
              </a:rPr>
              <a:t>, </a:t>
            </a:r>
            <a:r>
              <a:rPr lang="en-US" sz="2400" b="1" dirty="0" err="1" smtClean="0">
                <a:latin typeface="Arial Rounded MT Bold" pitchFamily="34" charset="0"/>
              </a:rPr>
              <a:t>S</a:t>
            </a:r>
            <a:r>
              <a:rPr lang="en-US" sz="2400" b="1" i="1" dirty="0" err="1" smtClean="0">
                <a:latin typeface="Arial Rounded MT Bold" pitchFamily="34" charset="0"/>
              </a:rPr>
              <a:t>arcocystis</a:t>
            </a:r>
            <a:r>
              <a:rPr lang="en-US" sz="2400" b="1" dirty="0" smtClean="0">
                <a:latin typeface="Arial Rounded MT Bold" pitchFamily="34" charset="0"/>
              </a:rPr>
              <a:t>, </a:t>
            </a:r>
            <a:r>
              <a:rPr lang="en-US" sz="2400" b="1" i="1" dirty="0" err="1" smtClean="0">
                <a:latin typeface="Arial Rounded MT Bold" pitchFamily="34" charset="0"/>
              </a:rPr>
              <a:t>Eimeria</a:t>
            </a:r>
            <a:r>
              <a:rPr lang="en-US" sz="2400" b="1" dirty="0" smtClean="0">
                <a:latin typeface="Arial Rounded MT Bold" pitchFamily="34" charset="0"/>
              </a:rPr>
              <a:t>, </a:t>
            </a:r>
            <a:r>
              <a:rPr lang="en-US" sz="2400" b="1" dirty="0" err="1" smtClean="0">
                <a:latin typeface="Arial Rounded MT Bold" pitchFamily="34" charset="0"/>
              </a:rPr>
              <a:t>I</a:t>
            </a:r>
            <a:r>
              <a:rPr lang="en-US" sz="2400" b="1" i="1" dirty="0" err="1" smtClean="0">
                <a:latin typeface="Arial Rounded MT Bold" pitchFamily="34" charset="0"/>
              </a:rPr>
              <a:t>sospora</a:t>
            </a:r>
            <a:r>
              <a:rPr lang="en-US" sz="2400" b="1" dirty="0" smtClean="0">
                <a:latin typeface="Arial Rounded MT Bold" pitchFamily="34" charset="0"/>
              </a:rPr>
              <a:t>, C</a:t>
            </a:r>
            <a:r>
              <a:rPr lang="en-US" sz="2400" b="1" i="1" dirty="0" smtClean="0">
                <a:latin typeface="Arial Rounded MT Bold" pitchFamily="34" charset="0"/>
              </a:rPr>
              <a:t>ryptosporidium</a:t>
            </a:r>
            <a:r>
              <a:rPr lang="en-US" sz="2400" b="1" dirty="0" smtClean="0">
                <a:latin typeface="Arial Rounded MT Bold" pitchFamily="34" charset="0"/>
              </a:rPr>
              <a:t>, </a:t>
            </a:r>
            <a:r>
              <a:rPr lang="en-US" sz="2400" b="1" i="1" dirty="0" err="1" smtClean="0">
                <a:latin typeface="Arial Rounded MT Bold" pitchFamily="34" charset="0"/>
              </a:rPr>
              <a:t>Hepatozoon,Theileria</a:t>
            </a:r>
            <a:r>
              <a:rPr lang="en-US" sz="2400" b="1" dirty="0" smtClean="0">
                <a:latin typeface="Arial Rounded MT Bold" pitchFamily="34" charset="0"/>
              </a:rPr>
              <a:t>, </a:t>
            </a:r>
            <a:r>
              <a:rPr lang="en-US" sz="2400" b="1" i="1" dirty="0" err="1" smtClean="0">
                <a:latin typeface="Arial Rounded MT Bold" pitchFamily="34" charset="0"/>
              </a:rPr>
              <a:t>Babesia</a:t>
            </a:r>
            <a:r>
              <a:rPr lang="en-US" sz="2400" b="1" dirty="0" smtClean="0">
                <a:latin typeface="Arial Rounded MT Bold" pitchFamily="34" charset="0"/>
              </a:rPr>
              <a:t>, </a:t>
            </a:r>
            <a:r>
              <a:rPr lang="en-US" sz="2400" b="1" i="1" dirty="0" err="1" smtClean="0">
                <a:latin typeface="Arial Rounded MT Bold" pitchFamily="34" charset="0"/>
              </a:rPr>
              <a:t>Besnoitia</a:t>
            </a:r>
            <a:r>
              <a:rPr lang="en-US" sz="2400" b="1" i="1" dirty="0" smtClean="0">
                <a:latin typeface="Arial Rounded MT Bold" pitchFamily="34" charset="0"/>
              </a:rPr>
              <a:t>,</a:t>
            </a:r>
            <a:r>
              <a:rPr lang="en-US" sz="2400" b="1" dirty="0" smtClean="0">
                <a:latin typeface="Arial Rounded MT Bold" pitchFamily="34" charset="0"/>
              </a:rPr>
              <a:t> </a:t>
            </a:r>
            <a:r>
              <a:rPr lang="en-US" sz="2400" b="1" i="1" dirty="0" err="1" smtClean="0">
                <a:latin typeface="Arial Rounded MT Bold" pitchFamily="34" charset="0"/>
              </a:rPr>
              <a:t>Hammondia</a:t>
            </a:r>
            <a:r>
              <a:rPr lang="en-US" sz="2400" b="1" dirty="0" smtClean="0">
                <a:latin typeface="Arial Rounded MT Bold" pitchFamily="34" charset="0"/>
              </a:rPr>
              <a:t>, </a:t>
            </a:r>
            <a:r>
              <a:rPr lang="en-US" sz="2400" b="1" i="1" dirty="0" smtClean="0">
                <a:latin typeface="Arial Rounded MT Bold" pitchFamily="34" charset="0"/>
              </a:rPr>
              <a:t>Plasmodium</a:t>
            </a:r>
            <a:r>
              <a:rPr lang="en-US" sz="2400" b="1" dirty="0" smtClean="0">
                <a:latin typeface="Arial Rounded MT Bold" pitchFamily="34" charset="0"/>
              </a:rPr>
              <a:t>, </a:t>
            </a:r>
            <a:r>
              <a:rPr lang="en-US" sz="2400" b="1" i="1" dirty="0" err="1" smtClean="0">
                <a:latin typeface="Arial Rounded MT Bold" pitchFamily="34" charset="0"/>
              </a:rPr>
              <a:t>Haemoproteus</a:t>
            </a:r>
            <a:r>
              <a:rPr lang="en-US" sz="2400" b="1" dirty="0" smtClean="0">
                <a:latin typeface="Arial Rounded MT Bold" pitchFamily="34" charset="0"/>
              </a:rPr>
              <a:t> and </a:t>
            </a:r>
            <a:r>
              <a:rPr lang="en-US" sz="2400" b="1" i="1" dirty="0" err="1" smtClean="0">
                <a:latin typeface="Arial Rounded MT Bold" pitchFamily="34" charset="0"/>
              </a:rPr>
              <a:t>Leucocytozoon</a:t>
            </a:r>
            <a:r>
              <a:rPr lang="en-US" sz="2400" b="1" i="1" dirty="0" smtClean="0">
                <a:latin typeface="Arial Rounded MT Bold" pitchFamily="34" charset="0"/>
              </a:rPr>
              <a:t> </a:t>
            </a:r>
            <a:r>
              <a:rPr lang="en-US" sz="2400" b="1" dirty="0" smtClean="0">
                <a:latin typeface="Arial Rounded MT Bold" pitchFamily="34" charset="0"/>
              </a:rPr>
              <a:t>spp.). </a:t>
            </a:r>
            <a:r>
              <a:rPr lang="en-US" sz="2400" i="1" dirty="0" smtClean="0">
                <a:latin typeface="Arial Rounded MT Bold" pitchFamily="34" charset="0"/>
              </a:rPr>
              <a:t>	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 smtClean="0">
              <a:latin typeface="Arial Black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2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Difference between Cilia and Flagella</a:t>
            </a:r>
            <a:endParaRPr lang="en-US" sz="32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70C0"/>
                </a:solidFill>
                <a:latin typeface="Arial Black" pitchFamily="34" charset="0"/>
              </a:rPr>
              <a:t>Eukaryotic motile cilia and flagella are cell organelles that are structurally similar. Each is  a bundle of 9 fused pairs of microtubule doublets surrounding two central single microtubules ( 9  + 2 arrangement).</a:t>
            </a:r>
          </a:p>
          <a:p>
            <a:pPr lvl="0" algn="just"/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362199"/>
          <a:ext cx="9144000" cy="4570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67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364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Characters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Cilia</a:t>
                      </a:r>
                      <a:r>
                        <a:rPr lang="en-US" sz="2000" baseline="0" dirty="0" smtClean="0">
                          <a:latin typeface="Arial Rounded MT Bold" pitchFamily="34" charset="0"/>
                        </a:rPr>
                        <a:t> 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Flagella</a:t>
                      </a:r>
                    </a:p>
                    <a:p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4182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 Rounded MT Bold" pitchFamily="34" charset="0"/>
                        </a:rPr>
                        <a:t>Sahpe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Short, hair like appendages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Long, thread like appendages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75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Length</a:t>
                      </a:r>
                    </a:p>
                    <a:p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short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Longer than cilia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75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Motion 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Rotation</a:t>
                      </a:r>
                      <a:r>
                        <a:rPr lang="en-US" sz="2000" baseline="0" dirty="0" smtClean="0">
                          <a:latin typeface="Arial Rounded MT Bold" pitchFamily="34" charset="0"/>
                        </a:rPr>
                        <a:t>al, very y fast movement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 Rounded MT Bold" pitchFamily="34" charset="0"/>
                        </a:rPr>
                        <a:t>Often  wave-like and undulating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502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Density 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Many per cell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Fewer per cell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628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Present</a:t>
                      </a:r>
                      <a:r>
                        <a:rPr lang="en-US" sz="2000" baseline="0" dirty="0" smtClean="0">
                          <a:latin typeface="Arial Rounded MT Bold" pitchFamily="34" charset="0"/>
                        </a:rPr>
                        <a:t> 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Rounded MT Bold" pitchFamily="34" charset="0"/>
                        </a:rPr>
                        <a:t>Eukaryotic cells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 Rounded MT Bold" pitchFamily="34" charset="0"/>
                        </a:rPr>
                        <a:t>Eukaryotic and prokaryotic cells</a:t>
                      </a:r>
                    </a:p>
                    <a:p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47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EXCERETION IN PROTOZOA</a:t>
            </a:r>
            <a:endParaRPr lang="en-US" sz="32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algn="just"/>
            <a:endParaRPr lang="en-US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92D050"/>
                </a:solidFill>
                <a:latin typeface="Arial Rounded MT Bold" pitchFamily="34" charset="0"/>
              </a:rPr>
              <a:t>Metabolic waste product excreted out either through the body surface 	membrane by osmosis or by means of </a:t>
            </a:r>
            <a:r>
              <a:rPr lang="en-US" sz="2400" b="1" u="sng" dirty="0" smtClean="0">
                <a:solidFill>
                  <a:srgbClr val="92D050"/>
                </a:solidFill>
                <a:latin typeface="Arial Rounded MT Bold" pitchFamily="34" charset="0"/>
              </a:rPr>
              <a:t>contractile vacuole</a:t>
            </a:r>
            <a:r>
              <a:rPr lang="en-US" sz="2400" b="1" dirty="0" smtClean="0">
                <a:solidFill>
                  <a:srgbClr val="92D050"/>
                </a:solidFill>
                <a:latin typeface="Arial Rounded MT Bold" pitchFamily="34" charset="0"/>
              </a:rPr>
              <a:t> which plays an </a:t>
            </a:r>
            <a:r>
              <a:rPr lang="en-US" sz="2400" b="1" u="sng" dirty="0" err="1" smtClean="0">
                <a:solidFill>
                  <a:srgbClr val="92D050"/>
                </a:solidFill>
                <a:latin typeface="Arial Rounded MT Bold" pitchFamily="34" charset="0"/>
              </a:rPr>
              <a:t>osmoregulatory</a:t>
            </a:r>
            <a:r>
              <a:rPr lang="en-US" sz="2400" b="1" u="sng" dirty="0" smtClean="0">
                <a:solidFill>
                  <a:srgbClr val="92D050"/>
                </a:solidFill>
                <a:latin typeface="Arial Rounded MT Bold" pitchFamily="34" charset="0"/>
              </a:rPr>
              <a:t> </a:t>
            </a:r>
            <a:r>
              <a:rPr lang="en-US" sz="2400" b="1" dirty="0" smtClean="0">
                <a:solidFill>
                  <a:srgbClr val="92D050"/>
                </a:solidFill>
                <a:latin typeface="Arial Rounded MT Bold" pitchFamily="34" charset="0"/>
              </a:rPr>
              <a:t>function.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Arial Black" pitchFamily="34" charset="0"/>
            </a:endParaRPr>
          </a:p>
        </p:txBody>
      </p:sp>
      <p:pic>
        <p:nvPicPr>
          <p:cNvPr id="8" name="Picture 7" descr="ExamLear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2" t="1702" r="8113" b="1947"/>
          <a:stretch/>
        </p:blipFill>
        <p:spPr bwMode="auto">
          <a:xfrm>
            <a:off x="2362200" y="3119967"/>
            <a:ext cx="5353050" cy="3771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6734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Arial Rounded MT Bold" pitchFamily="34" charset="0"/>
              </a:rPr>
              <a:t>REPRODUCTION IN PROTOZOA</a:t>
            </a:r>
            <a:r>
              <a:rPr lang="en-US" sz="3200" dirty="0" smtClean="0">
                <a:solidFill>
                  <a:srgbClr val="0070C0"/>
                </a:solidFill>
              </a:rPr>
              <a:t>          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  <a:latin typeface="Arial Rounded MT Bold" pitchFamily="34" charset="0"/>
              </a:rPr>
              <a:t>Reproduction in protozoa may be either asexual or by both asexual and sexual.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Asexual reproduction :-</a:t>
            </a:r>
          </a:p>
          <a:p>
            <a:pPr marL="342900" lvl="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002060"/>
                </a:solidFill>
                <a:latin typeface="Arial Rounded MT Bold" pitchFamily="34" charset="0"/>
              </a:rPr>
              <a:t>Binary fission </a:t>
            </a:r>
            <a:r>
              <a:rPr lang="en-US" sz="2400" b="1" dirty="0" smtClean="0">
                <a:latin typeface="Arial Rounded MT Bold" pitchFamily="34" charset="0"/>
              </a:rPr>
              <a:t>is  </a:t>
            </a:r>
            <a:r>
              <a:rPr lang="en-US" sz="2400" b="1" dirty="0" smtClean="0">
                <a:solidFill>
                  <a:srgbClr val="FF0000"/>
                </a:solidFill>
                <a:latin typeface="Arial Rounded MT Bold" pitchFamily="34" charset="0"/>
              </a:rPr>
              <a:t>commonest</a:t>
            </a:r>
            <a:r>
              <a:rPr lang="en-US" sz="2400" b="1" dirty="0" smtClean="0">
                <a:latin typeface="Arial Rounded MT Bold" pitchFamily="34" charset="0"/>
              </a:rPr>
              <a:t> mode of asexual reproduction, Nucleus 	divides first, and then </a:t>
            </a:r>
            <a:r>
              <a:rPr lang="en-US" sz="2400" b="1" dirty="0" err="1" smtClean="0">
                <a:latin typeface="Arial Rounded MT Bold" pitchFamily="34" charset="0"/>
              </a:rPr>
              <a:t>cytoplasmic</a:t>
            </a:r>
            <a:r>
              <a:rPr lang="en-US" sz="2400" b="1" dirty="0" smtClean="0">
                <a:latin typeface="Arial Rounded MT Bold" pitchFamily="34" charset="0"/>
              </a:rPr>
              <a:t> division occurs.</a:t>
            </a:r>
          </a:p>
          <a:p>
            <a:pPr marL="342900" lvl="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 err="1" smtClean="0">
                <a:solidFill>
                  <a:srgbClr val="002060"/>
                </a:solidFill>
                <a:latin typeface="Arial Rounded MT Bold" pitchFamily="34" charset="0"/>
              </a:rPr>
              <a:t>Schizogony</a:t>
            </a:r>
            <a:r>
              <a:rPr lang="en-US" sz="2400" b="1" dirty="0" smtClean="0">
                <a:solidFill>
                  <a:srgbClr val="002060"/>
                </a:solidFill>
                <a:latin typeface="Arial Rounded MT Bold" pitchFamily="34" charset="0"/>
              </a:rPr>
              <a:t> (Multiple fission): </a:t>
            </a:r>
            <a:r>
              <a:rPr lang="en-US" sz="2400" b="1" dirty="0" smtClean="0">
                <a:solidFill>
                  <a:srgbClr val="00B0F0"/>
                </a:solidFill>
                <a:latin typeface="Arial Rounded MT Bold" pitchFamily="34" charset="0"/>
              </a:rPr>
              <a:t>First nucleus divides several times, then 	cytoplasm. The dividing forms with a multinucleated mass and surrounded by a distinct wall known as </a:t>
            </a:r>
            <a:r>
              <a:rPr lang="en-US" sz="2400" b="1" u="sng" dirty="0" err="1" smtClean="0">
                <a:solidFill>
                  <a:srgbClr val="00B0F0"/>
                </a:solidFill>
                <a:latin typeface="Arial Rounded MT Bold" pitchFamily="34" charset="0"/>
              </a:rPr>
              <a:t>Schizont</a:t>
            </a:r>
            <a:r>
              <a:rPr lang="en-US" sz="2400" b="1" dirty="0" smtClean="0">
                <a:solidFill>
                  <a:srgbClr val="00B0F0"/>
                </a:solidFill>
                <a:latin typeface="Arial Rounded MT Bold" pitchFamily="34" charset="0"/>
              </a:rPr>
              <a:t> and daughter forms called </a:t>
            </a:r>
            <a:r>
              <a:rPr lang="en-US" sz="2400" b="1" u="sng" dirty="0" err="1" smtClean="0">
                <a:solidFill>
                  <a:srgbClr val="00B0F0"/>
                </a:solidFill>
                <a:latin typeface="Arial Rounded MT Bold" pitchFamily="34" charset="0"/>
              </a:rPr>
              <a:t>merozoites</a:t>
            </a:r>
            <a:r>
              <a:rPr lang="en-US" sz="2400" b="1" dirty="0" smtClean="0">
                <a:solidFill>
                  <a:srgbClr val="00B0F0"/>
                </a:solidFill>
                <a:latin typeface="Arial Rounded MT Bold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4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6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 Rounded MT Bold" pitchFamily="34" charset="0"/>
              </a:rPr>
              <a:t>REPRODUCTION IN PROTOZOA</a:t>
            </a:r>
            <a:r>
              <a:rPr lang="en-US" sz="3200" dirty="0" smtClean="0">
                <a:solidFill>
                  <a:srgbClr val="7030A0"/>
                </a:solidFill>
              </a:rPr>
              <a:t>         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457200" lvl="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7030A0"/>
                </a:solidFill>
                <a:latin typeface="Arial Rounded MT Bold" pitchFamily="34" charset="0"/>
              </a:rPr>
              <a:t>Budding:</a:t>
            </a:r>
            <a:r>
              <a:rPr lang="en-US" sz="2800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2800" dirty="0" smtClean="0">
                <a:latin typeface="Arial Rounded MT Bold" pitchFamily="34" charset="0"/>
              </a:rPr>
              <a:t>Two or more daughter forms are produced from the parent cell and grow to full size.</a:t>
            </a:r>
          </a:p>
          <a:p>
            <a:pPr marL="457200" lvl="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 err="1" smtClean="0">
                <a:solidFill>
                  <a:srgbClr val="7030A0"/>
                </a:solidFill>
                <a:latin typeface="Arial Rounded MT Bold" pitchFamily="34" charset="0"/>
              </a:rPr>
              <a:t>Edodyogeny</a:t>
            </a:r>
            <a:r>
              <a:rPr lang="en-US" sz="2800" b="1" dirty="0" smtClean="0">
                <a:solidFill>
                  <a:srgbClr val="7030A0"/>
                </a:solidFill>
                <a:latin typeface="Arial Rounded MT Bold" pitchFamily="34" charset="0"/>
              </a:rPr>
              <a:t> ( Internal budding):</a:t>
            </a:r>
            <a:r>
              <a:rPr lang="en-US" sz="2800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2800" dirty="0" smtClean="0">
                <a:latin typeface="Arial Rounded MT Bold" pitchFamily="34" charset="0"/>
              </a:rPr>
              <a:t>Two daughter cells are formed within the parent cells.</a:t>
            </a:r>
          </a:p>
          <a:p>
            <a:pPr marL="457200" lvl="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 smtClean="0">
              <a:latin typeface="Arial Rounded MT Bold" pitchFamily="34" charset="0"/>
            </a:endParaRPr>
          </a:p>
          <a:p>
            <a:pPr marL="457200" lvl="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 err="1" smtClean="0">
                <a:solidFill>
                  <a:srgbClr val="7030A0"/>
                </a:solidFill>
                <a:latin typeface="Arial Rounded MT Bold" pitchFamily="34" charset="0"/>
              </a:rPr>
              <a:t>Endopolygeny</a:t>
            </a:r>
            <a:r>
              <a:rPr lang="en-US" sz="2800" b="1" dirty="0" smtClean="0">
                <a:solidFill>
                  <a:srgbClr val="7030A0"/>
                </a:solidFill>
                <a:latin typeface="Arial Rounded MT Bold" pitchFamily="34" charset="0"/>
              </a:rPr>
              <a:t>-</a:t>
            </a:r>
            <a:r>
              <a:rPr lang="en-US" sz="2800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2800" dirty="0" smtClean="0">
                <a:latin typeface="Arial Rounded MT Bold" pitchFamily="34" charset="0"/>
              </a:rPr>
              <a:t>Many daughter cells are formed within the parent cells. 	e.g. </a:t>
            </a:r>
            <a:r>
              <a:rPr lang="en-US" sz="2800" i="1" dirty="0" err="1" smtClean="0">
                <a:latin typeface="Arial Rounded MT Bold" pitchFamily="34" charset="0"/>
              </a:rPr>
              <a:t>Toxoplasma</a:t>
            </a:r>
            <a:r>
              <a:rPr lang="en-US" sz="2800" dirty="0" smtClean="0">
                <a:latin typeface="Arial Rounded MT Bold" pitchFamily="34" charset="0"/>
              </a:rPr>
              <a:t> and </a:t>
            </a:r>
            <a:r>
              <a:rPr lang="en-US" sz="2800" i="1" dirty="0" err="1" smtClean="0">
                <a:latin typeface="Arial Rounded MT Bold" pitchFamily="34" charset="0"/>
              </a:rPr>
              <a:t>Sarcocystis</a:t>
            </a:r>
            <a:r>
              <a:rPr lang="en-US" sz="2800" dirty="0" smtClean="0">
                <a:latin typeface="Arial Rounded MT Bold" pitchFamily="34" charset="0"/>
              </a:rPr>
              <a:t> spp.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000" dirty="0" smtClean="0">
              <a:latin typeface="Arial Rounded MT Bold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29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 Rounded MT Bold" pitchFamily="34" charset="0"/>
              </a:rPr>
              <a:t>REPRODUCTION IN PROTOZOA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 smtClean="0">
                <a:solidFill>
                  <a:srgbClr val="002060"/>
                </a:solidFill>
                <a:latin typeface="Arial Rounded MT Bold" pitchFamily="34" charset="0"/>
              </a:rPr>
              <a:t>Sexual Reproduction:</a:t>
            </a:r>
            <a:endParaRPr lang="en-US" sz="28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002060"/>
                </a:solidFill>
                <a:latin typeface="Arial Rounded MT Bold" pitchFamily="34" charset="0"/>
              </a:rPr>
              <a:t>Conjugation - </a:t>
            </a:r>
            <a:r>
              <a:rPr lang="en-US" sz="2400" b="1" dirty="0" smtClean="0">
                <a:latin typeface="Arial Rounded MT Bold" pitchFamily="34" charset="0"/>
              </a:rPr>
              <a:t>Exchange of nuclear materials from the micronucleus takes place in </a:t>
            </a:r>
            <a:r>
              <a:rPr lang="en-US" sz="2400" b="1" dirty="0" smtClean="0">
                <a:solidFill>
                  <a:srgbClr val="00B0F0"/>
                </a:solidFill>
                <a:latin typeface="Arial Rounded MT Bold" pitchFamily="34" charset="0"/>
              </a:rPr>
              <a:t>conjugation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</a:t>
            </a:r>
            <a:r>
              <a:rPr lang="en-US" sz="2400" b="1" dirty="0" smtClean="0">
                <a:latin typeface="Arial Rounded MT Bold" pitchFamily="34" charset="0"/>
              </a:rPr>
              <a:t>e.g. Ciliates.</a:t>
            </a:r>
          </a:p>
          <a:p>
            <a:pPr marL="342900" lvl="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 err="1" smtClean="0">
                <a:solidFill>
                  <a:srgbClr val="002060"/>
                </a:solidFill>
                <a:latin typeface="Arial Rounded MT Bold" pitchFamily="34" charset="0"/>
              </a:rPr>
              <a:t>Syngamy</a:t>
            </a:r>
            <a:r>
              <a:rPr lang="en-US" sz="2400" b="1" dirty="0" smtClean="0">
                <a:solidFill>
                  <a:srgbClr val="002060"/>
                </a:solidFill>
                <a:latin typeface="Arial Rounded MT Bold" pitchFamily="34" charset="0"/>
              </a:rPr>
              <a:t> -</a:t>
            </a:r>
            <a:r>
              <a:rPr lang="en-US" sz="2400" b="1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  <a:r>
              <a:rPr lang="en-US" sz="2400" b="1" dirty="0" smtClean="0">
                <a:latin typeface="Arial Rounded MT Bold" pitchFamily="34" charset="0"/>
              </a:rPr>
              <a:t>Two gamete fuse to form a zygote called </a:t>
            </a:r>
            <a:r>
              <a:rPr lang="en-US" sz="2400" b="1" dirty="0" err="1" smtClean="0">
                <a:solidFill>
                  <a:srgbClr val="00B0F0"/>
                </a:solidFill>
                <a:latin typeface="Arial Rounded MT Bold" pitchFamily="34" charset="0"/>
              </a:rPr>
              <a:t>syngamy</a:t>
            </a:r>
            <a:r>
              <a:rPr lang="en-US" sz="2400" b="1" dirty="0" smtClean="0">
                <a:solidFill>
                  <a:srgbClr val="00B0F0"/>
                </a:solidFill>
                <a:latin typeface="Arial Rounded MT Bold" pitchFamily="34" charset="0"/>
              </a:rPr>
              <a:t>. 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>
                <a:latin typeface="Arial Rounded MT Bold" pitchFamily="34" charset="0"/>
              </a:rPr>
              <a:t>Two similar size gametes i.e. isogametes and process of their fusion called  </a:t>
            </a:r>
            <a:r>
              <a:rPr lang="en-US" sz="2400" b="1" dirty="0" smtClean="0">
                <a:solidFill>
                  <a:srgbClr val="00B0F0"/>
                </a:solidFill>
                <a:latin typeface="Arial Rounded MT Bold" pitchFamily="34" charset="0"/>
              </a:rPr>
              <a:t>isogamy.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2400" b="1" dirty="0" smtClean="0">
              <a:solidFill>
                <a:srgbClr val="00B0F0"/>
              </a:solidFill>
              <a:latin typeface="Arial Rounded MT Bold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>
                <a:latin typeface="Arial Rounded MT Bold" pitchFamily="34" charset="0"/>
              </a:rPr>
              <a:t>Two dissimilar size gametes i.e. </a:t>
            </a:r>
            <a:r>
              <a:rPr lang="en-US" sz="2400" b="1" dirty="0" err="1" smtClean="0">
                <a:latin typeface="Arial Rounded MT Bold" pitchFamily="34" charset="0"/>
              </a:rPr>
              <a:t>anisogametes</a:t>
            </a:r>
            <a:r>
              <a:rPr lang="en-US" sz="2400" b="1" dirty="0" smtClean="0">
                <a:latin typeface="Arial Rounded MT Bold" pitchFamily="34" charset="0"/>
              </a:rPr>
              <a:t> and it fusion called </a:t>
            </a:r>
            <a:r>
              <a:rPr lang="en-US" sz="2400" b="1" dirty="0" err="1" smtClean="0">
                <a:solidFill>
                  <a:srgbClr val="00B0F0"/>
                </a:solidFill>
                <a:latin typeface="Arial Rounded MT Bold" pitchFamily="34" charset="0"/>
              </a:rPr>
              <a:t>anisogamy</a:t>
            </a:r>
            <a:r>
              <a:rPr lang="en-US" sz="2400" b="1" dirty="0" smtClean="0">
                <a:solidFill>
                  <a:srgbClr val="00B0F0"/>
                </a:solidFill>
                <a:latin typeface="Arial Rounded MT Bold" pitchFamily="34" charset="0"/>
              </a:rPr>
              <a:t>. </a:t>
            </a:r>
          </a:p>
          <a:p>
            <a:pPr lvl="0" algn="just">
              <a:lnSpc>
                <a:spcPct val="150000"/>
              </a:lnSpc>
              <a:buFont typeface="Courier New" pitchFamily="49" charset="0"/>
              <a:buChar char="o"/>
            </a:pPr>
            <a:endParaRPr lang="en-US" sz="2400" b="1" dirty="0" smtClean="0">
              <a:latin typeface="Arial Rounded MT Bold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400" b="1" dirty="0" smtClean="0">
              <a:latin typeface="Arial Rounded MT Bold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4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PROTOZOA</a:t>
            </a:r>
            <a:endParaRPr lang="en-US" sz="3200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342900" indent="-342900" algn="just">
              <a:buFont typeface="Courier New" pitchFamily="49" charset="0"/>
              <a:buChar char="o"/>
            </a:pPr>
            <a:r>
              <a:rPr lang="en-US" sz="2400" dirty="0" err="1" smtClean="0">
                <a:solidFill>
                  <a:srgbClr val="002060"/>
                </a:solidFill>
                <a:latin typeface="Arial Black" pitchFamily="34" charset="0"/>
              </a:rPr>
              <a:t>Protozoology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 is the study of protozoa.</a:t>
            </a:r>
          </a:p>
          <a:p>
            <a:pPr marL="342900" indent="-342900" algn="just">
              <a:buFont typeface="Courier New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  <a:latin typeface="Arial Rounded MT Bold" pitchFamily="34" charset="0"/>
              </a:rPr>
              <a:t>The word protozoa is derived from the Greek words – “Proto” means first and “</a:t>
            </a:r>
            <a:r>
              <a:rPr lang="en-US" sz="2400" b="1" dirty="0" err="1" smtClean="0">
                <a:solidFill>
                  <a:srgbClr val="FF0000"/>
                </a:solidFill>
                <a:latin typeface="Arial Rounded MT Bold" pitchFamily="34" charset="0"/>
              </a:rPr>
              <a:t>Zoa</a:t>
            </a:r>
            <a:r>
              <a:rPr lang="en-US" sz="2400" b="1" dirty="0" smtClean="0">
                <a:solidFill>
                  <a:srgbClr val="FF0000"/>
                </a:solidFill>
                <a:latin typeface="Arial Rounded MT Bold" pitchFamily="34" charset="0"/>
              </a:rPr>
              <a:t>” means animals.</a:t>
            </a:r>
          </a:p>
          <a:p>
            <a:pPr marL="342900" indent="-342900" algn="just">
              <a:buFont typeface="Courier New" pitchFamily="49" charset="0"/>
              <a:buChar char="o"/>
            </a:pPr>
            <a:endParaRPr lang="en-US" sz="2400" b="1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00B0F0"/>
                </a:solidFill>
                <a:latin typeface="Arial Rounded MT Bold" pitchFamily="34" charset="0"/>
              </a:rPr>
              <a:t>The </a:t>
            </a:r>
            <a:r>
              <a:rPr lang="en-US" sz="2400" b="1" u="sng" dirty="0" smtClean="0">
                <a:solidFill>
                  <a:srgbClr val="00B0F0"/>
                </a:solidFill>
                <a:latin typeface="Arial Rounded MT Bold" pitchFamily="34" charset="0"/>
              </a:rPr>
              <a:t>first animal </a:t>
            </a:r>
            <a:r>
              <a:rPr lang="en-US" sz="2400" b="1" dirty="0" smtClean="0">
                <a:solidFill>
                  <a:srgbClr val="00B0F0"/>
                </a:solidFill>
                <a:latin typeface="Arial Rounded MT Bold" pitchFamily="34" charset="0"/>
              </a:rPr>
              <a:t>life which appeared on this earth 	belonged to this category.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002060"/>
                </a:solidFill>
                <a:latin typeface="Arial Rounded MT Bold" pitchFamily="34" charset="0"/>
              </a:rPr>
              <a:t>Protozoa was discovered by Antoni Van 	Leeuwenhoek (Dutch scientist) and also known as </a:t>
            </a:r>
            <a:r>
              <a:rPr lang="en-US" sz="2400" b="1" u="sng" dirty="0" smtClean="0">
                <a:solidFill>
                  <a:srgbClr val="002060"/>
                </a:solidFill>
                <a:latin typeface="Arial Rounded MT Bold" pitchFamily="34" charset="0"/>
              </a:rPr>
              <a:t>Father of  Protozoology. </a:t>
            </a:r>
          </a:p>
          <a:p>
            <a:pPr marL="342900" lvl="0" indent="-342900" algn="just">
              <a:buFont typeface="Courier New" pitchFamily="49" charset="0"/>
              <a:buChar char="o"/>
            </a:pPr>
            <a:endParaRPr lang="en-US" sz="2400" b="1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itchFamily="49" charset="0"/>
              <a:buChar char="o"/>
            </a:pPr>
            <a:r>
              <a:rPr lang="en-US" sz="2400" b="1" dirty="0" smtClean="0">
                <a:solidFill>
                  <a:srgbClr val="0070C0"/>
                </a:solidFill>
                <a:latin typeface="Arial Rounded MT Bold" pitchFamily="34" charset="0"/>
              </a:rPr>
              <a:t>Protozoa are an unicellular, microscopic and </a:t>
            </a:r>
            <a:r>
              <a:rPr lang="en-US" sz="2400" b="1" u="sng" dirty="0" smtClean="0">
                <a:solidFill>
                  <a:srgbClr val="0070C0"/>
                </a:solidFill>
                <a:latin typeface="Arial Rounded MT Bold" pitchFamily="34" charset="0"/>
              </a:rPr>
              <a:t>eukaryotic</a:t>
            </a:r>
            <a:r>
              <a:rPr lang="en-US" sz="2400" b="1" dirty="0" smtClean="0">
                <a:solidFill>
                  <a:srgbClr val="0070C0"/>
                </a:solidFill>
                <a:latin typeface="Arial Rounded MT Bold" pitchFamily="34" charset="0"/>
              </a:rPr>
              <a:t> organism having a distinct  nucleus 	enclosed in a membrane.</a:t>
            </a:r>
          </a:p>
          <a:p>
            <a:pPr algn="just">
              <a:buFont typeface="Courier New" pitchFamily="49" charset="0"/>
              <a:buChar char="o"/>
            </a:pPr>
            <a:endParaRPr lang="en-US" sz="2400" b="1" dirty="0" smtClean="0">
              <a:latin typeface="Arial Rounded MT Bold" pitchFamily="34" charset="0"/>
            </a:endParaRPr>
          </a:p>
          <a:p>
            <a:pPr algn="just"/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800" b="1" dirty="0" smtClean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 Rounded MT Bold" pitchFamily="34" charset="0"/>
              </a:rPr>
              <a:t>REPRODUCTION IN PROTOZOA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Font typeface="Courier New" pitchFamily="49" charset="0"/>
              <a:buChar char="o"/>
            </a:pPr>
            <a:endParaRPr lang="en-US" sz="2400" b="1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lvl="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400" b="1" dirty="0" smtClean="0">
                <a:latin typeface="Arial Rounded MT Bold" pitchFamily="34" charset="0"/>
              </a:rPr>
              <a:t>In </a:t>
            </a:r>
            <a:r>
              <a:rPr lang="en-US" sz="2400" b="1" dirty="0" err="1" smtClean="0">
                <a:latin typeface="Arial Rounded MT Bold" pitchFamily="34" charset="0"/>
              </a:rPr>
              <a:t>anisogamy</a:t>
            </a:r>
            <a:r>
              <a:rPr lang="en-US" sz="2400" b="1" dirty="0" smtClean="0">
                <a:latin typeface="Arial Rounded MT Bold" pitchFamily="34" charset="0"/>
              </a:rPr>
              <a:t>, the smaller gamete is a male gamete known as  </a:t>
            </a:r>
            <a:r>
              <a:rPr lang="en-US" sz="2400" b="1" dirty="0" smtClean="0">
                <a:solidFill>
                  <a:srgbClr val="7030A0"/>
                </a:solidFill>
                <a:latin typeface="Arial Rounded MT Bold" pitchFamily="34" charset="0"/>
              </a:rPr>
              <a:t>microgamete</a:t>
            </a:r>
            <a:r>
              <a:rPr lang="en-US" sz="2400" b="1" dirty="0" smtClean="0">
                <a:latin typeface="Arial Rounded MT Bold" pitchFamily="34" charset="0"/>
              </a:rPr>
              <a:t>  and the larger one is a female gamete                   known as </a:t>
            </a:r>
            <a:r>
              <a:rPr lang="en-US" sz="2400" b="1" dirty="0" smtClean="0">
                <a:solidFill>
                  <a:srgbClr val="7030A0"/>
                </a:solidFill>
                <a:latin typeface="Arial Rounded MT Bold" pitchFamily="34" charset="0"/>
              </a:rPr>
              <a:t>macrogamete</a:t>
            </a:r>
            <a:r>
              <a:rPr lang="en-US" sz="2400" b="1" dirty="0" smtClean="0">
                <a:latin typeface="Arial Rounded MT Bold" pitchFamily="34" charset="0"/>
              </a:rPr>
              <a:t> which are produced from            microgametocyte and </a:t>
            </a:r>
            <a:r>
              <a:rPr lang="en-US" sz="2400" b="1" dirty="0" err="1" smtClean="0">
                <a:latin typeface="Arial Rounded MT Bold" pitchFamily="34" charset="0"/>
              </a:rPr>
              <a:t>macrogametocyte</a:t>
            </a:r>
            <a:r>
              <a:rPr lang="en-US" sz="2400" b="1" dirty="0" smtClean="0">
                <a:latin typeface="Arial Rounded MT Bold" pitchFamily="34" charset="0"/>
              </a:rPr>
              <a:t>, respectively.</a:t>
            </a:r>
          </a:p>
          <a:p>
            <a:pPr lvl="0" algn="just">
              <a:lnSpc>
                <a:spcPct val="150000"/>
              </a:lnSpc>
              <a:buFont typeface="Courier New" pitchFamily="49" charset="0"/>
              <a:buChar char="o"/>
            </a:pPr>
            <a:endParaRPr lang="en-US" sz="2400" b="1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 err="1" smtClean="0">
                <a:solidFill>
                  <a:srgbClr val="7030A0"/>
                </a:solidFill>
                <a:latin typeface="Arial Rounded MT Bold" pitchFamily="34" charset="0"/>
              </a:rPr>
              <a:t>Sporogony</a:t>
            </a:r>
            <a:r>
              <a:rPr lang="en-US" sz="2400" b="1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2400" b="1" dirty="0" smtClean="0">
                <a:latin typeface="Arial Rounded MT Bold" pitchFamily="34" charset="0"/>
              </a:rPr>
              <a:t>is an asexual process of multiple fission and                  </a:t>
            </a:r>
            <a:r>
              <a:rPr lang="en-US" sz="2400" b="1" dirty="0" err="1" smtClean="0">
                <a:latin typeface="Arial Rounded MT Bold" pitchFamily="34" charset="0"/>
              </a:rPr>
              <a:t>sporogony</a:t>
            </a:r>
            <a:r>
              <a:rPr lang="en-US" sz="2400" b="1" dirty="0" smtClean="0">
                <a:latin typeface="Arial Rounded MT Bold" pitchFamily="34" charset="0"/>
              </a:rPr>
              <a:t> normally </a:t>
            </a:r>
            <a:r>
              <a:rPr lang="en-US" sz="2400" b="1" dirty="0" smtClean="0">
                <a:solidFill>
                  <a:srgbClr val="FFC000"/>
                </a:solidFill>
                <a:latin typeface="Arial Rounded MT Bold" pitchFamily="34" charset="0"/>
              </a:rPr>
              <a:t>follows </a:t>
            </a:r>
            <a:r>
              <a:rPr lang="en-US" sz="2400" b="1" dirty="0" err="1" smtClean="0">
                <a:solidFill>
                  <a:srgbClr val="FFC000"/>
                </a:solidFill>
                <a:latin typeface="Arial Rounded MT Bold" pitchFamily="34" charset="0"/>
              </a:rPr>
              <a:t>syngamy</a:t>
            </a:r>
            <a:r>
              <a:rPr lang="en-US" sz="2400" b="1" dirty="0" smtClean="0">
                <a:latin typeface="Arial Rounded MT Bold" pitchFamily="34" charset="0"/>
              </a:rPr>
              <a:t>. </a:t>
            </a:r>
          </a:p>
          <a:p>
            <a:pPr lvl="0" algn="just">
              <a:lnSpc>
                <a:spcPct val="150000"/>
              </a:lnSpc>
            </a:pPr>
            <a:endParaRPr lang="en-US" sz="2400" b="1" dirty="0" smtClean="0">
              <a:latin typeface="Arial Rounded MT Bold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7030A0"/>
                </a:solidFill>
                <a:latin typeface="Arial Rounded MT Bold" pitchFamily="34" charset="0"/>
              </a:rPr>
              <a:t>In </a:t>
            </a:r>
            <a:r>
              <a:rPr lang="en-US" sz="2400" b="1" dirty="0" err="1" smtClean="0">
                <a:solidFill>
                  <a:srgbClr val="7030A0"/>
                </a:solidFill>
                <a:latin typeface="Arial Rounded MT Bold" pitchFamily="34" charset="0"/>
              </a:rPr>
              <a:t>sporogony</a:t>
            </a:r>
            <a:r>
              <a:rPr lang="en-US" sz="2400" b="1" dirty="0" smtClean="0">
                <a:solidFill>
                  <a:srgbClr val="7030A0"/>
                </a:solidFill>
                <a:latin typeface="Arial Rounded MT Bold" pitchFamily="34" charset="0"/>
              </a:rPr>
              <a:t>, </a:t>
            </a:r>
            <a:r>
              <a:rPr lang="en-US" sz="2400" b="1" dirty="0" smtClean="0">
                <a:latin typeface="Arial Rounded MT Bold" pitchFamily="34" charset="0"/>
              </a:rPr>
              <a:t>zygote forms a number of </a:t>
            </a:r>
            <a:r>
              <a:rPr lang="en-US" sz="2400" b="1" dirty="0" err="1" smtClean="0">
                <a:latin typeface="Arial Rounded MT Bold" pitchFamily="34" charset="0"/>
              </a:rPr>
              <a:t>sporozoites</a:t>
            </a:r>
            <a:r>
              <a:rPr lang="en-US" sz="2400" b="1" dirty="0" smtClean="0">
                <a:latin typeface="Arial Rounded MT Bold" pitchFamily="34" charset="0"/>
              </a:rPr>
              <a:t> within the walls of a cyst.</a:t>
            </a:r>
          </a:p>
          <a:p>
            <a:pPr lvl="0" algn="just">
              <a:lnSpc>
                <a:spcPct val="150000"/>
              </a:lnSpc>
              <a:buFont typeface="Courier New" pitchFamily="49" charset="0"/>
              <a:buChar char="o"/>
            </a:pPr>
            <a:endParaRPr lang="en-US" sz="2400" b="1" dirty="0" smtClean="0">
              <a:latin typeface="Arial Rounded MT Bold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000" dirty="0" smtClean="0">
              <a:latin typeface="Arial Rounded MT Bold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2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 Rounded MT Bold" pitchFamily="34" charset="0"/>
              </a:rPr>
              <a:t>REPRODUCTION IN PROTOZOA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 lnSpcReduction="20000"/>
          </a:bodyPr>
          <a:lstStyle/>
          <a:p>
            <a:pPr marL="457200" lvl="0" indent="-457200"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Sporozoites</a:t>
            </a:r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are infective stage of some protozoa which are released by the </a:t>
            </a:r>
            <a:r>
              <a:rPr lang="en-US" sz="20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lysis</a:t>
            </a:r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of </a:t>
            </a:r>
            <a:r>
              <a:rPr lang="en-US" sz="20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sporocyst</a:t>
            </a:r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/ </a:t>
            </a:r>
            <a:r>
              <a:rPr lang="en-US" sz="20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ookinete</a:t>
            </a:r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</a:t>
            </a:r>
          </a:p>
          <a:p>
            <a:pPr marL="457200" lvl="0" indent="-457200"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Sporozoites</a:t>
            </a:r>
            <a:r>
              <a:rPr lang="en-US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enter into cell membrane of the hosts and form </a:t>
            </a:r>
            <a:r>
              <a:rPr lang="en-US" sz="20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trophozoites</a:t>
            </a:r>
            <a:r>
              <a:rPr lang="en-US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.</a:t>
            </a:r>
          </a:p>
          <a:p>
            <a:pPr marL="457200" lvl="0" indent="-457200"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Trophozite</a:t>
            </a:r>
            <a:r>
              <a:rPr lang="en-US" sz="2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stage of protozoa in the host which feeds and grows until division commences.</a:t>
            </a:r>
          </a:p>
          <a:p>
            <a:pPr marL="457200" lvl="0" indent="-457200"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N</a:t>
            </a:r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ucleus of </a:t>
            </a:r>
            <a:r>
              <a:rPr lang="en-US" sz="20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trophozoite</a:t>
            </a:r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divides several times by </a:t>
            </a:r>
            <a:r>
              <a:rPr lang="en-US" sz="20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schizogony</a:t>
            </a:r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and form multinucleated mass which is  surrounded by distinct wall called </a:t>
            </a:r>
            <a:r>
              <a:rPr lang="en-US" sz="20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schizont</a:t>
            </a:r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</a:t>
            </a:r>
          </a:p>
          <a:p>
            <a:pPr marL="457200" lvl="0" indent="-457200"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Schizont</a:t>
            </a:r>
            <a:r>
              <a:rPr lang="en-US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is filled with a large numbers of elongated organisms called </a:t>
            </a:r>
            <a:r>
              <a:rPr lang="en-US" sz="2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merozoites</a:t>
            </a:r>
            <a:r>
              <a:rPr lang="en-US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q"/>
            </a:pPr>
            <a:endParaRPr lang="en-US" sz="2000" dirty="0" smtClean="0">
              <a:latin typeface="Arial Rounded MT Bold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000" dirty="0" smtClean="0">
              <a:latin typeface="Arial Rounded MT Bold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3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090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PROTOZOA</a:t>
            </a:r>
            <a:endParaRPr lang="en-US" sz="32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endParaRPr lang="en-US" sz="2800" b="1" dirty="0" smtClean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685799"/>
          <a:ext cx="91440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643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Protozoa</a:t>
                      </a:r>
                      <a:r>
                        <a:rPr lang="en-US" sz="2400" baseline="0" dirty="0" smtClean="0">
                          <a:latin typeface="Arial Rounded MT Bold" pitchFamily="34" charset="0"/>
                        </a:rPr>
                        <a:t> 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Rounded MT Bold" pitchFamily="34" charset="0"/>
                        </a:rPr>
                        <a:t>Metazoa</a:t>
                      </a:r>
                      <a:r>
                        <a:rPr lang="en-US" sz="2400" dirty="0" smtClean="0">
                          <a:latin typeface="Arial Rounded MT Bold" pitchFamily="34" charset="0"/>
                        </a:rPr>
                        <a:t> 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819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Unicellular </a:t>
                      </a:r>
                      <a:endParaRPr lang="en-US" b="1" dirty="0">
                        <a:solidFill>
                          <a:srgbClr val="7030A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Multicellular</a:t>
                      </a:r>
                      <a:endParaRPr lang="en-US" b="1" dirty="0" smtClean="0">
                        <a:solidFill>
                          <a:srgbClr val="7030A0"/>
                        </a:solidFill>
                        <a:latin typeface="Arial Rounded MT Bold" pitchFamily="34" charset="0"/>
                      </a:endParaRPr>
                    </a:p>
                    <a:p>
                      <a:endParaRPr lang="en-US" b="1" dirty="0">
                        <a:solidFill>
                          <a:srgbClr val="7030A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25998">
                <a:tc>
                  <a:txBody>
                    <a:bodyPr/>
                    <a:lstStyle/>
                    <a:p>
                      <a:pPr algn="just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A single cell perform all the functions like reproduction, digestion, respiration etc.</a:t>
                      </a:r>
                      <a:endParaRPr lang="en-US" b="1" dirty="0">
                        <a:solidFill>
                          <a:srgbClr val="00206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Each cell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 performs a particular function</a:t>
                      </a:r>
                      <a:endParaRPr lang="en-US" b="1" dirty="0">
                        <a:solidFill>
                          <a:srgbClr val="00206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64509">
                <a:tc>
                  <a:txBody>
                    <a:bodyPr/>
                    <a:lstStyle/>
                    <a:p>
                      <a:pPr algn="just"/>
                      <a:r>
                        <a:rPr lang="en-US" b="1" dirty="0" smtClean="0">
                          <a:latin typeface="Arial Rounded MT Bold" pitchFamily="34" charset="0"/>
                        </a:rPr>
                        <a:t>It contains organelles like mitochondria, Golgi </a:t>
                      </a:r>
                      <a:r>
                        <a:rPr lang="en-US" b="1" baseline="0" dirty="0" smtClean="0">
                          <a:latin typeface="Arial Rounded MT Bold" pitchFamily="34" charset="0"/>
                        </a:rPr>
                        <a:t> apparatus etc.</a:t>
                      </a:r>
                      <a:endParaRPr lang="en-US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1" dirty="0" smtClean="0">
                          <a:latin typeface="Arial Rounded MT Bold" pitchFamily="34" charset="0"/>
                        </a:rPr>
                        <a:t>It contains organs</a:t>
                      </a:r>
                      <a:r>
                        <a:rPr lang="en-US" b="1" baseline="0" dirty="0" smtClean="0">
                          <a:latin typeface="Arial Rounded MT Bold" pitchFamily="34" charset="0"/>
                        </a:rPr>
                        <a:t> like alimentary canal, respiratory organs, reproductive organs etc.</a:t>
                      </a:r>
                    </a:p>
                    <a:p>
                      <a:pPr algn="just"/>
                      <a:endParaRPr lang="en-US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99154">
                <a:tc>
                  <a:txBody>
                    <a:bodyPr/>
                    <a:lstStyle/>
                    <a:p>
                      <a:pPr algn="just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Examples: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US" b="1" i="1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Trypanosoma</a:t>
                      </a:r>
                      <a:r>
                        <a:rPr lang="en-US" b="1" i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spp., </a:t>
                      </a:r>
                      <a:r>
                        <a:rPr lang="en-US" b="1" i="1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Babesia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spp.</a:t>
                      </a:r>
                      <a:endParaRPr lang="en-US" b="1" dirty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Examples: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Helminthes and arthropods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just"/>
                      <a:endParaRPr lang="en-US" b="1" dirty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2" descr="C:\Users\Bala\Pictures\pic\dog-ticks  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6200000">
            <a:off x="7590611" y="4906191"/>
            <a:ext cx="1143000" cy="1541416"/>
          </a:xfrm>
          <a:prstGeom prst="rect">
            <a:avLst/>
          </a:prstGeom>
          <a:noFill/>
        </p:spPr>
      </p:pic>
      <p:pic>
        <p:nvPicPr>
          <p:cNvPr id="6" name="Picture 5" descr="bigeminablsme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029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4953000"/>
            <a:ext cx="173196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Users\ACER\Desktop\t. evans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560" y="4949908"/>
            <a:ext cx="1863220" cy="147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own Arrow 8"/>
          <p:cNvSpPr/>
          <p:nvPr/>
        </p:nvSpPr>
        <p:spPr>
          <a:xfrm>
            <a:off x="1828800" y="4724400"/>
            <a:ext cx="45719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038600" y="47244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324600" y="47244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8229600" y="472440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8961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PROTOZOA</a:t>
            </a:r>
            <a:endParaRPr lang="en-US" sz="32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endParaRPr lang="en-US" sz="2800" b="1" dirty="0" smtClean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838201"/>
          <a:ext cx="9144000" cy="6098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690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Protozoa</a:t>
                      </a:r>
                      <a:r>
                        <a:rPr lang="en-US" sz="2400" baseline="0" dirty="0" smtClean="0">
                          <a:latin typeface="Arial Rounded MT Bold" pitchFamily="34" charset="0"/>
                        </a:rPr>
                        <a:t> 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Bacteria</a:t>
                      </a:r>
                      <a:r>
                        <a:rPr lang="en-US" sz="2400" baseline="0" dirty="0" smtClean="0">
                          <a:latin typeface="Arial Rounded MT Bold" pitchFamily="34" charset="0"/>
                        </a:rPr>
                        <a:t> 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813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Eukaryotic</a:t>
                      </a:r>
                      <a:r>
                        <a:rPr lang="en-US" sz="2000" b="1" baseline="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 organisms 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Prokaryotic</a:t>
                      </a:r>
                      <a:r>
                        <a:rPr lang="en-US" sz="2000" b="1" baseline="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 organisms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72870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Presence</a:t>
                      </a:r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 of distinct nucleus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Distinct</a:t>
                      </a:r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 nucleus is absent but DNA is present in the form of closed circle.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51415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>
                          <a:latin typeface="Arial Rounded MT Bold" pitchFamily="34" charset="0"/>
                        </a:rPr>
                        <a:t>Capsule</a:t>
                      </a:r>
                      <a:r>
                        <a:rPr lang="en-US" sz="2000" b="1" baseline="0" dirty="0" smtClean="0">
                          <a:latin typeface="Arial Rounded MT Bold" pitchFamily="34" charset="0"/>
                        </a:rPr>
                        <a:t> is absent outside the cell-wall</a:t>
                      </a:r>
                      <a:endParaRPr lang="en-US" sz="2000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>
                          <a:latin typeface="Arial Rounded MT Bold" pitchFamily="34" charset="0"/>
                        </a:rPr>
                        <a:t>Capsule</a:t>
                      </a:r>
                      <a:r>
                        <a:rPr lang="en-US" sz="2000" b="1" baseline="0" dirty="0" smtClean="0">
                          <a:latin typeface="Arial Rounded MT Bold" pitchFamily="34" charset="0"/>
                        </a:rPr>
                        <a:t> is present outside the cell-wall</a:t>
                      </a:r>
                      <a:endParaRPr lang="en-US" sz="2000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41884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>
                          <a:latin typeface="Arial Rounded MT Bold" pitchFamily="34" charset="0"/>
                        </a:rPr>
                        <a:t>Usually</a:t>
                      </a:r>
                      <a:r>
                        <a:rPr lang="en-US" sz="2000" b="1" baseline="0" dirty="0" smtClean="0">
                          <a:latin typeface="Arial Rounded MT Bold" pitchFamily="34" charset="0"/>
                        </a:rPr>
                        <a:t> larger than bacteria</a:t>
                      </a:r>
                      <a:endParaRPr lang="en-US" sz="2000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>
                          <a:latin typeface="Arial Rounded MT Bold" pitchFamily="34" charset="0"/>
                        </a:rPr>
                        <a:t>Smaller</a:t>
                      </a:r>
                      <a:r>
                        <a:rPr lang="en-US" sz="2000" b="1" baseline="0" dirty="0" smtClean="0">
                          <a:latin typeface="Arial Rounded MT Bold" pitchFamily="34" charset="0"/>
                        </a:rPr>
                        <a:t> than protozoa</a:t>
                      </a:r>
                      <a:endParaRPr lang="en-US" sz="2000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07007">
                <a:tc>
                  <a:txBody>
                    <a:bodyPr/>
                    <a:lstStyle/>
                    <a:p>
                      <a:pPr algn="just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Examples: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US" b="1" i="1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Theileria</a:t>
                      </a:r>
                      <a:r>
                        <a:rPr lang="en-US" b="1" i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US" b="1" i="1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annulata</a:t>
                      </a:r>
                      <a:endParaRPr lang="en-US" b="1" i="1" dirty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Pasturella</a:t>
                      </a:r>
                      <a:r>
                        <a:rPr lang="en-US" b="1" i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US" b="1" i="1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multocida</a:t>
                      </a:r>
                      <a:endParaRPr lang="en-US" b="1" i="1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just"/>
                      <a:endParaRPr lang="en-US" b="1" dirty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3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PROTOZOA</a:t>
            </a:r>
            <a:endParaRPr lang="en-US" sz="32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endParaRPr lang="en-US" sz="2800" b="1" dirty="0" smtClean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90601"/>
          <a:ext cx="91440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400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Protozoa</a:t>
                      </a:r>
                      <a:r>
                        <a:rPr lang="en-US" sz="2400" baseline="0" dirty="0" smtClean="0">
                          <a:latin typeface="Arial Rounded MT Bold" pitchFamily="34" charset="0"/>
                        </a:rPr>
                        <a:t> 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Rounded MT Bold" pitchFamily="34" charset="0"/>
                        </a:rPr>
                        <a:t>Protophyta</a:t>
                      </a:r>
                      <a:r>
                        <a:rPr lang="en-US" sz="2400" baseline="0" dirty="0" smtClean="0">
                          <a:latin typeface="Arial Rounded MT Bold" pitchFamily="34" charset="0"/>
                        </a:rPr>
                        <a:t> 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10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Unicellular  micro-organisms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 </a:t>
                      </a:r>
                      <a:endParaRPr lang="en-US" b="1" dirty="0">
                        <a:solidFill>
                          <a:srgbClr val="7030A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Unicellular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 plant cells </a:t>
                      </a:r>
                      <a:endParaRPr lang="en-US" b="1" dirty="0">
                        <a:solidFill>
                          <a:srgbClr val="7030A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5027">
                <a:tc>
                  <a:txBody>
                    <a:bodyPr/>
                    <a:lstStyle/>
                    <a:p>
                      <a:pPr algn="just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Nucleus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 is well defined</a:t>
                      </a:r>
                      <a:endParaRPr lang="en-US" b="1" dirty="0">
                        <a:solidFill>
                          <a:srgbClr val="00206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Nuclear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 materials are scattered throughout the cytoplasm as granules</a:t>
                      </a:r>
                      <a:endParaRPr lang="en-US" b="1" dirty="0">
                        <a:solidFill>
                          <a:srgbClr val="00206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28134">
                <a:tc>
                  <a:txBody>
                    <a:bodyPr/>
                    <a:lstStyle/>
                    <a:p>
                      <a:pPr algn="just"/>
                      <a:r>
                        <a:rPr lang="en-US" b="1" dirty="0" smtClean="0">
                          <a:latin typeface="Arial Rounded MT Bold" pitchFamily="34" charset="0"/>
                        </a:rPr>
                        <a:t>Protozoan</a:t>
                      </a:r>
                      <a:r>
                        <a:rPr lang="en-US" b="1" baseline="0" dirty="0" smtClean="0">
                          <a:latin typeface="Arial Rounded MT Bold" pitchFamily="34" charset="0"/>
                        </a:rPr>
                        <a:t> are bounded by duplicate, non-rigid membrane called </a:t>
                      </a:r>
                      <a:r>
                        <a:rPr lang="en-US" b="1" baseline="0" dirty="0" err="1" smtClean="0">
                          <a:latin typeface="Arial Rounded MT Bold" pitchFamily="34" charset="0"/>
                        </a:rPr>
                        <a:t>periplast</a:t>
                      </a:r>
                      <a:endParaRPr lang="en-US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1" dirty="0" smtClean="0">
                          <a:latin typeface="Arial Rounded MT Bold" pitchFamily="34" charset="0"/>
                        </a:rPr>
                        <a:t>Plant</a:t>
                      </a:r>
                      <a:r>
                        <a:rPr lang="en-US" b="1" baseline="0" dirty="0" smtClean="0">
                          <a:latin typeface="Arial Rounded MT Bold" pitchFamily="34" charset="0"/>
                        </a:rPr>
                        <a:t> cells are bounded by rigid wall made of cellulose.</a:t>
                      </a:r>
                      <a:endParaRPr lang="en-US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09048">
                <a:tc>
                  <a:txBody>
                    <a:bodyPr/>
                    <a:lstStyle/>
                    <a:p>
                      <a:pPr algn="just"/>
                      <a:r>
                        <a:rPr lang="en-US" b="1" dirty="0" smtClean="0">
                          <a:latin typeface="Arial Rounded MT Bold" pitchFamily="34" charset="0"/>
                        </a:rPr>
                        <a:t>Nutrition is </a:t>
                      </a:r>
                      <a:r>
                        <a:rPr lang="en-US" b="1" dirty="0" err="1" smtClean="0">
                          <a:latin typeface="Arial Rounded MT Bold" pitchFamily="34" charset="0"/>
                        </a:rPr>
                        <a:t>holozoic</a:t>
                      </a:r>
                      <a:r>
                        <a:rPr lang="en-US" b="1" dirty="0" smtClean="0">
                          <a:latin typeface="Arial Rounded MT Bold" pitchFamily="34" charset="0"/>
                        </a:rPr>
                        <a:t> type and take readymade organic materials  for food</a:t>
                      </a:r>
                      <a:endParaRPr lang="en-US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1" dirty="0" err="1" smtClean="0">
                          <a:latin typeface="Arial Rounded MT Bold" pitchFamily="34" charset="0"/>
                        </a:rPr>
                        <a:t>Holophytic</a:t>
                      </a:r>
                      <a:r>
                        <a:rPr lang="en-US" b="1" dirty="0" smtClean="0">
                          <a:latin typeface="Arial Rounded MT Bold" pitchFamily="34" charset="0"/>
                        </a:rPr>
                        <a:t> type of nutrition and prepare their food by process of photosynthesis in chloroplast</a:t>
                      </a:r>
                      <a:endParaRPr lang="en-US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70131">
                <a:tc>
                  <a:txBody>
                    <a:bodyPr/>
                    <a:lstStyle/>
                    <a:p>
                      <a:pPr algn="just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Examples: Amoeba  etc.</a:t>
                      </a:r>
                      <a:endParaRPr lang="en-US" b="1" dirty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Examples: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Algae , Euglena etc.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just"/>
                      <a:endParaRPr lang="en-US" b="1" dirty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74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PROTOZOA</a:t>
            </a:r>
            <a:endParaRPr lang="en-US" sz="32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endParaRPr lang="en-US" sz="2800" b="1" dirty="0" smtClean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762001"/>
          <a:ext cx="91440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9304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Protozoa</a:t>
                      </a:r>
                      <a:r>
                        <a:rPr lang="en-US" sz="2400" baseline="0" dirty="0" smtClean="0">
                          <a:latin typeface="Arial Rounded MT Bold" pitchFamily="34" charset="0"/>
                        </a:rPr>
                        <a:t> 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Rounded MT Bold" pitchFamily="34" charset="0"/>
                        </a:rPr>
                        <a:t>Rickettsia</a:t>
                      </a:r>
                      <a:r>
                        <a:rPr lang="en-US" sz="2400" baseline="0" dirty="0" smtClean="0">
                          <a:latin typeface="Arial Rounded MT Bold" pitchFamily="34" charset="0"/>
                        </a:rPr>
                        <a:t> 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247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Eukaryotic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 </a:t>
                      </a:r>
                      <a:endParaRPr lang="en-US" sz="2400" b="1" dirty="0">
                        <a:solidFill>
                          <a:srgbClr val="7030A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Prokaryotic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 </a:t>
                      </a:r>
                      <a:endParaRPr lang="en-US" sz="2400" b="1" dirty="0">
                        <a:solidFill>
                          <a:srgbClr val="7030A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93763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Intra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 or extra-cellular organisms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Intracellular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Arial Rounded MT Bold" pitchFamily="34" charset="0"/>
                        </a:rPr>
                        <a:t> organisms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48126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latin typeface="Arial Rounded MT Bold" pitchFamily="34" charset="0"/>
                        </a:rPr>
                        <a:t>Cytoplasm</a:t>
                      </a:r>
                      <a:r>
                        <a:rPr lang="en-US" sz="2400" b="1" baseline="0" dirty="0" smtClean="0">
                          <a:latin typeface="Arial Rounded MT Bold" pitchFamily="34" charset="0"/>
                        </a:rPr>
                        <a:t>   present </a:t>
                      </a:r>
                      <a:endParaRPr lang="en-US" sz="2400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latin typeface="Arial Rounded MT Bold" pitchFamily="34" charset="0"/>
                        </a:rPr>
                        <a:t>Cytoplasm</a:t>
                      </a:r>
                      <a:r>
                        <a:rPr lang="en-US" sz="2400" b="1" baseline="0" dirty="0" smtClean="0">
                          <a:latin typeface="Arial Rounded MT Bold" pitchFamily="34" charset="0"/>
                        </a:rPr>
                        <a:t> absent</a:t>
                      </a:r>
                      <a:endParaRPr lang="en-US" sz="2400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18590">
                <a:tc>
                  <a:txBody>
                    <a:bodyPr/>
                    <a:lstStyle/>
                    <a:p>
                      <a:pPr algn="just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Examples: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US" b="1" i="1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Hepatozoon</a:t>
                      </a:r>
                      <a:r>
                        <a:rPr lang="en-US" b="1" i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US" b="1" i="1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canis</a:t>
                      </a:r>
                      <a:endParaRPr lang="en-US" b="1" i="1" baseline="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just"/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  </a:t>
                      </a:r>
                      <a:endParaRPr lang="en-US" b="1" dirty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Examples: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US" b="1" i="1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Anaplasma</a:t>
                      </a:r>
                      <a:r>
                        <a:rPr lang="en-US" b="1" i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spp.</a:t>
                      </a:r>
                      <a:endParaRPr lang="en-US" b="1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just"/>
                      <a:endParaRPr lang="en-US" b="1" dirty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5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PROTOZOA</a:t>
            </a:r>
            <a:endParaRPr lang="en-US" sz="32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5715000" cy="5791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b="1" dirty="0" smtClean="0">
                <a:latin typeface="Arial Rounded MT Bold" pitchFamily="34" charset="0"/>
              </a:rPr>
              <a:t>              </a:t>
            </a:r>
            <a:r>
              <a:rPr lang="en-US" sz="2400" b="1" dirty="0" smtClean="0">
                <a:solidFill>
                  <a:srgbClr val="FF0000"/>
                </a:solidFill>
                <a:latin typeface="Arial Rounded MT Bold" pitchFamily="34" charset="0"/>
              </a:rPr>
              <a:t>Body of protozoa is consisted of two parts-</a:t>
            </a:r>
          </a:p>
          <a:p>
            <a:pPr algn="ctr"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rgbClr val="7030A0"/>
                </a:solidFill>
                <a:latin typeface="Arial Rounded MT Bold" pitchFamily="34" charset="0"/>
              </a:rPr>
              <a:t>Cytoplasm</a:t>
            </a:r>
          </a:p>
          <a:p>
            <a:pPr algn="ctr"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rgbClr val="7030A0"/>
                </a:solidFill>
                <a:latin typeface="Arial Rounded MT Bold" pitchFamily="34" charset="0"/>
              </a:rPr>
              <a:t>Nucleus</a:t>
            </a:r>
            <a:endParaRPr lang="en-US" sz="2400" b="1" dirty="0" smtClean="0">
              <a:latin typeface="Arial Rounded MT Bold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Arial Rounded MT Bold" pitchFamily="34" charset="0"/>
              </a:rPr>
              <a:t>Cytoplasm  - </a:t>
            </a:r>
            <a:r>
              <a:rPr lang="en-US" sz="2800" b="1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</a:p>
          <a:p>
            <a:pPr algn="just"/>
            <a:r>
              <a:rPr lang="en-US" sz="2400" b="1" dirty="0" smtClean="0">
                <a:solidFill>
                  <a:srgbClr val="0070C0"/>
                </a:solidFill>
                <a:latin typeface="Arial Rounded MT Bold" pitchFamily="34" charset="0"/>
              </a:rPr>
              <a:t>          it is an </a:t>
            </a:r>
            <a:r>
              <a:rPr lang="en-US" sz="2400" b="1" dirty="0" err="1" smtClean="0">
                <a:solidFill>
                  <a:srgbClr val="0070C0"/>
                </a:solidFill>
                <a:latin typeface="Arial Rounded MT Bold" pitchFamily="34" charset="0"/>
              </a:rPr>
              <a:t>extranuclear</a:t>
            </a:r>
            <a:r>
              <a:rPr lang="en-US" sz="2400" b="1" dirty="0" smtClean="0">
                <a:solidFill>
                  <a:srgbClr val="0070C0"/>
                </a:solidFill>
                <a:latin typeface="Arial Rounded MT Bold" pitchFamily="34" charset="0"/>
              </a:rPr>
              <a:t> part which is divided into two parts-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400" b="1" dirty="0" smtClean="0">
                <a:solidFill>
                  <a:srgbClr val="0070C0"/>
                </a:solidFill>
                <a:latin typeface="Arial Rounded MT Bold" pitchFamily="34" charset="0"/>
              </a:rPr>
              <a:t>Ectoplasm- external hyaline portion of the cytoplasm which helps in locomotion and sensation.</a:t>
            </a:r>
          </a:p>
          <a:p>
            <a:pPr algn="just">
              <a:buFont typeface="Courier New" pitchFamily="49" charset="0"/>
              <a:buChar char="o"/>
            </a:pPr>
            <a:endParaRPr lang="en-US" sz="2400" b="1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400" b="1" dirty="0" smtClean="0">
                <a:solidFill>
                  <a:srgbClr val="002060"/>
                </a:solidFill>
                <a:latin typeface="Arial Rounded MT Bold" pitchFamily="34" charset="0"/>
              </a:rPr>
              <a:t>Endoplasm-  inner granular part of cytoplasm. it contains food vacuoles, membranes organelles  ( mitochondria, Golgi apparatus and endoplasmic reticulum). </a:t>
            </a:r>
          </a:p>
          <a:p>
            <a:pPr algn="just">
              <a:buFont typeface="Courier New" pitchFamily="49" charset="0"/>
              <a:buChar char="o"/>
            </a:pPr>
            <a:endParaRPr lang="en-US" sz="2400" b="1" dirty="0" smtClean="0">
              <a:latin typeface="Arial Rounded MT Bold" pitchFamily="34" charset="0"/>
            </a:endParaRPr>
          </a:p>
          <a:p>
            <a:pPr algn="just"/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800" b="1" dirty="0" smtClean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Arial Black" pitchFamily="34" charset="0"/>
            </a:endParaRPr>
          </a:p>
        </p:txBody>
      </p:sp>
      <p:pic>
        <p:nvPicPr>
          <p:cNvPr id="5" name="Picture 4" descr="C:\Users\Dr.Ajit\Desktop\images.jpg"/>
          <p:cNvPicPr/>
          <p:nvPr/>
        </p:nvPicPr>
        <p:blipFill rotWithShape="1">
          <a:blip r:embed="rId2"/>
          <a:srcRect t="-1" b="15578"/>
          <a:stretch/>
        </p:blipFill>
        <p:spPr bwMode="auto">
          <a:xfrm>
            <a:off x="5715000" y="2060848"/>
            <a:ext cx="3429000" cy="3200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4384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PROTOZOA</a:t>
            </a:r>
            <a:endParaRPr lang="en-US" sz="3200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>
            <a:normAutofit/>
          </a:bodyPr>
          <a:lstStyle/>
          <a:p>
            <a:pPr algn="just"/>
            <a:endParaRPr lang="en-US" sz="2400" b="1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800" b="1" u="sng" dirty="0" smtClean="0">
                <a:solidFill>
                  <a:srgbClr val="0070C0"/>
                </a:solidFill>
                <a:latin typeface="Arial Rounded MT Bold" pitchFamily="34" charset="0"/>
              </a:rPr>
              <a:t>Organelle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 is a tiny cellular structure that have specific function ( mitochondria, </a:t>
            </a:r>
            <a:r>
              <a:rPr lang="en-US" sz="2800" b="1" dirty="0" err="1" smtClean="0">
                <a:solidFill>
                  <a:srgbClr val="0070C0"/>
                </a:solidFill>
                <a:latin typeface="Arial Rounded MT Bold" pitchFamily="34" charset="0"/>
              </a:rPr>
              <a:t>golgi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 apparatus, nucleus and endoplasmic reticulum </a:t>
            </a:r>
            <a:r>
              <a:rPr lang="en-US" sz="2800" b="1" dirty="0" err="1" smtClean="0">
                <a:solidFill>
                  <a:srgbClr val="0070C0"/>
                </a:solidFill>
                <a:latin typeface="Arial Rounded MT Bold" pitchFamily="34" charset="0"/>
              </a:rPr>
              <a:t>etc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). </a:t>
            </a:r>
          </a:p>
          <a:p>
            <a:pPr algn="just"/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   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800" b="1" u="sng" dirty="0" smtClean="0">
                <a:solidFill>
                  <a:srgbClr val="00B0F0"/>
                </a:solidFill>
                <a:latin typeface="Arial Rounded MT Bold" pitchFamily="34" charset="0"/>
              </a:rPr>
              <a:t>Organ</a:t>
            </a:r>
            <a:r>
              <a:rPr lang="en-US" sz="2800" b="1" dirty="0" smtClean="0">
                <a:solidFill>
                  <a:srgbClr val="00B0F0"/>
                </a:solidFill>
                <a:latin typeface="Arial Rounded MT Bold" pitchFamily="34" charset="0"/>
              </a:rPr>
              <a:t> is the collection of tissues performing  similar function. e.g.- Heart, kidney etc.</a:t>
            </a:r>
          </a:p>
          <a:p>
            <a:pPr algn="just"/>
            <a:endParaRPr lang="en-US" sz="2400" b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FFC000"/>
                </a:solidFill>
                <a:latin typeface="Arial Rounded MT Bold" pitchFamily="34" charset="0"/>
              </a:rPr>
              <a:t>                          </a:t>
            </a:r>
            <a:r>
              <a:rPr lang="en-US" sz="2800" b="1" dirty="0" smtClean="0">
                <a:latin typeface="Arial Rounded MT Bold" pitchFamily="34" charset="0"/>
              </a:rPr>
              <a:t>Organelles function to keep a cell alive  while organs perform functions to keep an organism alive.</a:t>
            </a:r>
          </a:p>
          <a:p>
            <a:pPr algn="just">
              <a:buFont typeface="Courier New" pitchFamily="49" charset="0"/>
              <a:buChar char="o"/>
            </a:pPr>
            <a:endParaRPr lang="en-US" sz="2400" b="1" dirty="0" smtClean="0">
              <a:latin typeface="Arial Rounded MT Bold" pitchFamily="34" charset="0"/>
            </a:endParaRPr>
          </a:p>
          <a:p>
            <a:pPr algn="just"/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800" b="1" dirty="0" smtClean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NUCLEUS OF </a:t>
            </a:r>
            <a:r>
              <a:rPr lang="en-US" sz="32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PROTOZOA</a:t>
            </a:r>
            <a:endParaRPr lang="en-US" sz="3200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 smtClean="0">
                <a:solidFill>
                  <a:srgbClr val="92D050"/>
                </a:solidFill>
                <a:latin typeface="Arial Rounded MT Bold" pitchFamily="34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Nucleus :- </a:t>
            </a:r>
          </a:p>
          <a:p>
            <a:pPr algn="just"/>
            <a:endParaRPr lang="en-US" sz="2400" b="1" dirty="0">
              <a:latin typeface="Arial Rounded MT Bold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it is found in endoplasm. Usually one nucleus is found but some protozoa  have two nucleus ( </a:t>
            </a:r>
            <a:r>
              <a:rPr lang="en-US" sz="2400" i="1" dirty="0" err="1" smtClean="0">
                <a:latin typeface="Arial Black" pitchFamily="34" charset="0"/>
              </a:rPr>
              <a:t>Balantidium</a:t>
            </a:r>
            <a:r>
              <a:rPr lang="en-US" sz="2400" i="1" dirty="0" smtClean="0">
                <a:latin typeface="Arial Black" pitchFamily="34" charset="0"/>
              </a:rPr>
              <a:t> coli</a:t>
            </a:r>
            <a:r>
              <a:rPr lang="en-US" sz="2400" dirty="0" smtClean="0">
                <a:latin typeface="Arial Black" pitchFamily="34" charset="0"/>
              </a:rPr>
              <a:t>,  </a:t>
            </a:r>
            <a:r>
              <a:rPr lang="en-US" sz="2400" i="1" dirty="0" err="1" smtClean="0">
                <a:latin typeface="Arial Black" pitchFamily="34" charset="0"/>
              </a:rPr>
              <a:t>Giardia</a:t>
            </a:r>
            <a:r>
              <a:rPr lang="en-US" sz="2400" dirty="0" smtClean="0">
                <a:latin typeface="Arial Black" pitchFamily="34" charset="0"/>
              </a:rPr>
              <a:t> spp. etc.).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Nucleus is composed of nuclear membrane, 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nucleoplasm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, chromatin granules and 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karyosome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endosome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) or nucleolus.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Endosome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is devoid of DNA whereas nucleolus contains  DNA.</a:t>
            </a:r>
          </a:p>
          <a:p>
            <a:pPr algn="just"/>
            <a:endParaRPr lang="en-US" sz="22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/>
            <a:r>
              <a:rPr lang="en-US" sz="2200" dirty="0" smtClean="0">
                <a:solidFill>
                  <a:srgbClr val="002060"/>
                </a:solidFill>
                <a:latin typeface="Arial Black" pitchFamily="34" charset="0"/>
              </a:rPr>
              <a:t>                Two types of nucleus found-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Arial Black" pitchFamily="34" charset="0"/>
              </a:rPr>
              <a:t>Vesicular nucleus – most  of the protozoa are having vesicular type nucleus except ciliates.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Arial Black" pitchFamily="34" charset="0"/>
              </a:rPr>
              <a:t>Compact nucleus-  it contains large amount of chromatin materials and small amount of nucleoplasm. Example-  </a:t>
            </a:r>
            <a:r>
              <a:rPr lang="en-US" sz="2200" u="sng" dirty="0" smtClean="0">
                <a:solidFill>
                  <a:srgbClr val="0070C0"/>
                </a:solidFill>
                <a:latin typeface="Arial Black" pitchFamily="34" charset="0"/>
              </a:rPr>
              <a:t>macronucleus</a:t>
            </a:r>
            <a:r>
              <a:rPr lang="en-US" sz="2200" dirty="0" smtClean="0">
                <a:solidFill>
                  <a:srgbClr val="0070C0"/>
                </a:solidFill>
                <a:latin typeface="Arial Black" pitchFamily="34" charset="0"/>
              </a:rPr>
              <a:t> of </a:t>
            </a:r>
            <a:r>
              <a:rPr lang="en-US" sz="2200" i="1" dirty="0" err="1" smtClean="0">
                <a:solidFill>
                  <a:srgbClr val="0070C0"/>
                </a:solidFill>
                <a:latin typeface="Arial Black" pitchFamily="34" charset="0"/>
              </a:rPr>
              <a:t>Balantidium</a:t>
            </a:r>
            <a:r>
              <a:rPr lang="en-US" sz="2200" i="1" dirty="0" smtClean="0">
                <a:solidFill>
                  <a:srgbClr val="0070C0"/>
                </a:solidFill>
                <a:latin typeface="Arial Black" pitchFamily="34" charset="0"/>
              </a:rPr>
              <a:t> coli</a:t>
            </a:r>
            <a:r>
              <a:rPr lang="en-US" sz="2200" dirty="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</a:p>
          <a:p>
            <a:pPr algn="just"/>
            <a:endParaRPr lang="en-US" sz="22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1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1446</TotalTime>
  <Words>1213</Words>
  <Application>Microsoft Office PowerPoint</Application>
  <PresentationFormat>On-screen Show (4:3)</PresentationFormat>
  <Paragraphs>213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Aharoni</vt:lpstr>
      <vt:lpstr>Arial</vt:lpstr>
      <vt:lpstr>Arial Black</vt:lpstr>
      <vt:lpstr>Arial Rounded MT Bold</vt:lpstr>
      <vt:lpstr>Calibri</vt:lpstr>
      <vt:lpstr>Century Gothic</vt:lpstr>
      <vt:lpstr>Courier New</vt:lpstr>
      <vt:lpstr>Wingdings</vt:lpstr>
      <vt:lpstr>Wingdings 3</vt:lpstr>
      <vt:lpstr>Wisp</vt:lpstr>
      <vt:lpstr>PowerPoint Presentation</vt:lpstr>
      <vt:lpstr>     PROTOZOA</vt:lpstr>
      <vt:lpstr>      PROTOZOA</vt:lpstr>
      <vt:lpstr>    PROTOZOA</vt:lpstr>
      <vt:lpstr>     PROTOZOA</vt:lpstr>
      <vt:lpstr>     PROTOZOA</vt:lpstr>
      <vt:lpstr>      PROTOZOA</vt:lpstr>
      <vt:lpstr>      PROTOZOA</vt:lpstr>
      <vt:lpstr>     NUCLEUS OF PROTOZOA</vt:lpstr>
      <vt:lpstr>PROTOZOA</vt:lpstr>
      <vt:lpstr>NUTRITION OF PROTOZOA</vt:lpstr>
      <vt:lpstr>LOCOMOTION OF PROTOZOA</vt:lpstr>
      <vt:lpstr>PROTOZOA</vt:lpstr>
      <vt:lpstr>PROTOZOA</vt:lpstr>
      <vt:lpstr> Difference between Cilia and Flagella</vt:lpstr>
      <vt:lpstr>EXCERETION IN PROTOZOA</vt:lpstr>
      <vt:lpstr>REPRODUCTION IN PROTOZOA           </vt:lpstr>
      <vt:lpstr>REPRODUCTION IN PROTOZOA          </vt:lpstr>
      <vt:lpstr>REPRODUCTION IN PROTOZOA</vt:lpstr>
      <vt:lpstr>REPRODUCTION IN PROTOZOA</vt:lpstr>
      <vt:lpstr>REPRODUCTION IN PROTOZOA</vt:lpstr>
      <vt:lpstr>PowerPoint Presentation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user</cp:lastModifiedBy>
  <cp:revision>168</cp:revision>
  <cp:lastPrinted>2019-11-21T10:56:16Z</cp:lastPrinted>
  <dcterms:created xsi:type="dcterms:W3CDTF">2019-10-15T08:59:27Z</dcterms:created>
  <dcterms:modified xsi:type="dcterms:W3CDTF">2020-03-29T15:36:59Z</dcterms:modified>
</cp:coreProperties>
</file>