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6D7D8-9863-4125-B737-8B0814D3F091}" type="datetimeFigureOut">
              <a:rPr lang="en-US" smtClean="0"/>
              <a:pPr/>
              <a:t>4/15/2019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16820-50BD-4F29-A61B-35A099381A5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C299CB-8E7F-4B76-8F57-800B17433B38}" type="slidenum">
              <a:rPr lang="en-US"/>
              <a:pPr/>
              <a:t>12</a:t>
            </a:fld>
            <a:endParaRPr lang="en-US"/>
          </a:p>
        </p:txBody>
      </p:sp>
      <p:sp>
        <p:nvSpPr>
          <p:cNvPr id="40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FCBAC3-C180-4C13-82B1-676CEFF8C80A}" type="slidenum">
              <a:rPr lang="en-US"/>
              <a:pPr/>
              <a:t>13</a:t>
            </a:fld>
            <a:endParaRPr 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72E46F-0FE3-4BFC-B282-2D8442D0E351}" type="slidenum">
              <a:rPr lang="en-US"/>
              <a:pPr/>
              <a:t>14</a:t>
            </a:fld>
            <a:endParaRPr lang="en-US"/>
          </a:p>
        </p:txBody>
      </p:sp>
      <p:sp>
        <p:nvSpPr>
          <p:cNvPr id="43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F069A7-911D-43E2-8984-D3E5A61A16BC}" type="slidenum">
              <a:rPr lang="en-US"/>
              <a:pPr/>
              <a:t>15</a:t>
            </a:fld>
            <a:endParaRPr lang="en-US"/>
          </a:p>
        </p:txBody>
      </p:sp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72A113-E7B3-4DED-BDAA-3499749C8DD0}" type="slidenum">
              <a:rPr lang="en-US"/>
              <a:pPr/>
              <a:t>16</a:t>
            </a:fld>
            <a:endParaRPr lang="en-US"/>
          </a:p>
        </p:txBody>
      </p:sp>
      <p:sp>
        <p:nvSpPr>
          <p:cNvPr id="39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</p:spPr>
        <p:txBody>
          <a:bodyPr/>
          <a:lstStyle/>
          <a:p>
            <a:endParaRPr lang="en-US" b="1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EB6C77-CB58-4747-B080-E262DE11957D}" type="slidenum">
              <a:rPr lang="en-US"/>
              <a:pPr/>
              <a:t>17</a:t>
            </a:fld>
            <a:endParaRPr lang="en-US"/>
          </a:p>
        </p:txBody>
      </p:sp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0C4FB4-180C-4169-9CF5-E9D605DA8A6D}" type="slidenum">
              <a:rPr lang="en-US"/>
              <a:pPr/>
              <a:t>18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SWINE FEVER (Hog Cholera) </a:t>
            </a:r>
            <a:b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 smtClean="0"/>
              <a:t> </a:t>
            </a:r>
            <a:r>
              <a:rPr lang="en-IN" dirty="0" smtClean="0">
                <a:solidFill>
                  <a:srgbClr val="C00000"/>
                </a:solidFill>
              </a:rPr>
              <a:t>Synonym:-  </a:t>
            </a:r>
            <a:r>
              <a:rPr lang="en-IN" dirty="0" smtClean="0">
                <a:solidFill>
                  <a:srgbClr val="7030A0"/>
                </a:solidFill>
              </a:rPr>
              <a:t>Hog cholera ,Swine plague, Classical swine fever, European swine fever.</a:t>
            </a:r>
          </a:p>
          <a:p>
            <a:r>
              <a:rPr lang="en-US" dirty="0" smtClean="0"/>
              <a:t>The disease causes multimillion dollar losses before eradication programme  has been taken.</a:t>
            </a:r>
          </a:p>
          <a:p>
            <a:r>
              <a:rPr lang="en-US" dirty="0" smtClean="0"/>
              <a:t>USA, UK, Australia, New Zealand, Ireland eradicated these disease.</a:t>
            </a:r>
          </a:p>
          <a:p>
            <a:r>
              <a:rPr lang="en-US" dirty="0" smtClean="0"/>
              <a:t>But again the disease came in some of the countries, like Belgium, Netherland, Germany etc in 1990.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Skin – shows </a:t>
            </a:r>
            <a:r>
              <a:rPr lang="en-US" dirty="0" err="1" smtClean="0"/>
              <a:t>erythematous</a:t>
            </a:r>
            <a:r>
              <a:rPr lang="en-US" dirty="0" smtClean="0"/>
              <a:t> patches which become cyanotic. Later vesicles may form on the lips, vulva &amp; edges of ears.</a:t>
            </a:r>
          </a:p>
          <a:p>
            <a:r>
              <a:rPr lang="en-US" dirty="0" smtClean="0"/>
              <a:t>Brain – non – purulent </a:t>
            </a:r>
            <a:r>
              <a:rPr lang="en-US" dirty="0" err="1" smtClean="0"/>
              <a:t>meningo</a:t>
            </a:r>
            <a:r>
              <a:rPr lang="en-US" dirty="0" smtClean="0"/>
              <a:t> – encephalomyelitis.</a:t>
            </a:r>
          </a:p>
          <a:p>
            <a:pPr>
              <a:buNone/>
            </a:pPr>
            <a:r>
              <a:rPr lang="en-US" dirty="0" smtClean="0"/>
              <a:t>   “</a:t>
            </a:r>
            <a:r>
              <a:rPr lang="en-US" dirty="0" err="1" smtClean="0"/>
              <a:t>Perivascular</a:t>
            </a:r>
            <a:r>
              <a:rPr lang="en-US" dirty="0" smtClean="0"/>
              <a:t> </a:t>
            </a:r>
            <a:r>
              <a:rPr lang="en-US" dirty="0" smtClean="0"/>
              <a:t>cuffing”  - </a:t>
            </a:r>
            <a:r>
              <a:rPr lang="en-US" dirty="0" err="1" smtClean="0"/>
              <a:t>i.e</a:t>
            </a:r>
            <a:r>
              <a:rPr lang="en-US" dirty="0" smtClean="0"/>
              <a:t> – accumulation of lymphocytes, </a:t>
            </a:r>
            <a:r>
              <a:rPr lang="en-US" dirty="0" err="1" smtClean="0"/>
              <a:t>monocyes</a:t>
            </a:r>
            <a:r>
              <a:rPr lang="en-US" dirty="0" smtClean="0"/>
              <a:t>, plasma cells &amp; local </a:t>
            </a:r>
            <a:r>
              <a:rPr lang="en-US" dirty="0" err="1" smtClean="0"/>
              <a:t>histocytes</a:t>
            </a:r>
            <a:r>
              <a:rPr lang="en-US" dirty="0" smtClean="0"/>
              <a:t> in the </a:t>
            </a:r>
            <a:r>
              <a:rPr lang="en-US" dirty="0" err="1" smtClean="0"/>
              <a:t>perivascular</a:t>
            </a:r>
            <a:r>
              <a:rPr lang="en-US" dirty="0" smtClean="0"/>
              <a:t> space – ( Robin Virchow).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Sing &amp; Symptoms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mixed infections – Salmonella </a:t>
            </a:r>
            <a:r>
              <a:rPr lang="en-US" dirty="0" err="1" smtClean="0"/>
              <a:t>cholerae</a:t>
            </a:r>
            <a:r>
              <a:rPr lang="en-US" dirty="0" smtClean="0"/>
              <a:t> </a:t>
            </a:r>
            <a:r>
              <a:rPr lang="en-US" dirty="0" err="1" smtClean="0"/>
              <a:t>suis</a:t>
            </a:r>
            <a:r>
              <a:rPr lang="en-US" dirty="0" smtClean="0"/>
              <a:t> often complicates the picture.</a:t>
            </a:r>
          </a:p>
          <a:p>
            <a:r>
              <a:rPr lang="en-US" dirty="0" smtClean="0"/>
              <a:t>The original name of the disease “Hog Cholera” was derived from the discovery.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8588" name="Picture 12" descr="CSF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38604">
            <a:off x="5501001" y="2719879"/>
            <a:ext cx="2555162" cy="2701236"/>
          </a:xfrm>
          <a:prstGeom prst="rect">
            <a:avLst/>
          </a:prstGeom>
          <a:noFill/>
          <a:ln w="28575">
            <a:solidFill>
              <a:srgbClr val="F2D992"/>
            </a:solidFill>
            <a:miter lim="800000"/>
            <a:headEnd/>
            <a:tailEnd/>
          </a:ln>
        </p:spPr>
      </p:pic>
      <p:sp>
        <p:nvSpPr>
          <p:cNvPr id="408586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Clinical Signs</a:t>
            </a:r>
          </a:p>
        </p:txBody>
      </p:sp>
      <p:sp>
        <p:nvSpPr>
          <p:cNvPr id="408587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895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sz="2400" dirty="0"/>
              <a:t>Acute disease</a:t>
            </a:r>
          </a:p>
          <a:p>
            <a:pPr lvl="1">
              <a:lnSpc>
                <a:spcPct val="85000"/>
              </a:lnSpc>
            </a:pPr>
            <a:r>
              <a:rPr lang="en-US" sz="2400" dirty="0"/>
              <a:t>Huddling, dullness</a:t>
            </a:r>
          </a:p>
          <a:p>
            <a:pPr lvl="1">
              <a:lnSpc>
                <a:spcPct val="85000"/>
              </a:lnSpc>
            </a:pPr>
            <a:r>
              <a:rPr lang="en-US" sz="2400" dirty="0"/>
              <a:t>High fever (105</a:t>
            </a:r>
            <a:r>
              <a:rPr lang="en-US" sz="2400" baseline="30000" dirty="0"/>
              <a:t>o</a:t>
            </a:r>
            <a:r>
              <a:rPr lang="en-US" sz="2400" dirty="0"/>
              <a:t>F)</a:t>
            </a:r>
          </a:p>
          <a:p>
            <a:pPr lvl="1">
              <a:lnSpc>
                <a:spcPct val="85000"/>
              </a:lnSpc>
            </a:pPr>
            <a:r>
              <a:rPr lang="en-US" sz="2400" dirty="0"/>
              <a:t>Anorexia</a:t>
            </a:r>
          </a:p>
          <a:p>
            <a:pPr lvl="1">
              <a:lnSpc>
                <a:spcPct val="85000"/>
              </a:lnSpc>
            </a:pPr>
            <a:r>
              <a:rPr lang="en-US" sz="2400" dirty="0" err="1"/>
              <a:t>Erythema</a:t>
            </a:r>
            <a:r>
              <a:rPr lang="en-US" sz="2400" dirty="0"/>
              <a:t>, cyanosis</a:t>
            </a:r>
          </a:p>
          <a:p>
            <a:pPr lvl="1">
              <a:lnSpc>
                <a:spcPct val="85000"/>
              </a:lnSpc>
            </a:pPr>
            <a:r>
              <a:rPr lang="en-US" sz="2400" dirty="0"/>
              <a:t>Petechiae</a:t>
            </a:r>
          </a:p>
          <a:p>
            <a:pPr lvl="1">
              <a:lnSpc>
                <a:spcPct val="85000"/>
              </a:lnSpc>
            </a:pPr>
            <a:r>
              <a:rPr lang="en-US" sz="2400" dirty="0"/>
              <a:t>Staggering, weakness</a:t>
            </a:r>
          </a:p>
          <a:p>
            <a:pPr lvl="1">
              <a:lnSpc>
                <a:spcPct val="85000"/>
              </a:lnSpc>
            </a:pPr>
            <a:r>
              <a:rPr lang="en-US" sz="2400" dirty="0"/>
              <a:t>Convulsions</a:t>
            </a:r>
          </a:p>
          <a:p>
            <a:pPr>
              <a:lnSpc>
                <a:spcPct val="85000"/>
              </a:lnSpc>
            </a:pPr>
            <a:r>
              <a:rPr lang="en-US" sz="2400" dirty="0"/>
              <a:t>Poor reproductive</a:t>
            </a:r>
            <a:br>
              <a:rPr lang="en-US" sz="2400" dirty="0"/>
            </a:br>
            <a:r>
              <a:rPr lang="en-US" sz="2400" dirty="0"/>
              <a:t>performance</a:t>
            </a:r>
          </a:p>
          <a:p>
            <a:pPr lvl="1">
              <a:lnSpc>
                <a:spcPct val="85000"/>
              </a:lnSpc>
            </a:pPr>
            <a:r>
              <a:rPr lang="en-US" sz="2400" dirty="0"/>
              <a:t>Abortions, stillbirths</a:t>
            </a:r>
          </a:p>
          <a:p>
            <a:pPr lvl="1">
              <a:lnSpc>
                <a:spcPct val="85000"/>
              </a:lnSpc>
            </a:pPr>
            <a:r>
              <a:rPr lang="en-US" sz="2400" dirty="0"/>
              <a:t>Deformities</a:t>
            </a:r>
          </a:p>
        </p:txBody>
      </p:sp>
      <p:pic>
        <p:nvPicPr>
          <p:cNvPr id="408580" name="Picture 4" descr="csf dead pig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219200"/>
            <a:ext cx="4106863" cy="1916113"/>
          </a:xfrm>
          <a:prstGeom prst="rect">
            <a:avLst/>
          </a:prstGeom>
          <a:noFill/>
          <a:ln w="28575">
            <a:solidFill>
              <a:srgbClr val="F2D992"/>
            </a:solidFill>
            <a:miter lim="800000"/>
            <a:headEnd/>
            <a:tailEnd/>
          </a:ln>
        </p:spPr>
      </p:pic>
      <p:pic>
        <p:nvPicPr>
          <p:cNvPr id="408589" name="Picture 13" descr="CSF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1" y="4800599"/>
            <a:ext cx="3195638" cy="1752601"/>
          </a:xfrm>
          <a:prstGeom prst="rect">
            <a:avLst/>
          </a:prstGeom>
          <a:noFill/>
          <a:ln w="28575">
            <a:solidFill>
              <a:srgbClr val="F2D992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26667" name="Picture 11" descr="CSF_009s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3124200"/>
            <a:ext cx="3200400" cy="1590675"/>
          </a:xfrm>
          <a:prstGeom prst="rect">
            <a:avLst/>
          </a:prstGeom>
          <a:noFill/>
          <a:ln w="28575">
            <a:solidFill>
              <a:srgbClr val="F2D992"/>
            </a:solidFill>
            <a:miter lim="800000"/>
            <a:headEnd/>
            <a:tailEnd/>
          </a:ln>
        </p:spPr>
      </p:pic>
      <p:pic>
        <p:nvPicPr>
          <p:cNvPr id="326669" name="Picture 13" descr="CSF_00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1520825"/>
            <a:ext cx="3276599" cy="1622425"/>
          </a:xfrm>
          <a:prstGeom prst="rect">
            <a:avLst/>
          </a:prstGeom>
          <a:noFill/>
          <a:ln w="28575">
            <a:solidFill>
              <a:srgbClr val="F2D992"/>
            </a:solidFill>
            <a:miter lim="800000"/>
            <a:headEnd/>
            <a:tailEnd/>
          </a:ln>
        </p:spPr>
      </p:pic>
      <p:sp>
        <p:nvSpPr>
          <p:cNvPr id="32666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Post Mortem Lesions</a:t>
            </a:r>
          </a:p>
        </p:txBody>
      </p:sp>
      <p:sp>
        <p:nvSpPr>
          <p:cNvPr id="32666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Highly variable</a:t>
            </a:r>
          </a:p>
          <a:p>
            <a:r>
              <a:rPr lang="en-US" sz="2400" dirty="0"/>
              <a:t>Acute infection</a:t>
            </a:r>
          </a:p>
          <a:p>
            <a:pPr lvl="1"/>
            <a:r>
              <a:rPr lang="en-US" sz="2400" dirty="0"/>
              <a:t>Hemorrhage</a:t>
            </a:r>
          </a:p>
          <a:p>
            <a:pPr lvl="1"/>
            <a:r>
              <a:rPr lang="en-US" sz="2400" dirty="0"/>
              <a:t>Necrotic foci in tonsils</a:t>
            </a:r>
          </a:p>
          <a:p>
            <a:pPr lvl="1"/>
            <a:r>
              <a:rPr lang="en-US" sz="2400" dirty="0"/>
              <a:t>Petechiae</a:t>
            </a:r>
          </a:p>
          <a:p>
            <a:pPr lvl="2"/>
            <a:r>
              <a:rPr lang="en-US" dirty="0"/>
              <a:t>Kidney, larynx, trachea,</a:t>
            </a:r>
            <a:br>
              <a:rPr lang="en-US" dirty="0"/>
            </a:br>
            <a:r>
              <a:rPr lang="en-US" dirty="0"/>
              <a:t>intestines, spleen, lungs</a:t>
            </a:r>
          </a:p>
        </p:txBody>
      </p:sp>
      <p:pic>
        <p:nvPicPr>
          <p:cNvPr id="326664" name="Picture 8" descr="CS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10200" y="4876800"/>
            <a:ext cx="3200400" cy="1739900"/>
          </a:xfrm>
          <a:prstGeom prst="rect">
            <a:avLst/>
          </a:prstGeom>
          <a:noFill/>
          <a:ln w="28575">
            <a:solidFill>
              <a:srgbClr val="F2D992"/>
            </a:solidFill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90600" y="4572000"/>
            <a:ext cx="215265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Post-Mortem Lesions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Chronic infection</a:t>
            </a:r>
          </a:p>
          <a:p>
            <a:pPr lvl="1"/>
            <a:r>
              <a:rPr lang="en-US" sz="2400" dirty="0"/>
              <a:t>Necrotic foci</a:t>
            </a:r>
          </a:p>
          <a:p>
            <a:pPr lvl="2"/>
            <a:r>
              <a:rPr lang="en-US" dirty="0"/>
              <a:t>Intestinal mucosa</a:t>
            </a:r>
            <a:br>
              <a:rPr lang="en-US" dirty="0"/>
            </a:br>
            <a:r>
              <a:rPr lang="en-US" dirty="0"/>
              <a:t>(‘button’ ulcers)</a:t>
            </a:r>
          </a:p>
          <a:p>
            <a:pPr lvl="2"/>
            <a:r>
              <a:rPr lang="en-US" dirty="0"/>
              <a:t>Epiglottis</a:t>
            </a:r>
          </a:p>
          <a:p>
            <a:pPr lvl="2"/>
            <a:r>
              <a:rPr lang="en-US" dirty="0"/>
              <a:t>Larynx</a:t>
            </a:r>
          </a:p>
          <a:p>
            <a:r>
              <a:rPr lang="en-US" sz="2400" dirty="0"/>
              <a:t>Congenital infection</a:t>
            </a:r>
          </a:p>
          <a:p>
            <a:pPr lvl="1"/>
            <a:r>
              <a:rPr lang="en-US" sz="2400" dirty="0" err="1"/>
              <a:t>Cerebellar</a:t>
            </a:r>
            <a:r>
              <a:rPr lang="en-US" sz="2400" dirty="0"/>
              <a:t> </a:t>
            </a:r>
            <a:r>
              <a:rPr lang="en-US" sz="2400" dirty="0" err="1"/>
              <a:t>hypoplasia</a:t>
            </a:r>
            <a:r>
              <a:rPr lang="en-US" sz="2400" dirty="0"/>
              <a:t>, </a:t>
            </a:r>
            <a:r>
              <a:rPr lang="en-US" sz="2400" dirty="0" err="1"/>
              <a:t>thymic</a:t>
            </a:r>
            <a:r>
              <a:rPr lang="en-US" sz="2400" dirty="0"/>
              <a:t> atrophy, deformities of head and legs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105400" y="1665288"/>
            <a:ext cx="3657600" cy="2601912"/>
            <a:chOff x="3628" y="1049"/>
            <a:chExt cx="1727" cy="1307"/>
          </a:xfrm>
        </p:grpSpPr>
        <p:pic>
          <p:nvPicPr>
            <p:cNvPr id="423942" name="Picture 6" descr="CSF_012s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628" y="1049"/>
              <a:ext cx="1727" cy="1306"/>
            </a:xfrm>
            <a:prstGeom prst="rect">
              <a:avLst/>
            </a:prstGeom>
            <a:noFill/>
            <a:ln w="19050">
              <a:solidFill>
                <a:srgbClr val="F2D992"/>
              </a:solidFill>
              <a:miter lim="800000"/>
              <a:headEnd/>
              <a:tailEnd/>
            </a:ln>
          </p:spPr>
        </p:pic>
        <p:sp>
          <p:nvSpPr>
            <p:cNvPr id="423943" name="Text Box 7"/>
            <p:cNvSpPr txBox="1">
              <a:spLocks noChangeArrowheads="1"/>
            </p:cNvSpPr>
            <p:nvPr/>
          </p:nvSpPr>
          <p:spPr bwMode="auto">
            <a:xfrm>
              <a:off x="3719" y="2160"/>
              <a:ext cx="1588" cy="19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900">
                  <a:solidFill>
                    <a:schemeClr val="tx1"/>
                  </a:solidFill>
                </a:rPr>
                <a:t>Photo courtesy of Dr. R. Panciera, Oklahoma State University</a:t>
              </a:r>
            </a:p>
          </p:txBody>
        </p:sp>
      </p:grp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6352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Differential Diagnosis</a:t>
            </a:r>
          </a:p>
        </p:txBody>
      </p:sp>
      <p:sp>
        <p:nvSpPr>
          <p:cNvPr id="3635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>
            <a:normAutofit/>
          </a:bodyPr>
          <a:lstStyle/>
          <a:p>
            <a:r>
              <a:rPr lang="en-US" sz="2400" dirty="0"/>
              <a:t>Diagnosis is impossible without lab testing</a:t>
            </a:r>
          </a:p>
          <a:p>
            <a:pPr lvl="1"/>
            <a:r>
              <a:rPr lang="en-US" sz="2400" dirty="0"/>
              <a:t>Porcine reproductive and respiratory syndrome (PRRS)</a:t>
            </a:r>
          </a:p>
          <a:p>
            <a:pPr lvl="1"/>
            <a:r>
              <a:rPr lang="en-US" sz="2400" dirty="0"/>
              <a:t>Porcine </a:t>
            </a:r>
            <a:r>
              <a:rPr lang="en-US" sz="2400" dirty="0" err="1"/>
              <a:t>circovirus</a:t>
            </a:r>
            <a:r>
              <a:rPr lang="en-US" sz="2400" dirty="0"/>
              <a:t> associated disease</a:t>
            </a:r>
          </a:p>
          <a:p>
            <a:pPr lvl="1"/>
            <a:r>
              <a:rPr lang="en-US" sz="2400" dirty="0" err="1"/>
              <a:t>Salmonellosis</a:t>
            </a:r>
            <a:endParaRPr lang="en-US" sz="2400" dirty="0"/>
          </a:p>
          <a:p>
            <a:pPr lvl="1"/>
            <a:r>
              <a:rPr lang="en-US" sz="2400" dirty="0"/>
              <a:t>Erysipelas</a:t>
            </a:r>
          </a:p>
          <a:p>
            <a:pPr lvl="1"/>
            <a:r>
              <a:rPr lang="en-US" sz="2400" dirty="0"/>
              <a:t>Leptospirosis</a:t>
            </a:r>
          </a:p>
          <a:p>
            <a:pPr lvl="1"/>
            <a:r>
              <a:rPr lang="en-US" sz="2400" dirty="0" err="1"/>
              <a:t>Aujeszky’s</a:t>
            </a:r>
            <a:r>
              <a:rPr lang="en-US" sz="2400" dirty="0"/>
              <a:t> disease (</a:t>
            </a:r>
            <a:r>
              <a:rPr lang="en-US" sz="2400" dirty="0" err="1"/>
              <a:t>pseudorabies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African swine fever</a:t>
            </a:r>
          </a:p>
          <a:p>
            <a:r>
              <a:rPr lang="en-US" sz="2400" dirty="0"/>
              <a:t>Tonsil samples should be sent with every submission to your state diagnostic lab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Sampling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If Classical Swine Fever is suspected:</a:t>
            </a:r>
          </a:p>
          <a:p>
            <a:pPr lvl="1"/>
            <a:r>
              <a:rPr lang="en-US" sz="2400" dirty="0"/>
              <a:t>The proper animal health authorities should be contacted, before collecting or sending any samples, </a:t>
            </a:r>
          </a:p>
          <a:p>
            <a:pPr lvl="1"/>
            <a:r>
              <a:rPr lang="en-US" sz="2400" dirty="0"/>
              <a:t>Samples should only be sent</a:t>
            </a:r>
            <a:br>
              <a:rPr lang="en-US" sz="2400" dirty="0"/>
            </a:br>
            <a:r>
              <a:rPr lang="en-US" sz="2400" dirty="0"/>
              <a:t>under secure conditions, to authorized laboratories to prevent spread of the disease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Diagnosis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400" dirty="0"/>
              <a:t>Laboratory Tests</a:t>
            </a:r>
          </a:p>
          <a:p>
            <a:pPr lvl="1"/>
            <a:r>
              <a:rPr lang="en-US" sz="2400" dirty="0"/>
              <a:t>Detect virus, antigens, nucleic acids</a:t>
            </a:r>
          </a:p>
          <a:p>
            <a:pPr lvl="2"/>
            <a:r>
              <a:rPr lang="en-US" dirty="0"/>
              <a:t>Tissue samples (tonsils, spleen, kidneys, distal ileum)</a:t>
            </a:r>
          </a:p>
          <a:p>
            <a:pPr lvl="2"/>
            <a:r>
              <a:rPr lang="en-US" dirty="0"/>
              <a:t>Whole blood</a:t>
            </a:r>
          </a:p>
          <a:p>
            <a:pPr lvl="2"/>
            <a:r>
              <a:rPr lang="en-US" dirty="0"/>
              <a:t>ELISA or direct </a:t>
            </a:r>
            <a:r>
              <a:rPr lang="en-US" dirty="0" err="1"/>
              <a:t>immunofluorescence</a:t>
            </a:r>
            <a:r>
              <a:rPr lang="en-US" dirty="0"/>
              <a:t> </a:t>
            </a:r>
          </a:p>
          <a:p>
            <a:pPr lvl="1"/>
            <a:r>
              <a:rPr lang="en-US" sz="2400" dirty="0"/>
              <a:t>Serology</a:t>
            </a:r>
          </a:p>
          <a:p>
            <a:pPr lvl="2"/>
            <a:r>
              <a:rPr lang="en-US" dirty="0"/>
              <a:t>ELISA or virus neutralization</a:t>
            </a:r>
          </a:p>
          <a:p>
            <a:pPr lvl="2"/>
            <a:r>
              <a:rPr lang="en-US" dirty="0"/>
              <a:t>Comparative neutralization test</a:t>
            </a:r>
          </a:p>
          <a:p>
            <a:pPr lvl="3"/>
            <a:r>
              <a:rPr lang="en-US" sz="2400" dirty="0"/>
              <a:t>Definitive test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7106" name="Rectangle 1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Disease Control</a:t>
            </a:r>
          </a:p>
        </p:txBody>
      </p:sp>
      <p:sp>
        <p:nvSpPr>
          <p:cNvPr id="217107" name="Rectangle 19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sz="2400" dirty="0"/>
              <a:t>Disinfectants</a:t>
            </a:r>
          </a:p>
          <a:p>
            <a:pPr lvl="1">
              <a:lnSpc>
                <a:spcPct val="85000"/>
              </a:lnSpc>
            </a:pPr>
            <a:r>
              <a:rPr lang="en-US" sz="2400" dirty="0"/>
              <a:t>Sodium hypochlorite</a:t>
            </a:r>
          </a:p>
          <a:p>
            <a:pPr lvl="1">
              <a:lnSpc>
                <a:spcPct val="85000"/>
              </a:lnSpc>
            </a:pPr>
            <a:r>
              <a:rPr lang="en-US" sz="2400" dirty="0" err="1"/>
              <a:t>Phenolic</a:t>
            </a:r>
            <a:r>
              <a:rPr lang="en-US" sz="2400" dirty="0"/>
              <a:t> compounds</a:t>
            </a:r>
          </a:p>
          <a:p>
            <a:pPr>
              <a:lnSpc>
                <a:spcPct val="85000"/>
              </a:lnSpc>
            </a:pPr>
            <a:r>
              <a:rPr lang="en-US" sz="2400" dirty="0"/>
              <a:t>Virus sensitive to</a:t>
            </a:r>
          </a:p>
          <a:p>
            <a:pPr lvl="1">
              <a:lnSpc>
                <a:spcPct val="85000"/>
              </a:lnSpc>
            </a:pPr>
            <a:r>
              <a:rPr lang="en-US" sz="2400" dirty="0"/>
              <a:t>Drying</a:t>
            </a:r>
          </a:p>
          <a:p>
            <a:pPr lvl="1">
              <a:lnSpc>
                <a:spcPct val="85000"/>
              </a:lnSpc>
            </a:pPr>
            <a:r>
              <a:rPr lang="en-US" sz="2400" dirty="0"/>
              <a:t>Ultraviolet light</a:t>
            </a:r>
          </a:p>
          <a:p>
            <a:pPr lvl="1">
              <a:lnSpc>
                <a:spcPct val="85000"/>
              </a:lnSpc>
            </a:pPr>
            <a:r>
              <a:rPr lang="en-US" sz="2400" dirty="0"/>
              <a:t>pH of less than 3 or greater than 11</a:t>
            </a:r>
          </a:p>
          <a:p>
            <a:pPr>
              <a:lnSpc>
                <a:spcPct val="85000"/>
              </a:lnSpc>
            </a:pPr>
            <a:r>
              <a:rPr lang="en-US" sz="2400" dirty="0"/>
              <a:t>Killed at high temperatures </a:t>
            </a:r>
          </a:p>
          <a:p>
            <a:pPr lvl="1">
              <a:lnSpc>
                <a:spcPct val="85000"/>
              </a:lnSpc>
            </a:pPr>
            <a:r>
              <a:rPr lang="en-US" sz="2400" dirty="0"/>
              <a:t>150</a:t>
            </a:r>
            <a:r>
              <a:rPr lang="en-US" sz="2400" baseline="30000" dirty="0"/>
              <a:t>o</a:t>
            </a:r>
            <a:r>
              <a:rPr lang="en-US" sz="2400" dirty="0"/>
              <a:t>F for 30 minutes; 160</a:t>
            </a:r>
            <a:r>
              <a:rPr lang="en-US" sz="2400" baseline="30000" dirty="0"/>
              <a:t>o</a:t>
            </a:r>
            <a:r>
              <a:rPr lang="en-US" sz="2400" dirty="0"/>
              <a:t>F 1 minute</a:t>
            </a:r>
          </a:p>
        </p:txBody>
      </p:sp>
      <p:pic>
        <p:nvPicPr>
          <p:cNvPr id="217104" name="Picture 16" descr="disinfectant with pump DBW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6408738" y="1484313"/>
            <a:ext cx="2079625" cy="2771775"/>
          </a:xfrm>
          <a:noFill/>
          <a:ln w="28575">
            <a:solidFill>
              <a:srgbClr val="F2D992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45F14-2C91-426F-A3D7-147320DB79D7}" type="slidenum">
              <a:rPr lang="en-US"/>
              <a:pPr/>
              <a:t>2</a:t>
            </a:fld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055813"/>
            <a:ext cx="5486400" cy="4113212"/>
          </a:xfrm>
        </p:spPr>
        <p:txBody>
          <a:bodyPr>
            <a:normAutofit/>
          </a:bodyPr>
          <a:lstStyle/>
          <a:p>
            <a:pPr marL="609600" indent="-609600"/>
            <a:r>
              <a:rPr lang="en-US" b="0" dirty="0">
                <a:solidFill>
                  <a:srgbClr val="6600CC"/>
                </a:solidFill>
              </a:rPr>
              <a:t>Swine fever is an acute contagious viral disease of pigs caused by </a:t>
            </a:r>
            <a:r>
              <a:rPr lang="en-US" b="0" dirty="0" err="1">
                <a:solidFill>
                  <a:srgbClr val="6600CC"/>
                </a:solidFill>
              </a:rPr>
              <a:t>pestivirus</a:t>
            </a:r>
            <a:r>
              <a:rPr lang="en-US" b="0" dirty="0">
                <a:solidFill>
                  <a:srgbClr val="6600CC"/>
                </a:solidFill>
              </a:rPr>
              <a:t> and characterized by gluing of eyes, button ulcers in intestine, congestion and </a:t>
            </a:r>
            <a:r>
              <a:rPr lang="en-US" b="0" dirty="0" err="1">
                <a:solidFill>
                  <a:srgbClr val="6600CC"/>
                </a:solidFill>
              </a:rPr>
              <a:t>haemorrhage</a:t>
            </a:r>
            <a:r>
              <a:rPr lang="en-US" b="0" dirty="0">
                <a:solidFill>
                  <a:srgbClr val="6600CC"/>
                </a:solidFill>
              </a:rPr>
              <a:t> in visceral organs.</a:t>
            </a:r>
          </a:p>
          <a:p>
            <a:pPr marL="609600" indent="-609600">
              <a:buFont typeface="Wingdings" pitchFamily="2" charset="2"/>
              <a:buNone/>
            </a:pPr>
            <a:endParaRPr lang="en-US" dirty="0">
              <a:solidFill>
                <a:srgbClr val="6600CC"/>
              </a:solidFill>
            </a:endParaRPr>
          </a:p>
          <a:p>
            <a:pPr marL="609600" indent="-609600"/>
            <a:endParaRPr lang="en-US" b="0" dirty="0">
              <a:solidFill>
                <a:srgbClr val="008000"/>
              </a:solidFill>
            </a:endParaRPr>
          </a:p>
        </p:txBody>
      </p:sp>
      <p:sp>
        <p:nvSpPr>
          <p:cNvPr id="130051" name="Rectangle 3"/>
          <p:cNvSpPr>
            <a:spLocks noChangeArrowheads="1"/>
          </p:cNvSpPr>
          <p:nvPr/>
        </p:nvSpPr>
        <p:spPr bwMode="auto">
          <a:xfrm>
            <a:off x="457200" y="885825"/>
            <a:ext cx="82296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79488" eaLnBrk="1" hangingPunct="1"/>
            <a:r>
              <a:rPr 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SWINE FEVER (Hog Cholera) </a:t>
            </a:r>
          </a:p>
        </p:txBody>
      </p:sp>
      <p:pic>
        <p:nvPicPr>
          <p:cNvPr id="130052" name="Picture 4" descr="hc 0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828800"/>
            <a:ext cx="2819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053" name="Picture 5" descr="hc 04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4038600"/>
            <a:ext cx="281940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00CC"/>
                </a:solidFill>
              </a:rPr>
              <a:t>Etiology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dirty="0" smtClean="0">
                <a:solidFill>
                  <a:srgbClr val="6600CC"/>
                </a:solidFill>
              </a:rPr>
              <a:t> </a:t>
            </a:r>
          </a:p>
          <a:p>
            <a:pPr marL="609600" indent="-609600"/>
            <a:r>
              <a:rPr lang="en-US" dirty="0" err="1" smtClean="0">
                <a:solidFill>
                  <a:srgbClr val="FF3300"/>
                </a:solidFill>
              </a:rPr>
              <a:t>Pestivirus</a:t>
            </a:r>
            <a:r>
              <a:rPr lang="en-US" dirty="0" smtClean="0">
                <a:solidFill>
                  <a:srgbClr val="FF3300"/>
                </a:solidFill>
              </a:rPr>
              <a:t> of </a:t>
            </a:r>
            <a:r>
              <a:rPr lang="en-US" dirty="0" err="1" smtClean="0">
                <a:solidFill>
                  <a:srgbClr val="FF3300"/>
                </a:solidFill>
              </a:rPr>
              <a:t>Togaviridae</a:t>
            </a:r>
            <a:r>
              <a:rPr lang="en-US" dirty="0" smtClean="0">
                <a:solidFill>
                  <a:srgbClr val="FF3300"/>
                </a:solidFill>
              </a:rPr>
              <a:t> family</a:t>
            </a:r>
          </a:p>
          <a:p>
            <a:pPr marL="609600" indent="-609600"/>
            <a:r>
              <a:rPr lang="en-US" dirty="0" smtClean="0">
                <a:solidFill>
                  <a:srgbClr val="008000"/>
                </a:solidFill>
              </a:rPr>
              <a:t>RNA virus</a:t>
            </a:r>
          </a:p>
          <a:p>
            <a:r>
              <a:rPr lang="en-US" dirty="0" smtClean="0"/>
              <a:t>The virus of Hog cholera and Mucosal disease are </a:t>
            </a:r>
            <a:r>
              <a:rPr lang="en-US" dirty="0" err="1" smtClean="0"/>
              <a:t>antigenically</a:t>
            </a:r>
            <a:r>
              <a:rPr lang="en-US" dirty="0" smtClean="0"/>
              <a:t> similar.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002060"/>
                </a:solidFill>
              </a:rPr>
              <a:t>Incubation period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  1 to 4 days by artificial infection </a:t>
            </a:r>
            <a:r>
              <a:rPr lang="en-IN" dirty="0" smtClean="0"/>
              <a:t>and</a:t>
            </a:r>
          </a:p>
          <a:p>
            <a:r>
              <a:rPr lang="en-IN" dirty="0" smtClean="0"/>
              <a:t> </a:t>
            </a:r>
            <a:r>
              <a:rPr lang="en-IN" dirty="0" smtClean="0"/>
              <a:t>7 days in natural infection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chemeClr val="accent2"/>
                </a:solidFill>
              </a:rPr>
              <a:t>Incidence</a:t>
            </a:r>
            <a:br>
              <a:rPr lang="en-IN" dirty="0" smtClean="0">
                <a:solidFill>
                  <a:schemeClr val="accent2"/>
                </a:solidFill>
              </a:rPr>
            </a:b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First recognized in 1885 in the United States, its viral aetiology was established in 1903</a:t>
            </a:r>
          </a:p>
          <a:p>
            <a:r>
              <a:rPr lang="en-IN" dirty="0" smtClean="0"/>
              <a:t>The disease is seen worldwide including India</a:t>
            </a:r>
          </a:p>
          <a:p>
            <a:r>
              <a:rPr lang="en-IN" dirty="0" smtClean="0">
                <a:solidFill>
                  <a:schemeClr val="accent1"/>
                </a:solidFill>
              </a:rPr>
              <a:t>Susceptibility</a:t>
            </a:r>
          </a:p>
          <a:p>
            <a:r>
              <a:rPr lang="en-IN" dirty="0" smtClean="0"/>
              <a:t>The pig is the only domestic animal which is naturally infected by the virus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Transmission</a:t>
            </a:r>
            <a:b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IN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The infection is usually acquired by ingestion, but inhalation is also a possible route</a:t>
            </a:r>
          </a:p>
          <a:p>
            <a:r>
              <a:rPr lang="en-IN" dirty="0" smtClean="0">
                <a:solidFill>
                  <a:schemeClr val="accent6"/>
                </a:solidFill>
              </a:rPr>
              <a:t>Routes of infection</a:t>
            </a:r>
          </a:p>
          <a:p>
            <a:r>
              <a:rPr lang="en-IN" dirty="0" smtClean="0"/>
              <a:t>Digestive tract</a:t>
            </a:r>
          </a:p>
          <a:p>
            <a:r>
              <a:rPr lang="en-IN" dirty="0" smtClean="0"/>
              <a:t>Respiratory tract</a:t>
            </a:r>
          </a:p>
          <a:p>
            <a:r>
              <a:rPr lang="en-IN" dirty="0" smtClean="0"/>
              <a:t>Conjunctiva</a:t>
            </a:r>
          </a:p>
          <a:p>
            <a:r>
              <a:rPr lang="en-IN" dirty="0" smtClean="0"/>
              <a:t>Nasal mucosa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7030A0"/>
                </a:solidFill>
              </a:rPr>
              <a:t>Pathogenesis</a:t>
            </a:r>
            <a:endParaRPr lang="en-IN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first virus enters into blood after multiplication in </a:t>
            </a:r>
            <a:r>
              <a:rPr lang="en-IN" dirty="0" err="1" smtClean="0"/>
              <a:t>tonsillar</a:t>
            </a:r>
            <a:r>
              <a:rPr lang="en-IN" dirty="0" smtClean="0"/>
              <a:t> tissue </a:t>
            </a:r>
          </a:p>
          <a:p>
            <a:r>
              <a:rPr lang="en-IN" dirty="0" smtClean="0"/>
              <a:t>After that the virus will infect the lymphoid organs</a:t>
            </a:r>
          </a:p>
          <a:p>
            <a:r>
              <a:rPr lang="en-IN" dirty="0" smtClean="0"/>
              <a:t>and also infect liver, spleen and other internal organs.</a:t>
            </a:r>
          </a:p>
          <a:p>
            <a:r>
              <a:rPr lang="en-US" dirty="0" smtClean="0"/>
              <a:t>There is </a:t>
            </a:r>
            <a:r>
              <a:rPr lang="en-US" dirty="0" err="1" smtClean="0"/>
              <a:t>leukopaenia</a:t>
            </a:r>
            <a:r>
              <a:rPr lang="en-US" dirty="0" smtClean="0"/>
              <a:t>, </a:t>
            </a:r>
            <a:r>
              <a:rPr lang="en-US" dirty="0" err="1" smtClean="0"/>
              <a:t>thrombocytosis</a:t>
            </a:r>
            <a:r>
              <a:rPr lang="en-US" dirty="0" smtClean="0"/>
              <a:t>.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Sing &amp; Symptoms 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The virus has special affinity for the endothelial cells of blood vessels &amp; </a:t>
            </a:r>
            <a:r>
              <a:rPr lang="en-US" dirty="0" err="1" smtClean="0"/>
              <a:t>reticulo</a:t>
            </a:r>
            <a:r>
              <a:rPr lang="en-US" dirty="0" smtClean="0"/>
              <a:t> -endothelial system.</a:t>
            </a:r>
          </a:p>
          <a:p>
            <a:pPr algn="just"/>
            <a:r>
              <a:rPr lang="en-US" dirty="0" smtClean="0"/>
              <a:t>The  vascular endothelial cells swell, proliferate and occlude the lumen.</a:t>
            </a:r>
          </a:p>
          <a:p>
            <a:pPr algn="just"/>
            <a:r>
              <a:rPr lang="en-US" dirty="0" smtClean="0"/>
              <a:t>The wall of blood vessels undergo hyaline degeneration with infiltration by lymphocytes, macrophages and plasma cells.</a:t>
            </a:r>
          </a:p>
          <a:p>
            <a:pPr algn="just"/>
            <a:r>
              <a:rPr lang="en-US" dirty="0" smtClean="0"/>
              <a:t>These changes of blood vessels are the cause of hemorrhages, necrosis and </a:t>
            </a:r>
            <a:r>
              <a:rPr lang="en-US" dirty="0" err="1" smtClean="0"/>
              <a:t>infarection</a:t>
            </a:r>
            <a:r>
              <a:rPr lang="en-US" dirty="0" smtClean="0"/>
              <a:t> found in various organs.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Spleen – severally infarcts are wedge shaped, found on the edges of the </a:t>
            </a:r>
            <a:r>
              <a:rPr lang="en-US" dirty="0" err="1" smtClean="0"/>
              <a:t>orgen</a:t>
            </a:r>
            <a:r>
              <a:rPr lang="en-US" dirty="0" smtClean="0"/>
              <a:t> &amp; are </a:t>
            </a:r>
            <a:r>
              <a:rPr lang="en-US" dirty="0" err="1" smtClean="0"/>
              <a:t>browinesh</a:t>
            </a:r>
            <a:r>
              <a:rPr lang="en-US" dirty="0" smtClean="0"/>
              <a:t> in color.</a:t>
            </a:r>
          </a:p>
          <a:p>
            <a:r>
              <a:rPr lang="en-US" dirty="0" smtClean="0"/>
              <a:t>Lungs – </a:t>
            </a:r>
            <a:r>
              <a:rPr lang="en-US" dirty="0" err="1" smtClean="0"/>
              <a:t>croupous</a:t>
            </a:r>
            <a:r>
              <a:rPr lang="en-US" dirty="0" smtClean="0"/>
              <a:t> pneumonia.</a:t>
            </a:r>
          </a:p>
          <a:p>
            <a:r>
              <a:rPr lang="en-US" dirty="0" smtClean="0"/>
              <a:t>In the Intestine – especially in the </a:t>
            </a:r>
            <a:r>
              <a:rPr lang="en-US" dirty="0" err="1" smtClean="0"/>
              <a:t>cecum</a:t>
            </a:r>
            <a:r>
              <a:rPr lang="en-US" dirty="0" smtClean="0"/>
              <a:t> and colon, are found the characteristic </a:t>
            </a:r>
            <a:r>
              <a:rPr lang="en-US" dirty="0" smtClean="0">
                <a:solidFill>
                  <a:srgbClr val="FF0000"/>
                </a:solidFill>
              </a:rPr>
              <a:t>“Button shaped ulcer”.</a:t>
            </a:r>
          </a:p>
          <a:p>
            <a:r>
              <a:rPr lang="en-US" dirty="0" smtClean="0"/>
              <a:t>Kidney –  found </a:t>
            </a:r>
            <a:r>
              <a:rPr lang="en-US" dirty="0" err="1" smtClean="0"/>
              <a:t>petechiae</a:t>
            </a:r>
            <a:r>
              <a:rPr lang="en-US" dirty="0" smtClean="0"/>
              <a:t> on the cortex extending deeply into the parenchyma. These gives a characteristic “</a:t>
            </a:r>
            <a:r>
              <a:rPr lang="en-US" dirty="0" smtClean="0">
                <a:solidFill>
                  <a:srgbClr val="00B050"/>
                </a:solidFill>
              </a:rPr>
              <a:t>Turkey egg appearance</a:t>
            </a:r>
            <a:r>
              <a:rPr lang="en-US" u="sng" dirty="0" smtClean="0">
                <a:solidFill>
                  <a:srgbClr val="00B050"/>
                </a:solidFill>
              </a:rPr>
              <a:t>”</a:t>
            </a:r>
            <a:r>
              <a:rPr lang="en-US" dirty="0" smtClean="0"/>
              <a:t>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633</Words>
  <Application>Microsoft Office PowerPoint</Application>
  <PresentationFormat>On-screen Show (4:3)</PresentationFormat>
  <Paragraphs>117</Paragraphs>
  <Slides>18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SWINE FEVER (Hog Cholera)  </vt:lpstr>
      <vt:lpstr>Slide 2</vt:lpstr>
      <vt:lpstr>Etiology</vt:lpstr>
      <vt:lpstr>Incubation period</vt:lpstr>
      <vt:lpstr>Incidence </vt:lpstr>
      <vt:lpstr>Transmission </vt:lpstr>
      <vt:lpstr>Pathogenesis</vt:lpstr>
      <vt:lpstr>Sing &amp; Symptoms </vt:lpstr>
      <vt:lpstr>Slide 9</vt:lpstr>
      <vt:lpstr>Slide 10</vt:lpstr>
      <vt:lpstr>Sing &amp; Symptoms </vt:lpstr>
      <vt:lpstr>Clinical Signs</vt:lpstr>
      <vt:lpstr>Post Mortem Lesions</vt:lpstr>
      <vt:lpstr>Post-Mortem Lesions</vt:lpstr>
      <vt:lpstr>Differential Diagnosis</vt:lpstr>
      <vt:lpstr>Sampling</vt:lpstr>
      <vt:lpstr>Diagnosis</vt:lpstr>
      <vt:lpstr>Disease Control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41</cp:revision>
  <dcterms:created xsi:type="dcterms:W3CDTF">2006-08-16T00:00:00Z</dcterms:created>
  <dcterms:modified xsi:type="dcterms:W3CDTF">2019-04-15T03:18:12Z</dcterms:modified>
</cp:coreProperties>
</file>