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80" r:id="rId2"/>
    <p:sldId id="401" r:id="rId3"/>
    <p:sldId id="402" r:id="rId4"/>
    <p:sldId id="379" r:id="rId5"/>
    <p:sldId id="403" r:id="rId6"/>
    <p:sldId id="381" r:id="rId7"/>
    <p:sldId id="393" r:id="rId8"/>
    <p:sldId id="404" r:id="rId9"/>
    <p:sldId id="382" r:id="rId10"/>
    <p:sldId id="383" r:id="rId11"/>
    <p:sldId id="384" r:id="rId12"/>
    <p:sldId id="405" r:id="rId13"/>
    <p:sldId id="385" r:id="rId14"/>
    <p:sldId id="386" r:id="rId15"/>
    <p:sldId id="406" r:id="rId16"/>
    <p:sldId id="394" r:id="rId17"/>
    <p:sldId id="395" r:id="rId18"/>
    <p:sldId id="396" r:id="rId19"/>
    <p:sldId id="397" r:id="rId20"/>
    <p:sldId id="398" r:id="rId21"/>
    <p:sldId id="407" r:id="rId22"/>
    <p:sldId id="399" r:id="rId23"/>
    <p:sldId id="40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ED68B-53BA-400C-BB1E-49C3B79F43FD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F1D1E-5792-4A9A-9C7D-2355FE40E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29-Mar-20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83820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3048000"/>
            <a:ext cx="8399864" cy="2585323"/>
          </a:xfrm>
          <a:prstGeom prst="rect">
            <a:avLst/>
          </a:prstGeom>
          <a:solidFill>
            <a:srgbClr val="92D050"/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Vety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&amp; A.H.</a:t>
            </a:r>
          </a:p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Extension</a:t>
            </a:r>
          </a:p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BVC, Patna-14</a:t>
            </a:r>
            <a:endParaRPr lang="en-IN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457200"/>
            <a:ext cx="8763000" cy="2169825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5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UNIT -7</a:t>
            </a:r>
          </a:p>
          <a:p>
            <a:pPr algn="ctr"/>
            <a:r>
              <a:rPr lang="en-US" sz="45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Livestock Entrepreneurship</a:t>
            </a:r>
          </a:p>
          <a:p>
            <a:pPr algn="ctr"/>
            <a:endParaRPr lang="en-US" sz="45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8229600" cy="4648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Technical feasibility of the project.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Economic viability of the project.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Sanction of bank loan and its disbursement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57200" y="304800"/>
            <a:ext cx="8458199" cy="1446550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requirement </a:t>
            </a:r>
          </a:p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 project</a:t>
            </a:r>
            <a:endParaRPr lang="en-IN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2133600"/>
            <a:ext cx="8229600" cy="4419600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Step : - Assumptions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Step :  Project preparation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Capital Expense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Recurring Expense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Gross gain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Net gain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Bank linkage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3" name="Rectangle 2"/>
          <p:cNvSpPr/>
          <p:nvPr/>
        </p:nvSpPr>
        <p:spPr>
          <a:xfrm>
            <a:off x="457200" y="304800"/>
            <a:ext cx="8458199" cy="1446550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Preparing project for Bank </a:t>
            </a:r>
          </a:p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Appraisal</a:t>
            </a:r>
            <a:endParaRPr lang="en-IN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Lecture -4</a:t>
            </a: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1828800"/>
            <a:ext cx="8458199" cy="769441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Animal Insurance </a:t>
            </a:r>
            <a:endParaRPr lang="en-IN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95400"/>
            <a:ext cx="83820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Started in 1971 with the help of Small Farmer Development Agency (SFDA). ------------- IRDP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Objective : -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Production Risk: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Cattle mortality, morbidity, lack of nutrition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Price Risk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Fluctuation in cost of cattle, change in demand supply, equation.</a:t>
            </a:r>
          </a:p>
          <a:p>
            <a:pPr>
              <a:buFont typeface="Wingdings" pitchFamily="2" charset="2"/>
              <a:buChar char="Ø"/>
            </a:pPr>
            <a:endParaRPr lang="en-IN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1" y="304800"/>
            <a:ext cx="8458199" cy="769441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Animal Insurance </a:t>
            </a:r>
            <a:endParaRPr lang="en-IN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81000"/>
            <a:ext cx="8153400" cy="6172200"/>
          </a:xfrm>
        </p:spPr>
        <p:txBody>
          <a:bodyPr/>
          <a:lstStyle/>
          <a:p>
            <a:r>
              <a:rPr lang="en-US" sz="2800" b="1" dirty="0" smtClean="0"/>
              <a:t>INSURANCE COVERAGE : </a:t>
            </a:r>
          </a:p>
          <a:p>
            <a:endParaRPr lang="en-US" sz="2800" b="1" dirty="0" smtClean="0"/>
          </a:p>
          <a:p>
            <a:r>
              <a:rPr lang="en-US" dirty="0" smtClean="0"/>
              <a:t>Identification of animal</a:t>
            </a:r>
          </a:p>
          <a:p>
            <a:r>
              <a:rPr lang="en-US" dirty="0" smtClean="0"/>
              <a:t>Claim procedure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Lecture -5</a:t>
            </a: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1981200"/>
            <a:ext cx="7848599" cy="762000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Marketing Process </a:t>
            </a:r>
            <a:endParaRPr lang="en-IN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dirty="0" smtClean="0"/>
              <a:t>Stage : </a:t>
            </a:r>
          </a:p>
          <a:p>
            <a:r>
              <a:rPr lang="en-US" dirty="0" smtClean="0"/>
              <a:t>1. Assembling</a:t>
            </a:r>
          </a:p>
          <a:p>
            <a:r>
              <a:rPr lang="en-US" dirty="0" smtClean="0"/>
              <a:t>2. Equalization</a:t>
            </a:r>
          </a:p>
          <a:p>
            <a:r>
              <a:rPr lang="en-US" dirty="0" smtClean="0"/>
              <a:t>3. Dispersion 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Procurement Management and Quality issues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Marketing Research </a:t>
            </a:r>
            <a:r>
              <a:rPr lang="en-US" dirty="0" smtClean="0"/>
              <a:t>– Study of needs, product design, distribution system, sells management, sells production, sells advertising, storage and ware housing etc. </a:t>
            </a:r>
          </a:p>
          <a:p>
            <a:pPr>
              <a:buFont typeface="Wingdings" pitchFamily="2" charset="2"/>
              <a:buChar char="§"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85801" y="304801"/>
            <a:ext cx="7848599" cy="762000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Marketing Process </a:t>
            </a:r>
            <a:endParaRPr lang="en-IN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382000" cy="6248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Product planning and development – </a:t>
            </a:r>
            <a:r>
              <a:rPr lang="en-US" dirty="0" smtClean="0"/>
              <a:t>Includes supervising, marketing research, commercialization of new products, to meet customers need and requirement according to changing time and natural conditions. </a:t>
            </a:r>
          </a:p>
          <a:p>
            <a:r>
              <a:rPr lang="en-US" dirty="0" smtClean="0"/>
              <a:t> It helps in satisfying the needs of customers to make the use of product a continuous habit to customers.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200" b="1" dirty="0" smtClean="0"/>
              <a:t>Standardization : -  </a:t>
            </a:r>
            <a:r>
              <a:rPr lang="en-US" sz="2400" dirty="0" smtClean="0"/>
              <a:t>Process by which standards are set at manufacture goods/products in conformity with already set standards.</a:t>
            </a:r>
          </a:p>
          <a:p>
            <a:r>
              <a:rPr lang="en-US" sz="2400" dirty="0" smtClean="0"/>
              <a:t> It insurers the uniformity of size, shape, </a:t>
            </a:r>
            <a:r>
              <a:rPr lang="en-US" sz="2400" dirty="0" err="1" smtClean="0"/>
              <a:t>coulour</a:t>
            </a:r>
            <a:r>
              <a:rPr lang="en-US" sz="2400" dirty="0" smtClean="0"/>
              <a:t>, design and physical proportion of the products.</a:t>
            </a:r>
          </a:p>
          <a:p>
            <a:endParaRPr lang="en-US" sz="2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6248400"/>
          </a:xfrm>
        </p:spPr>
        <p:txBody>
          <a:bodyPr/>
          <a:lstStyle/>
          <a:p>
            <a:r>
              <a:rPr lang="en-US" sz="3200" b="1" dirty="0" smtClean="0"/>
              <a:t>Grading : </a:t>
            </a:r>
            <a:r>
              <a:rPr lang="en-US" dirty="0" smtClean="0"/>
              <a:t>- It includes the process of shorting out goods according to their quality, size, shape etc. in different classes/ goods. </a:t>
            </a:r>
          </a:p>
          <a:p>
            <a:r>
              <a:rPr lang="en-US" dirty="0" smtClean="0"/>
              <a:t>It helps both the procedures in marketing of their goods and their customers in making their choice for purchase without any difficulty. </a:t>
            </a:r>
          </a:p>
          <a:p>
            <a:endParaRPr lang="en-US" dirty="0" smtClean="0"/>
          </a:p>
          <a:p>
            <a:pPr>
              <a:buNone/>
            </a:pPr>
            <a:r>
              <a:rPr lang="en-US" sz="3600" dirty="0" smtClean="0"/>
              <a:t>Product Pricing : -</a:t>
            </a:r>
          </a:p>
          <a:p>
            <a:r>
              <a:rPr lang="en-US" dirty="0" smtClean="0"/>
              <a:t>In order to  compete in the market</a:t>
            </a:r>
          </a:p>
          <a:p>
            <a:r>
              <a:rPr lang="en-US" dirty="0" smtClean="0"/>
              <a:t>Decided keeping in view the different categories of market.</a:t>
            </a:r>
          </a:p>
          <a:p>
            <a:r>
              <a:rPr lang="en-US" dirty="0" smtClean="0"/>
              <a:t> Producers side- product price is determined keeping in view the competitive nature of goods with other producers of similar goods.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28600"/>
            <a:ext cx="8153400" cy="6248400"/>
          </a:xfrm>
        </p:spPr>
        <p:txBody>
          <a:bodyPr/>
          <a:lstStyle/>
          <a:p>
            <a:r>
              <a:rPr lang="en-US" dirty="0" smtClean="0"/>
              <a:t>Product is acceptable in the market, when the buyers find the price acceptable. </a:t>
            </a:r>
          </a:p>
          <a:p>
            <a:r>
              <a:rPr lang="en-US" dirty="0" smtClean="0"/>
              <a:t>It is the acceptance of price by the customers on which the volume of sells as well as profit depends. </a:t>
            </a:r>
          </a:p>
          <a:p>
            <a:r>
              <a:rPr lang="en-US" dirty="0" smtClean="0"/>
              <a:t>Price should be fixed as per year value in term of the money exchange value.  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Product Packaging </a:t>
            </a:r>
            <a:r>
              <a:rPr lang="en-US" dirty="0" smtClean="0"/>
              <a:t>: It should be compatible as per market need and requirement, economic, safe, transportable. 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Marketing :</a:t>
            </a:r>
            <a:r>
              <a:rPr lang="en-US" dirty="0" smtClean="0"/>
              <a:t> performance of business activities that directs the flow of goods and services from the producers and consumers. 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Lecture -1</a:t>
            </a: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Theories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of Entrepreneurship</a:t>
            </a:r>
            <a:endParaRPr lang="en-IN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304800"/>
            <a:ext cx="8153400" cy="62484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Marketing Channel : </a:t>
            </a:r>
            <a:r>
              <a:rPr lang="en-US" dirty="0" smtClean="0"/>
              <a:t>Producer-local buyers- retailers </a:t>
            </a:r>
          </a:p>
          <a:p>
            <a:r>
              <a:rPr lang="en-US" dirty="0" smtClean="0"/>
              <a:t>Whole seller – Retailers – Consumers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Methods of livestock marketing : </a:t>
            </a:r>
          </a:p>
          <a:p>
            <a:r>
              <a:rPr lang="en-US" dirty="0" smtClean="0"/>
              <a:t>Local buyers </a:t>
            </a:r>
          </a:p>
          <a:p>
            <a:r>
              <a:rPr lang="en-US" dirty="0" smtClean="0"/>
              <a:t>Commission firms</a:t>
            </a:r>
          </a:p>
          <a:p>
            <a:r>
              <a:rPr lang="en-US" dirty="0" smtClean="0"/>
              <a:t>Cooperative marketing</a:t>
            </a:r>
          </a:p>
          <a:p>
            <a:r>
              <a:rPr lang="en-US" dirty="0" smtClean="0"/>
              <a:t> Community livestock auction</a:t>
            </a:r>
          </a:p>
          <a:p>
            <a:r>
              <a:rPr lang="en-US" dirty="0" smtClean="0"/>
              <a:t>Direct marketing. 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Lecture -6</a:t>
            </a: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981200"/>
            <a:ext cx="7848599" cy="646331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Project Identification and Selection</a:t>
            </a:r>
            <a:endParaRPr lang="en-IN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r>
              <a:rPr lang="en-US" dirty="0" smtClean="0"/>
              <a:t>Project is an organized unit dedicated to the attainment of the goal – A successful completion of a development project on time.</a:t>
            </a:r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Classification : </a:t>
            </a:r>
          </a:p>
          <a:p>
            <a:r>
              <a:rPr lang="en-US" dirty="0" smtClean="0"/>
              <a:t>Quantifiable </a:t>
            </a:r>
          </a:p>
          <a:p>
            <a:r>
              <a:rPr lang="en-US" dirty="0" smtClean="0"/>
              <a:t>Non- Quantifiable  - Health, education, </a:t>
            </a:r>
            <a:r>
              <a:rPr lang="en-US" dirty="0" err="1" smtClean="0"/>
              <a:t>defence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Sectoral</a:t>
            </a:r>
            <a:r>
              <a:rPr lang="en-US" dirty="0" smtClean="0"/>
              <a:t> Projects : Agriculture – Irrigation </a:t>
            </a:r>
          </a:p>
          <a:p>
            <a:endParaRPr lang="en-US" dirty="0" smtClean="0"/>
          </a:p>
          <a:p>
            <a:r>
              <a:rPr lang="en-US" dirty="0" smtClean="0"/>
              <a:t>Project Identification :  by the help of </a:t>
            </a:r>
            <a:r>
              <a:rPr lang="en-US" dirty="0" err="1" smtClean="0"/>
              <a:t>progamme</a:t>
            </a:r>
            <a:r>
              <a:rPr lang="en-US" dirty="0" smtClean="0"/>
              <a:t> planning process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85800" y="228600"/>
            <a:ext cx="7848599" cy="646331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Project Identification and Selection</a:t>
            </a:r>
            <a:endParaRPr lang="en-IN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533400"/>
            <a:ext cx="8153400" cy="5943600"/>
          </a:xfrm>
        </p:spPr>
        <p:txBody>
          <a:bodyPr/>
          <a:lstStyle/>
          <a:p>
            <a:r>
              <a:rPr lang="en-US" dirty="0" smtClean="0"/>
              <a:t> Product		 Raw material		    Market</a:t>
            </a:r>
          </a:p>
          <a:p>
            <a:r>
              <a:rPr lang="en-US" dirty="0" smtClean="0"/>
              <a:t>           </a:t>
            </a:r>
            <a:r>
              <a:rPr lang="en-US" dirty="0" err="1" smtClean="0"/>
              <a:t>Labour</a:t>
            </a:r>
            <a:r>
              <a:rPr lang="en-US" dirty="0" smtClean="0"/>
              <a:t>		Total Investment		Working capital  		Location 		Ownership</a:t>
            </a:r>
          </a:p>
          <a:p>
            <a:pPr>
              <a:buNone/>
            </a:pPr>
            <a:r>
              <a:rPr lang="en-US" dirty="0" smtClean="0"/>
              <a:t>  An </a:t>
            </a:r>
            <a:r>
              <a:rPr lang="en-US" smtClean="0"/>
              <a:t>interdependent process. </a:t>
            </a:r>
            <a:endParaRPr lang="en-IN" dirty="0"/>
          </a:p>
        </p:txBody>
      </p:sp>
      <p:sp>
        <p:nvSpPr>
          <p:cNvPr id="5" name="Left-Right Arrow 4"/>
          <p:cNvSpPr/>
          <p:nvPr/>
        </p:nvSpPr>
        <p:spPr>
          <a:xfrm>
            <a:off x="2133600" y="762000"/>
            <a:ext cx="1219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Left-Right Arrow 5"/>
          <p:cNvSpPr/>
          <p:nvPr/>
        </p:nvSpPr>
        <p:spPr>
          <a:xfrm>
            <a:off x="5029200" y="685800"/>
            <a:ext cx="1219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Left-Right Arrow 6"/>
          <p:cNvSpPr/>
          <p:nvPr/>
        </p:nvSpPr>
        <p:spPr>
          <a:xfrm>
            <a:off x="304800" y="1219200"/>
            <a:ext cx="1219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Left-Right Arrow 7"/>
          <p:cNvSpPr/>
          <p:nvPr/>
        </p:nvSpPr>
        <p:spPr>
          <a:xfrm>
            <a:off x="2667000" y="1143000"/>
            <a:ext cx="1219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Left-Right Arrow 8"/>
          <p:cNvSpPr/>
          <p:nvPr/>
        </p:nvSpPr>
        <p:spPr>
          <a:xfrm>
            <a:off x="6400800" y="1143000"/>
            <a:ext cx="1219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Left-Right Arrow 9"/>
          <p:cNvSpPr/>
          <p:nvPr/>
        </p:nvSpPr>
        <p:spPr>
          <a:xfrm>
            <a:off x="3581400" y="1524000"/>
            <a:ext cx="1219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Left-Right Arrow 10"/>
          <p:cNvSpPr/>
          <p:nvPr/>
        </p:nvSpPr>
        <p:spPr>
          <a:xfrm>
            <a:off x="6477000" y="1600200"/>
            <a:ext cx="1219200" cy="228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381000" y="304800"/>
            <a:ext cx="8894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APPROACH TO PREPARATION OF ENTREPRENEURIAL PROJECT IN LIVESTOCK SECTOR</a:t>
            </a:r>
            <a:endParaRPr lang="en-IN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914400"/>
            <a:ext cx="8077200" cy="5486400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Entrepreneurship is an interdisciplinary concept and contains various approaches. </a:t>
            </a:r>
          </a:p>
          <a:p>
            <a:r>
              <a:rPr lang="en-US" sz="3600" dirty="0" smtClean="0"/>
              <a:t>Macro View</a:t>
            </a:r>
            <a:r>
              <a:rPr lang="en-US" dirty="0" smtClean="0"/>
              <a:t>: - Beyond the control of the entrepreneur.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 Environmental School of thought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 The financial/ Capital school of thought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 The displacement school of thought. 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endParaRPr lang="en-US" dirty="0" smtClean="0"/>
          </a:p>
          <a:p>
            <a:endParaRPr lang="en-IN" b="1" dirty="0"/>
          </a:p>
        </p:txBody>
      </p:sp>
      <p:sp>
        <p:nvSpPr>
          <p:cNvPr id="4" name="Rectangle 3"/>
          <p:cNvSpPr/>
          <p:nvPr/>
        </p:nvSpPr>
        <p:spPr>
          <a:xfrm>
            <a:off x="1066800" y="228600"/>
            <a:ext cx="7439024" cy="769441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Theories of Entrepreneurship</a:t>
            </a:r>
            <a:endParaRPr lang="en-IN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457200"/>
            <a:ext cx="8153400" cy="6096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Micro View : </a:t>
            </a:r>
            <a:r>
              <a:rPr lang="en-US" dirty="0" smtClean="0"/>
              <a:t>- Part of internal locus of control.</a:t>
            </a:r>
          </a:p>
          <a:p>
            <a:pPr>
              <a:buClr>
                <a:schemeClr val="tx1"/>
              </a:buClr>
              <a:buFont typeface="Wingdings" pitchFamily="2" charset="2"/>
              <a:buChar char="Ø"/>
            </a:pPr>
            <a:endParaRPr lang="en-US" dirty="0" smtClean="0"/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 Entrepreneurial trait school of thought - Achievement, Creativity, Determination and Technical knowledge. </a:t>
            </a:r>
          </a:p>
          <a:p>
            <a:pPr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en-US" dirty="0" smtClean="0"/>
              <a:t>  Venture opportunity school of thought – Ideas, Development of concept, Market awareness, venture opportunities at right time.</a:t>
            </a:r>
            <a:endParaRPr lang="en-IN" dirty="0" smtClean="0"/>
          </a:p>
          <a:p>
            <a:pPr>
              <a:lnSpc>
                <a:spcPct val="150000"/>
              </a:lnSpc>
              <a:buClrTx/>
              <a:buFont typeface="Wingdings" pitchFamily="2" charset="2"/>
              <a:buChar char="Ø"/>
            </a:pPr>
            <a:r>
              <a:rPr lang="en-US" dirty="0" smtClean="0"/>
              <a:t> Strategic formulation school of thought – the planning process in successful venture development, unique market, unique people, unique product, unique resources etc.</a:t>
            </a:r>
          </a:p>
          <a:p>
            <a:pPr>
              <a:buClrTx/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Lecture -2</a:t>
            </a: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0" y="2286000"/>
            <a:ext cx="7162800" cy="2123658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Self Em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ployment opportunity in </a:t>
            </a:r>
          </a:p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Livestock Sector</a:t>
            </a:r>
            <a:endParaRPr lang="en-IN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153400" cy="5486400"/>
          </a:xfrm>
        </p:spPr>
        <p:txBody>
          <a:bodyPr>
            <a:normAutofit/>
          </a:bodyPr>
          <a:lstStyle/>
          <a:p>
            <a:pPr>
              <a:buNone/>
            </a:pPr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Dairy farms </a:t>
            </a:r>
          </a:p>
          <a:p>
            <a:r>
              <a:rPr lang="en-US" dirty="0" smtClean="0"/>
              <a:t>Dairy farms for export of dairy products</a:t>
            </a:r>
          </a:p>
          <a:p>
            <a:r>
              <a:rPr lang="en-US" dirty="0" smtClean="0"/>
              <a:t>Dairy product manufacturing</a:t>
            </a:r>
          </a:p>
          <a:p>
            <a:r>
              <a:rPr lang="en-US" dirty="0" smtClean="0"/>
              <a:t>Meat product manufacturing</a:t>
            </a:r>
          </a:p>
          <a:p>
            <a:r>
              <a:rPr lang="en-US" dirty="0" smtClean="0"/>
              <a:t>Procurement and processing of milk</a:t>
            </a:r>
          </a:p>
          <a:p>
            <a:r>
              <a:rPr lang="en-US" dirty="0" smtClean="0"/>
              <a:t>Milk distribution and retailing.</a:t>
            </a:r>
          </a:p>
          <a:p>
            <a:r>
              <a:rPr lang="en-US" dirty="0" smtClean="0"/>
              <a:t>Organic livestock farming.</a:t>
            </a:r>
          </a:p>
          <a:p>
            <a:r>
              <a:rPr lang="en-US" dirty="0" smtClean="0"/>
              <a:t>Animal health services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066801" y="228600"/>
            <a:ext cx="7162800" cy="2123658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Self Em</a:t>
            </a:r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ployment opportunity in </a:t>
            </a:r>
          </a:p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Livestock Sector</a:t>
            </a:r>
            <a:endParaRPr lang="en-IN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04800"/>
            <a:ext cx="8305800" cy="6248400"/>
          </a:xfrm>
        </p:spPr>
        <p:txBody>
          <a:bodyPr/>
          <a:lstStyle/>
          <a:p>
            <a:r>
              <a:rPr lang="en-US" dirty="0" smtClean="0"/>
              <a:t>&gt; Feed and fodder based enterprise </a:t>
            </a:r>
          </a:p>
          <a:p>
            <a:r>
              <a:rPr lang="en-US" dirty="0" smtClean="0"/>
              <a:t>Sheep and goat based enterprise</a:t>
            </a:r>
          </a:p>
          <a:p>
            <a:r>
              <a:rPr lang="en-US" dirty="0" smtClean="0"/>
              <a:t>Poultry enterprise</a:t>
            </a:r>
          </a:p>
          <a:p>
            <a:r>
              <a:rPr lang="en-US" dirty="0" smtClean="0"/>
              <a:t>Pig enterprise</a:t>
            </a:r>
          </a:p>
          <a:p>
            <a:r>
              <a:rPr lang="en-US" dirty="0" smtClean="0"/>
              <a:t>Dog breeder </a:t>
            </a:r>
          </a:p>
          <a:p>
            <a:r>
              <a:rPr lang="en-US" dirty="0" smtClean="0"/>
              <a:t>Hatchery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Lecture -3</a:t>
            </a: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438400"/>
            <a:ext cx="8458199" cy="1446550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support for</a:t>
            </a:r>
          </a:p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Livestock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entrepreneurship</a:t>
            </a:r>
            <a:endParaRPr lang="en-IN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905000"/>
            <a:ext cx="8305800" cy="4572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Dairy entrepreneurship development scheme.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Poultry venture capital fund.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Mother unit for backyard poultry farming.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Lab animals rearing.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Small ruminants.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Pig development. 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57200" y="228600"/>
            <a:ext cx="8458199" cy="1446550"/>
          </a:xfrm>
          <a:prstGeom prst="rect">
            <a:avLst/>
          </a:prstGeom>
          <a:solidFill>
            <a:srgbClr val="92D050"/>
          </a:solidFill>
          <a:ln>
            <a:solidFill>
              <a:srgbClr val="C00000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Bank support for</a:t>
            </a:r>
          </a:p>
          <a:p>
            <a:pPr algn="ctr"/>
            <a:r>
              <a:rPr 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Livestock</a:t>
            </a:r>
            <a:r>
              <a:rPr lang="en-US" sz="4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entrepreneurship</a:t>
            </a:r>
            <a:endParaRPr lang="en-IN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1169</TotalTime>
  <Words>797</Words>
  <Application>Microsoft Office PowerPoint</Application>
  <PresentationFormat>On-screen Show (4:3)</PresentationFormat>
  <Paragraphs>130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Slide 1</vt:lpstr>
      <vt:lpstr>Lecture -1</vt:lpstr>
      <vt:lpstr>Slide 3</vt:lpstr>
      <vt:lpstr>Slide 4</vt:lpstr>
      <vt:lpstr>Lecture -2</vt:lpstr>
      <vt:lpstr>Slide 6</vt:lpstr>
      <vt:lpstr>Slide 7</vt:lpstr>
      <vt:lpstr>Lecture -3</vt:lpstr>
      <vt:lpstr>Slide 9</vt:lpstr>
      <vt:lpstr>Slide 10</vt:lpstr>
      <vt:lpstr>Slide 11</vt:lpstr>
      <vt:lpstr>Lecture -4</vt:lpstr>
      <vt:lpstr>Slide 13</vt:lpstr>
      <vt:lpstr>Slide 14</vt:lpstr>
      <vt:lpstr>Lecture -5</vt:lpstr>
      <vt:lpstr>Slide 16</vt:lpstr>
      <vt:lpstr>Slide 17</vt:lpstr>
      <vt:lpstr>Slide 18</vt:lpstr>
      <vt:lpstr>Slide 19</vt:lpstr>
      <vt:lpstr>Slide 20</vt:lpstr>
      <vt:lpstr>Lecture -6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SIGNIFICANT ACHIEVEMNETS WITH REGARDS TO EXTENSION ACTIVITY OF BIHAR VETERINARY COLLEGE, PATNA CARRIED OUT BETWEEN OCTOBER, 2011 TO MARCH, 2012.</dc:title>
  <dc:creator>extension</dc:creator>
  <cp:lastModifiedBy>Dr. Saroj</cp:lastModifiedBy>
  <cp:revision>149</cp:revision>
  <dcterms:created xsi:type="dcterms:W3CDTF">2006-08-16T00:00:00Z</dcterms:created>
  <dcterms:modified xsi:type="dcterms:W3CDTF">2020-03-29T08:53:07Z</dcterms:modified>
</cp:coreProperties>
</file>