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1" r:id="rId18"/>
    <p:sldId id="272" r:id="rId19"/>
    <p:sldId id="273" r:id="rId20"/>
    <p:sldId id="274" r:id="rId21"/>
    <p:sldId id="283" r:id="rId22"/>
    <p:sldId id="275" r:id="rId23"/>
    <p:sldId id="276" r:id="rId24"/>
    <p:sldId id="282" r:id="rId25"/>
    <p:sldId id="277" r:id="rId26"/>
    <p:sldId id="291" r:id="rId27"/>
    <p:sldId id="391" r:id="rId28"/>
    <p:sldId id="392" r:id="rId29"/>
    <p:sldId id="393" r:id="rId30"/>
    <p:sldId id="394" r:id="rId31"/>
    <p:sldId id="395" r:id="rId32"/>
    <p:sldId id="278" r:id="rId33"/>
    <p:sldId id="279" r:id="rId34"/>
    <p:sldId id="280" r:id="rId35"/>
    <p:sldId id="284" r:id="rId36"/>
    <p:sldId id="285" r:id="rId37"/>
    <p:sldId id="292" r:id="rId38"/>
    <p:sldId id="286" r:id="rId39"/>
    <p:sldId id="287" r:id="rId40"/>
    <p:sldId id="288" r:id="rId41"/>
    <p:sldId id="289" r:id="rId42"/>
    <p:sldId id="294" r:id="rId43"/>
    <p:sldId id="290" r:id="rId44"/>
    <p:sldId id="295" r:id="rId45"/>
    <p:sldId id="351" r:id="rId46"/>
    <p:sldId id="352" r:id="rId47"/>
    <p:sldId id="353" r:id="rId48"/>
    <p:sldId id="375"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73" r:id="rId69"/>
    <p:sldId id="374" r:id="rId70"/>
    <p:sldId id="296" r:id="rId71"/>
    <p:sldId id="297" r:id="rId72"/>
    <p:sldId id="298" r:id="rId73"/>
    <p:sldId id="299" r:id="rId74"/>
    <p:sldId id="300" r:id="rId75"/>
    <p:sldId id="301" r:id="rId76"/>
    <p:sldId id="302" r:id="rId77"/>
    <p:sldId id="303" r:id="rId78"/>
    <p:sldId id="304" r:id="rId79"/>
    <p:sldId id="305" r:id="rId80"/>
    <p:sldId id="306" r:id="rId81"/>
    <p:sldId id="308" r:id="rId82"/>
    <p:sldId id="307" r:id="rId83"/>
    <p:sldId id="309" r:id="rId84"/>
    <p:sldId id="310" r:id="rId85"/>
    <p:sldId id="311" r:id="rId86"/>
    <p:sldId id="312" r:id="rId87"/>
    <p:sldId id="313" r:id="rId88"/>
    <p:sldId id="314" r:id="rId89"/>
    <p:sldId id="315" r:id="rId90"/>
    <p:sldId id="316" r:id="rId91"/>
    <p:sldId id="317" r:id="rId92"/>
    <p:sldId id="318" r:id="rId93"/>
    <p:sldId id="319" r:id="rId94"/>
    <p:sldId id="320" r:id="rId95"/>
    <p:sldId id="321" r:id="rId96"/>
    <p:sldId id="376" r:id="rId97"/>
    <p:sldId id="377" r:id="rId98"/>
    <p:sldId id="378" r:id="rId99"/>
    <p:sldId id="379" r:id="rId100"/>
    <p:sldId id="380" r:id="rId101"/>
    <p:sldId id="381" r:id="rId102"/>
    <p:sldId id="386" r:id="rId103"/>
    <p:sldId id="383" r:id="rId104"/>
    <p:sldId id="384" r:id="rId105"/>
    <p:sldId id="385" r:id="rId106"/>
    <p:sldId id="382" r:id="rId107"/>
    <p:sldId id="387" r:id="rId108"/>
    <p:sldId id="388" r:id="rId109"/>
    <p:sldId id="389" r:id="rId110"/>
    <p:sldId id="390" r:id="rId111"/>
    <p:sldId id="322" r:id="rId112"/>
    <p:sldId id="323" r:id="rId113"/>
    <p:sldId id="324" r:id="rId114"/>
    <p:sldId id="325" r:id="rId115"/>
    <p:sldId id="326" r:id="rId116"/>
    <p:sldId id="327" r:id="rId117"/>
    <p:sldId id="328" r:id="rId118"/>
    <p:sldId id="329" r:id="rId119"/>
    <p:sldId id="330" r:id="rId120"/>
    <p:sldId id="331" r:id="rId121"/>
    <p:sldId id="332" r:id="rId122"/>
    <p:sldId id="333" r:id="rId123"/>
    <p:sldId id="334" r:id="rId124"/>
    <p:sldId id="335" r:id="rId125"/>
    <p:sldId id="336" r:id="rId126"/>
    <p:sldId id="337" r:id="rId127"/>
    <p:sldId id="338" r:id="rId128"/>
    <p:sldId id="339" r:id="rId129"/>
    <p:sldId id="340" r:id="rId130"/>
    <p:sldId id="341" r:id="rId131"/>
    <p:sldId id="342" r:id="rId132"/>
    <p:sldId id="343" r:id="rId133"/>
    <p:sldId id="344" r:id="rId134"/>
    <p:sldId id="345" r:id="rId135"/>
    <p:sldId id="346" r:id="rId136"/>
    <p:sldId id="347" r:id="rId137"/>
    <p:sldId id="348" r:id="rId138"/>
    <p:sldId id="349" r:id="rId139"/>
    <p:sldId id="350" r:id="rId1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6" d="100"/>
          <a:sy n="106" d="100"/>
        </p:scale>
        <p:origin x="-324" y="15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3/30/2020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3/30/2020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ecoursesonline.iasri.res.in/mod/page/view.php?id=123822" TargetMode="External"/><Relationship Id="rId2" Type="http://schemas.openxmlformats.org/officeDocument/2006/relationships/hyperlink" Target="http://ecoursesonline.iasri.res.in/mod/page/view.php?id=123625"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ecoursesonline.iasri.res.in/mod/page/view.php?id=123572" TargetMode="External"/><Relationship Id="rId2" Type="http://schemas.openxmlformats.org/officeDocument/2006/relationships/hyperlink" Target="http://ecoursesonline.iasri.res.in/mod/page/view.php?id=123628"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ecoursesonline.iasri.res.in/mod/page/view.php?id=123625" TargetMode="External"/><Relationship Id="rId2" Type="http://schemas.openxmlformats.org/officeDocument/2006/relationships/hyperlink" Target="http://ecoursesonline.iasri.res.in/mod/page/view.php?id=123670" TargetMode="External"/><Relationship Id="rId1" Type="http://schemas.openxmlformats.org/officeDocument/2006/relationships/slideLayout" Target="../slideLayouts/slideLayout2.xml"/><Relationship Id="rId4" Type="http://schemas.openxmlformats.org/officeDocument/2006/relationships/hyperlink" Target="http://ecoursesonline.iasri.res.in/mod/page/view.php?id=123628" TargetMode="External"/></Relationships>
</file>

<file path=ppt/slides/_rels/slide10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ecoursesonline.iasri.res.in/mod/page/view.php?id=123625" TargetMode="External"/><Relationship Id="rId2" Type="http://schemas.openxmlformats.org/officeDocument/2006/relationships/hyperlink" Target="http://ecoursesonline.iasri.res.in/mod/page/view.php?id=123670" TargetMode="External"/><Relationship Id="rId1" Type="http://schemas.openxmlformats.org/officeDocument/2006/relationships/slideLayout" Target="../slideLayouts/slideLayout2.xml"/><Relationship Id="rId4" Type="http://schemas.openxmlformats.org/officeDocument/2006/relationships/hyperlink" Target="http://ecoursesonline.iasri.res.in/mod/page/view.php?id=123572"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ecoursesonline.iasri.res.in/mod/page/view.php?id=123670"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ecoursesonline.iasri.res.in/mod/page/view.php?id=123670"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ecoursesonline.iasri.res.in/mod/page/view.php?id=54147" TargetMode="External"/><Relationship Id="rId13" Type="http://schemas.openxmlformats.org/officeDocument/2006/relationships/hyperlink" Target="http://ecoursesonline.iasri.res.in/mod/page/view.php?id=54150" TargetMode="External"/><Relationship Id="rId18" Type="http://schemas.openxmlformats.org/officeDocument/2006/relationships/hyperlink" Target="http://14.139.56.154:82/mod/resource/view.php?id=16930" TargetMode="External"/><Relationship Id="rId3" Type="http://schemas.openxmlformats.org/officeDocument/2006/relationships/hyperlink" Target="http://ecoursesonline.iasri.res.in/mod/page/view.php?id=54171" TargetMode="External"/><Relationship Id="rId7" Type="http://schemas.openxmlformats.org/officeDocument/2006/relationships/hyperlink" Target="http://ecoursesonline.iasri.res.in/mod/page/view.php?id=54142" TargetMode="External"/><Relationship Id="rId12" Type="http://schemas.openxmlformats.org/officeDocument/2006/relationships/hyperlink" Target="http://14.139.56.154:82/mod/resource/view.php?id=16926" TargetMode="External"/><Relationship Id="rId17" Type="http://schemas.openxmlformats.org/officeDocument/2006/relationships/hyperlink" Target="http://ecoursesonline.iasri.res.in/mod/page/view.php?id=54135" TargetMode="External"/><Relationship Id="rId2" Type="http://schemas.openxmlformats.org/officeDocument/2006/relationships/hyperlink" Target="http://14.139.56.154:82/mod/resource/view.php?id=16922" TargetMode="External"/><Relationship Id="rId16" Type="http://schemas.openxmlformats.org/officeDocument/2006/relationships/hyperlink" Target="http://14.139.56.154:82/mod/resource/view.php?id=16929" TargetMode="External"/><Relationship Id="rId1" Type="http://schemas.openxmlformats.org/officeDocument/2006/relationships/slideLayout" Target="../slideLayouts/slideLayout2.xml"/><Relationship Id="rId6" Type="http://schemas.openxmlformats.org/officeDocument/2006/relationships/hyperlink" Target="http://ecoursesonline.iasri.res.in/mod/resource/view.php?id=54303" TargetMode="External"/><Relationship Id="rId11" Type="http://schemas.openxmlformats.org/officeDocument/2006/relationships/hyperlink" Target="http://ecoursesonline.iasri.res.in/mod/page/view.php?id=54148" TargetMode="External"/><Relationship Id="rId5" Type="http://schemas.openxmlformats.org/officeDocument/2006/relationships/hyperlink" Target="http://14.139.56.154:82/mod/resource/view.php?id=16924" TargetMode="External"/><Relationship Id="rId15" Type="http://schemas.openxmlformats.org/officeDocument/2006/relationships/hyperlink" Target="http://14.139.56.154:82/mod/resource/view.php?id=16928" TargetMode="External"/><Relationship Id="rId10" Type="http://schemas.openxmlformats.org/officeDocument/2006/relationships/hyperlink" Target="http://ecoursesonline.iasri.res.in/mod/page/view.php?id=54149" TargetMode="External"/><Relationship Id="rId19" Type="http://schemas.openxmlformats.org/officeDocument/2006/relationships/hyperlink" Target="http://ecoursesonline.iasri.res.in/mod/page/view.php?id=54137" TargetMode="External"/><Relationship Id="rId4" Type="http://schemas.openxmlformats.org/officeDocument/2006/relationships/hyperlink" Target="http://14.139.56.154:82/mod/resource/view.php?id=16923" TargetMode="External"/><Relationship Id="rId9" Type="http://schemas.openxmlformats.org/officeDocument/2006/relationships/hyperlink" Target="http://14.139.56.154:82/mod/resource/view.php?id=16925" TargetMode="External"/><Relationship Id="rId14" Type="http://schemas.openxmlformats.org/officeDocument/2006/relationships/hyperlink" Target="http://14.139.56.154:82/mod/resource/view.php?id=16927"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ecoursesonline.iasri.res.in/mod/page/view.php?id=54167" TargetMode="External"/><Relationship Id="rId2" Type="http://schemas.openxmlformats.org/officeDocument/2006/relationships/hyperlink" Target="http://ecoursesonline.iasri.res.in/mod/page/view.php?id=54171"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ecoursesonline.iasri.res.in/mod/page/view.php?id=54142" TargetMode="External"/><Relationship Id="rId2" Type="http://schemas.openxmlformats.org/officeDocument/2006/relationships/hyperlink" Target="http://ecoursesonline.iasri.res.in/mod/page/view.php?id=54171"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ecoursesonline.iasri.res.in/mod/page/view.php?id=54171"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ecoursesonline.iasri.res.in/mod/page/view.php?id=54142" TargetMode="External"/><Relationship Id="rId2" Type="http://schemas.openxmlformats.org/officeDocument/2006/relationships/hyperlink" Target="http://ecoursesonline.iasri.res.in/mod/resource/view.php?id=54303" TargetMode="External"/><Relationship Id="rId1" Type="http://schemas.openxmlformats.org/officeDocument/2006/relationships/slideLayout" Target="../slideLayouts/slideLayout2.xml"/><Relationship Id="rId4" Type="http://schemas.openxmlformats.org/officeDocument/2006/relationships/hyperlink" Target="http://ecoursesonline.iasri.res.in/mod/page/view.php?id=54147"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ecoursesonline.iasri.res.in/mod/page/view.php?id=54148" TargetMode="External"/><Relationship Id="rId2" Type="http://schemas.openxmlformats.org/officeDocument/2006/relationships/hyperlink" Target="http://ecoursesonline.iasri.res.in/mod/page/view.php?id=54249" TargetMode="External"/><Relationship Id="rId1" Type="http://schemas.openxmlformats.org/officeDocument/2006/relationships/slideLayout" Target="../slideLayouts/slideLayout2.xml"/><Relationship Id="rId5" Type="http://schemas.openxmlformats.org/officeDocument/2006/relationships/hyperlink" Target="http://ecoursesonline.iasri.res.in/mod/page/view.php?id=54149" TargetMode="External"/><Relationship Id="rId4" Type="http://schemas.openxmlformats.org/officeDocument/2006/relationships/hyperlink" Target="http://ecoursesonline.iasri.res.in/mod/page/view.php?id=54147"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ecoursesonline.iasri.res.in/mod/page/view.php?id=54149" TargetMode="External"/><Relationship Id="rId2" Type="http://schemas.openxmlformats.org/officeDocument/2006/relationships/hyperlink" Target="http://ecoursesonline.iasri.res.in/mod/page/view.php?id=5414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coursesonline.iasri.res.in/mod/resource/view.php?id=54303"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ecoursesonline.iasri.res.in/mod/page/view.php?id=54149" TargetMode="External"/><Relationship Id="rId2" Type="http://schemas.openxmlformats.org/officeDocument/2006/relationships/hyperlink" Target="http://ecoursesonline.iasri.res.in/mod/page/view.php?id=54147"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ecoursesonline.iasri.res.in/mod/page/view.php?id=54150" TargetMode="External"/><Relationship Id="rId2" Type="http://schemas.openxmlformats.org/officeDocument/2006/relationships/hyperlink" Target="http://ecoursesonline.iasri.res.in/mod/page/view.php?id=54147" TargetMode="External"/><Relationship Id="rId1" Type="http://schemas.openxmlformats.org/officeDocument/2006/relationships/slideLayout" Target="../slideLayouts/slideLayout2.xml"/><Relationship Id="rId4" Type="http://schemas.openxmlformats.org/officeDocument/2006/relationships/hyperlink" Target="http://ecoursesonline.iasri.res.in/mod/page/view.php?id=54149" TargetMode="External"/></Relationships>
</file>

<file path=ppt/slides/_rels/slide122.xml.rels><?xml version="1.0" encoding="UTF-8" standalone="yes"?>
<Relationships xmlns="http://schemas.openxmlformats.org/package/2006/relationships"><Relationship Id="rId2" Type="http://schemas.openxmlformats.org/officeDocument/2006/relationships/hyperlink" Target="http://ecoursesonline.iasri.res.in/mod/page/view.php?id=54249"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ecoursesonline.iasri.res.in/mod/page/view.php?id=54105" TargetMode="External"/><Relationship Id="rId2" Type="http://schemas.openxmlformats.org/officeDocument/2006/relationships/hyperlink" Target="http://ecoursesonline.iasri.res.in/mod/page/view.php?id=54149"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ecoursesonline.iasri.res.in/mod/page/view.php?id=54154"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ecoursesonline.iasri.res.in/mod/page/view.php?id=54136"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ecoursesonline.iasri.res.in/mod/page/view.php?id=54135"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ecoursesonline.iasri.res.in/mod/page/view.php?id=54156" TargetMode="External"/><Relationship Id="rId2" Type="http://schemas.openxmlformats.org/officeDocument/2006/relationships/hyperlink" Target="http://ecoursesonline.iasri.res.in/mod/page/view.php?id=54135" TargetMode="External"/><Relationship Id="rId1" Type="http://schemas.openxmlformats.org/officeDocument/2006/relationships/slideLayout" Target="../slideLayouts/slideLayout2.xml"/><Relationship Id="rId4" Type="http://schemas.openxmlformats.org/officeDocument/2006/relationships/hyperlink" Target="http://ecoursesonline.iasri.res.in/mod/page/view.php?id=54105"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ecoursesonline.iasri.res.in/mod/page/view.php?id=54156" TargetMode="External"/><Relationship Id="rId2" Type="http://schemas.openxmlformats.org/officeDocument/2006/relationships/hyperlink" Target="http://ecoursesonline.iasri.res.in/mod/page/view.php?id=54135"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ecoursesonline.iasri.res.in/mod/page/view.php?id=54137" TargetMode="External"/><Relationship Id="rId2" Type="http://schemas.openxmlformats.org/officeDocument/2006/relationships/hyperlink" Target="http://ecoursesonline.iasri.res.in/mod/page/view.php?id=54135"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http://ecoursesonline.iasri.res.in/mod/page/view.php?id=54135"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coursesonline.iasri.res.in/mod/page/view.php?id=54247" TargetMode="External"/><Relationship Id="rId2" Type="http://schemas.openxmlformats.org/officeDocument/2006/relationships/hyperlink" Target="http://ecoursesonline.iasri.res.in/mod/resource/view.php?id=5430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coursesonline.iasri.res.in/mod/page/view.php?id=54147" TargetMode="External"/><Relationship Id="rId2" Type="http://schemas.openxmlformats.org/officeDocument/2006/relationships/hyperlink" Target="http://ecoursesonline.iasri.res.in/mod/resource/view.php?id=54303" TargetMode="External"/><Relationship Id="rId1" Type="http://schemas.openxmlformats.org/officeDocument/2006/relationships/slideLayout" Target="../slideLayouts/slideLayout2.xml"/><Relationship Id="rId4" Type="http://schemas.openxmlformats.org/officeDocument/2006/relationships/hyperlink" Target="http://ecoursesonline.iasri.res.in/mod/page/view.php?id=5424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coursesonline.iasri.res.in/mod/page/view.php?id=54172" TargetMode="External"/><Relationship Id="rId2" Type="http://schemas.openxmlformats.org/officeDocument/2006/relationships/hyperlink" Target="http://ecoursesonline.iasri.res.in/mod/page/view.php?id=5417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coursesonline.iasri.res.in/mod/resource/view.php?id=54303" TargetMode="External"/><Relationship Id="rId2" Type="http://schemas.openxmlformats.org/officeDocument/2006/relationships/hyperlink" Target="http://ecoursesonline.iasri.res.in/mod/page/view.php?id=5416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coursesonline.iasri.res.in/mod/page/view.php?id=54149" TargetMode="External"/><Relationship Id="rId7" Type="http://schemas.openxmlformats.org/officeDocument/2006/relationships/hyperlink" Target="http://ecoursesonline.iasri.res.in/mod/page/view.php?id=54135" TargetMode="External"/><Relationship Id="rId2" Type="http://schemas.openxmlformats.org/officeDocument/2006/relationships/hyperlink" Target="http://ecoursesonline.iasri.res.in/mod/page/view.php?id=54147" TargetMode="External"/><Relationship Id="rId1" Type="http://schemas.openxmlformats.org/officeDocument/2006/relationships/slideLayout" Target="../slideLayouts/slideLayout2.xml"/><Relationship Id="rId6" Type="http://schemas.openxmlformats.org/officeDocument/2006/relationships/hyperlink" Target="http://ecoursesonline.iasri.res.in/mod/page/view.php?id=54156" TargetMode="External"/><Relationship Id="rId5" Type="http://schemas.openxmlformats.org/officeDocument/2006/relationships/hyperlink" Target="http://ecoursesonline.iasri.res.in/mod/page/view.php?id=54154" TargetMode="External"/><Relationship Id="rId4" Type="http://schemas.openxmlformats.org/officeDocument/2006/relationships/hyperlink" Target="http://ecoursesonline.iasri.res.in/mod/page/view.php?id=54150"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ecoursesonline.iasri.res.in/mod/page/view.php?id=5414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coursesonline.iasri.res.in/mod/page/view.php?id=54105" TargetMode="External"/><Relationship Id="rId2" Type="http://schemas.openxmlformats.org/officeDocument/2006/relationships/hyperlink" Target="http://ecoursesonline.iasri.res.in/mod/resource/view.php?id=5430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coursesonline.iasri.res.in/mod/page/view.php?id=54147" TargetMode="External"/><Relationship Id="rId2" Type="http://schemas.openxmlformats.org/officeDocument/2006/relationships/hyperlink" Target="http://ecoursesonline.iasri.res.in/mod/resource/view.php?id=5430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coursesonline.iasri.res.in/mod/page/view.php?id=123706" TargetMode="External"/><Relationship Id="rId2" Type="http://schemas.openxmlformats.org/officeDocument/2006/relationships/hyperlink" Target="http://ecoursesonline.iasri.res.in/mod/page/view.php?id=123703" TargetMode="External"/><Relationship Id="rId1" Type="http://schemas.openxmlformats.org/officeDocument/2006/relationships/slideLayout" Target="../slideLayouts/slideLayout2.xml"/><Relationship Id="rId4" Type="http://schemas.openxmlformats.org/officeDocument/2006/relationships/hyperlink" Target="http://ecoursesonline.iasri.res.in/mod/page/view.php?id=123572"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ecoursesonline.iasri.res.in/mod/page/view.php?id=12357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coursesonline.iasri.res.in/mod/page/view.php?id=12379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coursesonline.iasri.res.in/mod/page/view.php?id=54142" TargetMode="External"/><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 Id="rId4" Type="http://schemas.openxmlformats.org/officeDocument/2006/relationships/hyperlink" Target="http://ecoursesonline.iasri.res.in/mod/resource/view.php?id=5430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coursesonline.iasri.res.in/mod/page/view.php?id=12370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coursesonline.iasri.res.in/mod/page/view.php?id=5414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coursesonline.iasri.res.in/mod/page/view.php?id=54248" TargetMode="External"/><Relationship Id="rId2" Type="http://schemas.openxmlformats.org/officeDocument/2006/relationships/hyperlink" Target="http://ecoursesonline.iasri.res.in/mod/resource/view.php?id=5430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coursesonline.iasri.res.in/mod/page/view.php?id=54149" TargetMode="External"/><Relationship Id="rId2" Type="http://schemas.openxmlformats.org/officeDocument/2006/relationships/hyperlink" Target="http://ecoursesonline.iasri.res.in/mod/page/view.php?id=5414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coursesonline.iasri.res.in/mod/page/view.php?id=54150" TargetMode="External"/><Relationship Id="rId2" Type="http://schemas.openxmlformats.org/officeDocument/2006/relationships/hyperlink" Target="http://ecoursesonline.iasri.res.in/mod/resource/view.php?id=54303"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ecoursesonline.iasri.res.in/mod/page/view.php?id=54147" TargetMode="External"/><Relationship Id="rId2" Type="http://schemas.openxmlformats.org/officeDocument/2006/relationships/hyperlink" Target="http://ecoursesonline.iasri.res.in/mod/page/view.php?id=5427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coursesonline.iasri.res.in/mod/page/view.php?id=54105" TargetMode="External"/><Relationship Id="rId2" Type="http://schemas.openxmlformats.org/officeDocument/2006/relationships/hyperlink" Target="http://ecoursesonline.iasri.res.in/mod/page/view.php?id=5427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ecoursesonline.iasri.res.in/mod/page/view.php?id=54150"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coursesonline.iasri.res.in/mod/page/view.php?id=54147" TargetMode="External"/><Relationship Id="rId2" Type="http://schemas.openxmlformats.org/officeDocument/2006/relationships/hyperlink" Target="http://ecoursesonline.iasri.res.in/mod/page/view.php?id=54148" TargetMode="External"/><Relationship Id="rId1" Type="http://schemas.openxmlformats.org/officeDocument/2006/relationships/slideLayout" Target="../slideLayouts/slideLayout2.xml"/><Relationship Id="rId4" Type="http://schemas.openxmlformats.org/officeDocument/2006/relationships/hyperlink" Target="http://ecoursesonline.iasri.res.in/mod/page/view.php?id=54150"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ecoursesonline.iasri.res.in/mod/page/view.php?id=54150"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ecoursesonline.iasri.res.in/mod/page/view.php?id=5415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coursesonline.iasri.res.in/mod/page/view.php?id=54171"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ecoursesonline.iasri.res.in/mod/page/view.php?id=54149"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ecoursesonline.iasri.res.in/mod/page/view.php?id=54149"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ecoursesonline.iasri.res.in/mod/page/view.php?id=54149"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ecoursesonline.iasri.res.in/mod/page/view.php?id=54149" TargetMode="External"/><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 Id="rId4" Type="http://schemas.openxmlformats.org/officeDocument/2006/relationships/hyperlink" Target="http://ecoursesonline.iasri.res.in/mod/page/view.php?id=54147"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ecoursesonline.iasri.res.in/mod/resource/view.php?id=54303"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ecoursesonline.iasri.res.in/mod/page/view.php?id=54149"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ecoursesonline.iasri.res.in/mod/page/view.php?id=5415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coursesonline.iasri.res.in/mod/resource/view.php?id=54303"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ecoursesonline.iasri.res.in/mod/page/view.php?id=54149"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coursesonline.iasri.res.in/mod/page/view.php?id=54133"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ecoursesonline.iasri.res.in/mod/page/view.php?id=54154" TargetMode="External"/><Relationship Id="rId2" Type="http://schemas.openxmlformats.org/officeDocument/2006/relationships/hyperlink" Target="http://ecoursesonline.iasri.res.in/mod/page/view.php?id=54105"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ecoursesonline.iasri.res.in/mod/page/view.php?id=123625" TargetMode="External"/><Relationship Id="rId2" Type="http://schemas.openxmlformats.org/officeDocument/2006/relationships/hyperlink" Target="http://ecoursesonline.iasri.res.in/mod/page/view.php?id=123670"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ecoursesonline.iasri.res.in/mod/page/view.php?id=123627" TargetMode="External"/><Relationship Id="rId2" Type="http://schemas.openxmlformats.org/officeDocument/2006/relationships/hyperlink" Target="http://ecoursesonline.iasri.res.in/mod/page/view.php?id=123820"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ecoursesonline.iasri.res.in/mod/page/view.php?id=123628" TargetMode="External"/><Relationship Id="rId2" Type="http://schemas.openxmlformats.org/officeDocument/2006/relationships/hyperlink" Target="http://ecoursesonline.iasri.res.in/mod/page/view.php?id=123820"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ecoursesonline.iasri.res.in/mod/page/view.php?id=123628" TargetMode="External"/><Relationship Id="rId2" Type="http://schemas.openxmlformats.org/officeDocument/2006/relationships/hyperlink" Target="http://ecoursesonline.iasri.res.in/mod/page/view.php?id=1238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2286000"/>
          </a:xfrm>
        </p:spPr>
        <p:txBody>
          <a:bodyPr>
            <a:normAutofit/>
          </a:bodyPr>
          <a:lstStyle/>
          <a:p>
            <a:r>
              <a:rPr lang="en-US" b="1" dirty="0" smtClean="0">
                <a:latin typeface="Algerian" pitchFamily="82" charset="0"/>
              </a:rPr>
              <a:t>VETERINAY ANATOMY, </a:t>
            </a:r>
            <a:br>
              <a:rPr lang="en-US" b="1" dirty="0" smtClean="0">
                <a:latin typeface="Algerian" pitchFamily="82" charset="0"/>
              </a:rPr>
            </a:br>
            <a:r>
              <a:rPr lang="en-US" b="1" dirty="0" smtClean="0">
                <a:solidFill>
                  <a:srgbClr val="FF0000"/>
                </a:solidFill>
                <a:latin typeface="Algerian" pitchFamily="82" charset="0"/>
              </a:rPr>
              <a:t>UNIT- 5</a:t>
            </a:r>
            <a:r>
              <a:rPr lang="en-US" b="1" dirty="0" smtClean="0">
                <a:latin typeface="Algerian" pitchFamily="82" charset="0"/>
              </a:rPr>
              <a:t>,</a:t>
            </a:r>
            <a:br>
              <a:rPr lang="en-US" b="1" dirty="0" smtClean="0">
                <a:latin typeface="Algerian" pitchFamily="82" charset="0"/>
              </a:rPr>
            </a:br>
            <a:r>
              <a:rPr lang="en-US" b="1" dirty="0" smtClean="0">
                <a:latin typeface="Algerian" pitchFamily="82" charset="0"/>
              </a:rPr>
              <a:t>PELVIC LIMB BONES</a:t>
            </a:r>
            <a:endParaRPr lang="en-US" dirty="0">
              <a:latin typeface="Algerian" pitchFamily="82" charset="0"/>
            </a:endParaRPr>
          </a:p>
        </p:txBody>
      </p:sp>
      <p:sp>
        <p:nvSpPr>
          <p:cNvPr id="3" name="Subtitle 2"/>
          <p:cNvSpPr>
            <a:spLocks noGrp="1"/>
          </p:cNvSpPr>
          <p:nvPr>
            <p:ph type="subTitle" idx="1"/>
          </p:nvPr>
        </p:nvSpPr>
        <p:spPr/>
        <p:txBody>
          <a:bodyPr>
            <a:normAutofit/>
          </a:bodyPr>
          <a:lstStyle/>
          <a:p>
            <a:pPr algn="just"/>
            <a:r>
              <a:rPr lang="en-US" dirty="0" smtClean="0">
                <a:latin typeface="Algerian" pitchFamily="82" charset="0"/>
              </a:rPr>
              <a:t>Instructor- </a:t>
            </a:r>
            <a:r>
              <a:rPr lang="en-US" dirty="0" smtClean="0">
                <a:solidFill>
                  <a:srgbClr val="FF0000"/>
                </a:solidFill>
                <a:latin typeface="Algerian" pitchFamily="82" charset="0"/>
              </a:rPr>
              <a:t>DR. SANJAY </a:t>
            </a:r>
            <a:r>
              <a:rPr lang="en-US" dirty="0" smtClean="0">
                <a:solidFill>
                  <a:srgbClr val="FF0000"/>
                </a:solidFill>
                <a:latin typeface="Algerian" pitchFamily="82" charset="0"/>
              </a:rPr>
              <a:t>KUMAR </a:t>
            </a:r>
            <a:r>
              <a:rPr lang="en-US" dirty="0" smtClean="0">
                <a:solidFill>
                  <a:srgbClr val="FF0000"/>
                </a:solidFill>
                <a:latin typeface="Algerian" pitchFamily="82" charset="0"/>
              </a:rPr>
              <a:t>BHARTI</a:t>
            </a:r>
          </a:p>
          <a:p>
            <a:pPr algn="just"/>
            <a:r>
              <a:rPr lang="en-US" dirty="0" smtClean="0">
                <a:latin typeface="Algerian" pitchFamily="82" charset="0"/>
              </a:rPr>
              <a:t> </a:t>
            </a:r>
            <a:r>
              <a:rPr lang="en-US" dirty="0" smtClean="0">
                <a:latin typeface="Algerian" pitchFamily="82" charset="0"/>
              </a:rPr>
              <a:t>                        HOD, VETERINARY ANATOMY</a:t>
            </a:r>
          </a:p>
          <a:p>
            <a:pPr algn="just"/>
            <a:endParaRPr lang="en-US" dirty="0" smtClean="0">
              <a:latin typeface="Algerian" pitchFamily="82" charset="0"/>
            </a:endParaRPr>
          </a:p>
          <a:p>
            <a:pPr algn="just"/>
            <a:endParaRPr lang="en-US" dirty="0" smtClean="0">
              <a:latin typeface="Algerian" pitchFamily="82" charset="0"/>
            </a:endParaRPr>
          </a:p>
          <a:p>
            <a:pPr algn="just"/>
            <a:endParaRPr lang="en-US" dirty="0" smtClean="0">
              <a:latin typeface="Algerian" pitchFamily="82" charset="0"/>
            </a:endParaRPr>
          </a:p>
          <a:p>
            <a:pPr algn="just"/>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buNone/>
            </a:pPr>
            <a:r>
              <a:rPr lang="en-US" sz="2000" b="1" dirty="0" smtClean="0">
                <a:latin typeface="Times New Roman" pitchFamily="18" charset="0"/>
                <a:cs typeface="Times New Roman" pitchFamily="18" charset="0"/>
              </a:rPr>
              <a:t>SURFACES</a:t>
            </a:r>
            <a:r>
              <a:rPr lang="en-US" sz="2000" dirty="0" smtClean="0">
                <a:latin typeface="Times New Roman" pitchFamily="18" charset="0"/>
                <a:cs typeface="Times New Roman" pitchFamily="18" charset="0"/>
              </a:rPr>
              <a:t>- For description it contains 2 surfaces</a:t>
            </a:r>
          </a:p>
          <a:p>
            <a:pPr lvl="1">
              <a:buNone/>
            </a:pPr>
            <a:r>
              <a:rPr lang="en-US" sz="2000" b="1" dirty="0" smtClean="0">
                <a:latin typeface="Times New Roman" pitchFamily="18" charset="0"/>
                <a:cs typeface="Times New Roman" pitchFamily="18" charset="0"/>
              </a:rPr>
              <a:t>A-The Dorsal pelvic surface</a:t>
            </a:r>
          </a:p>
          <a:p>
            <a:pPr lvl="1">
              <a:buNone/>
            </a:pPr>
            <a:r>
              <a:rPr lang="en-US" sz="2000" dirty="0" smtClean="0">
                <a:latin typeface="Times New Roman" pitchFamily="18" charset="0"/>
                <a:cs typeface="Times New Roman" pitchFamily="18" charset="0"/>
              </a:rPr>
              <a:t> The dorsal pelvis surface is slightly concave transversely and forms the posterior part of the pelvic floor.</a:t>
            </a:r>
          </a:p>
          <a:p>
            <a:pPr lvl="1">
              <a:buNone/>
            </a:pPr>
            <a:endParaRPr lang="en-US" sz="2000" dirty="0" smtClean="0">
              <a:latin typeface="Times New Roman" pitchFamily="18" charset="0"/>
              <a:cs typeface="Times New Roman" pitchFamily="18" charset="0"/>
            </a:endParaRPr>
          </a:p>
          <a:p>
            <a:pPr lvl="1">
              <a:buNone/>
            </a:pPr>
            <a:endParaRPr lang="en-US" sz="2000"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   B-The Ventral surface</a:t>
            </a:r>
            <a:r>
              <a:rPr lang="en-US" sz="2000" dirty="0" smtClean="0">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    The ventral surface presents about its middle a rough ridge for the biceps </a:t>
            </a:r>
            <a:r>
              <a:rPr lang="en-US" sz="2000" dirty="0" err="1" smtClean="0">
                <a:latin typeface="Times New Roman" pitchFamily="18" charset="0"/>
                <a:cs typeface="Times New Roman" pitchFamily="18" charset="0"/>
              </a:rPr>
              <a:t>femoris</a:t>
            </a:r>
            <a:r>
              <a:rPr lang="en-US" sz="2000" dirty="0" smtClean="0">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   It is roughened for the origin of the adductor muscles of the thigh</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sz="4000" dirty="0" smtClean="0">
                <a:solidFill>
                  <a:srgbClr val="FF0000"/>
                </a:solidFill>
              </a:rPr>
              <a:t>                </a:t>
            </a:r>
            <a:r>
              <a:rPr lang="en-US" sz="4000" dirty="0" err="1" smtClean="0">
                <a:solidFill>
                  <a:srgbClr val="FF0000"/>
                </a:solidFill>
                <a:latin typeface="Algerian" pitchFamily="82" charset="0"/>
              </a:rPr>
              <a:t>Ishium</a:t>
            </a:r>
            <a:r>
              <a:rPr lang="en-US" sz="4000" dirty="0" smtClean="0">
                <a:solidFill>
                  <a:srgbClr val="FF0000"/>
                </a:solidFill>
              </a:rPr>
              <a:t>- Continued…..</a:t>
            </a:r>
            <a:r>
              <a:rPr lang="en-US" sz="4000" dirty="0" smtClean="0"/>
              <a:t/>
            </a:r>
            <a:br>
              <a:rPr lang="en-US" sz="4000" dirty="0" smtClean="0"/>
            </a:b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rgbClr val="FF0000"/>
                </a:solidFill>
                <a:latin typeface="Times New Roman" pitchFamily="18" charset="0"/>
                <a:cs typeface="Times New Roman" pitchFamily="18" charset="0"/>
              </a:rPr>
              <a:t>DIGIT – PHALANGES </a:t>
            </a:r>
            <a:r>
              <a:rPr lang="en-US" dirty="0" smtClean="0">
                <a:solidFill>
                  <a:srgbClr val="FF0000"/>
                </a:solidFill>
                <a:latin typeface="Times New Roman" pitchFamily="18" charset="0"/>
                <a:cs typeface="Times New Roman" pitchFamily="18" charset="0"/>
              </a:rPr>
              <a:t>–OX</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SHEEP GOAT SIMILAR TO OX</a:t>
            </a:r>
            <a:endParaRPr lang="en-US" dirty="0"/>
          </a:p>
        </p:txBody>
      </p:sp>
      <p:pic>
        <p:nvPicPr>
          <p:cNvPr id="15362" name="Picture 2" descr="C:\Users\user1\Desktop\PHALANX OX.jpg"/>
          <p:cNvPicPr>
            <a:picLocks noGrp="1" noChangeAspect="1" noChangeArrowheads="1"/>
          </p:cNvPicPr>
          <p:nvPr>
            <p:ph idx="1"/>
          </p:nvPr>
        </p:nvPicPr>
        <p:blipFill>
          <a:blip r:embed="rId2"/>
          <a:srcRect/>
          <a:stretch>
            <a:fillRect/>
          </a:stretch>
        </p:blipFill>
        <p:spPr bwMode="auto">
          <a:xfrm>
            <a:off x="1762963" y="1926292"/>
            <a:ext cx="5618074" cy="3635654"/>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000" dirty="0" smtClean="0"/>
              <a:t>There </a:t>
            </a:r>
            <a:r>
              <a:rPr lang="en-US" sz="2000" dirty="0" smtClean="0"/>
              <a:t>is only</a:t>
            </a:r>
            <a:r>
              <a:rPr lang="en-US" sz="2000" b="1" dirty="0" smtClean="0"/>
              <a:t> one </a:t>
            </a:r>
            <a:r>
              <a:rPr lang="en-US" sz="2000" dirty="0" smtClean="0"/>
              <a:t>digit - the third and it consists of </a:t>
            </a:r>
            <a:r>
              <a:rPr lang="en-US" sz="2000" b="1" dirty="0" smtClean="0"/>
              <a:t>three</a:t>
            </a:r>
            <a:r>
              <a:rPr lang="en-US" sz="2000" dirty="0" smtClean="0"/>
              <a:t> </a:t>
            </a:r>
            <a:r>
              <a:rPr lang="en-US" sz="2000" dirty="0" smtClean="0">
                <a:hlinkClick r:id="rId2" tooltip="Phalanges"/>
              </a:rPr>
              <a:t>phalanges</a:t>
            </a:r>
            <a:r>
              <a:rPr lang="en-US" sz="2000" dirty="0" smtClean="0"/>
              <a:t> and </a:t>
            </a:r>
            <a:r>
              <a:rPr lang="en-US" sz="2000" b="1" dirty="0" smtClean="0"/>
              <a:t>three</a:t>
            </a:r>
            <a:r>
              <a:rPr lang="en-US" sz="2000" dirty="0" smtClean="0"/>
              <a:t> </a:t>
            </a:r>
            <a:r>
              <a:rPr lang="en-US" sz="2000" dirty="0" err="1" smtClean="0"/>
              <a:t>sesamoids</a:t>
            </a:r>
            <a:r>
              <a:rPr lang="en-US" sz="2000" dirty="0" smtClean="0"/>
              <a:t>.</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Each </a:t>
            </a:r>
            <a:r>
              <a:rPr lang="en-US" sz="2000" dirty="0" smtClean="0">
                <a:latin typeface="Times New Roman" pitchFamily="18" charset="0"/>
                <a:cs typeface="Times New Roman" pitchFamily="18" charset="0"/>
              </a:rPr>
              <a:t>phalanx appears like the combined corresponding phalanges of the ox</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lvl="0"/>
            <a:r>
              <a:rPr lang="en-US" sz="2000" b="1" i="1" dirty="0" smtClean="0">
                <a:latin typeface="Times New Roman" pitchFamily="18" charset="0"/>
                <a:cs typeface="Times New Roman" pitchFamily="18" charset="0"/>
              </a:rPr>
              <a:t>First phalanx</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volar</a:t>
            </a:r>
            <a:r>
              <a:rPr lang="en-US" sz="2000" dirty="0" smtClean="0">
                <a:latin typeface="Times New Roman" pitchFamily="18" charset="0"/>
                <a:cs typeface="Times New Roman" pitchFamily="18" charset="0"/>
              </a:rPr>
              <a:t> face presents a </a:t>
            </a:r>
            <a:r>
              <a:rPr lang="en-US" sz="2000" b="1" dirty="0" smtClean="0">
                <a:latin typeface="Times New Roman" pitchFamily="18" charset="0"/>
                <a:cs typeface="Times New Roman" pitchFamily="18" charset="0"/>
              </a:rPr>
              <a:t>“V” </a:t>
            </a:r>
            <a:r>
              <a:rPr lang="en-US" sz="2000" dirty="0" smtClean="0">
                <a:latin typeface="Times New Roman" pitchFamily="18" charset="0"/>
                <a:cs typeface="Times New Roman" pitchFamily="18" charset="0"/>
              </a:rPr>
              <a:t>shaped area beginning from the </a:t>
            </a:r>
            <a:r>
              <a:rPr lang="en-US" sz="2000" b="1" dirty="0" smtClean="0">
                <a:latin typeface="Times New Roman" pitchFamily="18" charset="0"/>
                <a:cs typeface="Times New Roman" pitchFamily="18" charset="0"/>
              </a:rPr>
              <a:t>proximal </a:t>
            </a:r>
            <a:r>
              <a:rPr lang="en-US" sz="2000" b="1" dirty="0" err="1" smtClean="0">
                <a:latin typeface="Times New Roman" pitchFamily="18" charset="0"/>
                <a:cs typeface="Times New Roman" pitchFamily="18" charset="0"/>
              </a:rPr>
              <a:t>tuberosities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converging distally, which furnishes attachment to the distal </a:t>
            </a:r>
            <a:r>
              <a:rPr lang="en-US" sz="2000" b="1" dirty="0" err="1" smtClean="0">
                <a:latin typeface="Times New Roman" pitchFamily="18" charset="0"/>
                <a:cs typeface="Times New Roman" pitchFamily="18" charset="0"/>
              </a:rPr>
              <a:t>sesamoidean</a:t>
            </a:r>
            <a:r>
              <a:rPr lang="en-US" sz="2000" b="1" dirty="0" smtClean="0">
                <a:latin typeface="Times New Roman" pitchFamily="18" charset="0"/>
                <a:cs typeface="Times New Roman" pitchFamily="18" charset="0"/>
              </a:rPr>
              <a:t> ligament</a:t>
            </a:r>
            <a:r>
              <a:rPr lang="en-US"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proximal face is </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and is divided by a </a:t>
            </a:r>
            <a:r>
              <a:rPr lang="en-US" sz="2000" dirty="0" err="1" smtClean="0">
                <a:latin typeface="Times New Roman" pitchFamily="18" charset="0"/>
                <a:cs typeface="Times New Roman" pitchFamily="18" charset="0"/>
              </a:rPr>
              <a:t>sagittal</a:t>
            </a:r>
            <a:r>
              <a:rPr lang="en-US" sz="2000" dirty="0" smtClean="0">
                <a:latin typeface="Times New Roman" pitchFamily="18" charset="0"/>
                <a:cs typeface="Times New Roman" pitchFamily="18" charset="0"/>
              </a:rPr>
              <a:t> groove </a:t>
            </a:r>
            <a:r>
              <a:rPr lang="en-US" sz="2000" b="1" dirty="0" smtClean="0">
                <a:latin typeface="Times New Roman" pitchFamily="18" charset="0"/>
                <a:cs typeface="Times New Roman" pitchFamily="18" charset="0"/>
              </a:rPr>
              <a:t>into two concave areas</a:t>
            </a:r>
            <a:r>
              <a:rPr lang="en-US" sz="2000" dirty="0" smtClean="0">
                <a:latin typeface="Times New Roman" pitchFamily="18" charset="0"/>
                <a:cs typeface="Times New Roman" pitchFamily="18" charset="0"/>
              </a:rPr>
              <a:t>, the medical being the larger. The lateral face bear tubercles</a:t>
            </a:r>
            <a:r>
              <a:rPr lang="en-US"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US" sz="2000" b="1" i="1" dirty="0" smtClean="0">
                <a:latin typeface="Times New Roman" pitchFamily="18" charset="0"/>
                <a:cs typeface="Times New Roman" pitchFamily="18" charset="0"/>
              </a:rPr>
              <a:t>Second phalanx </a:t>
            </a:r>
            <a:r>
              <a:rPr lang="en-US" sz="2000" i="1" dirty="0" smtClean="0">
                <a:latin typeface="Times New Roman" pitchFamily="18" charset="0"/>
                <a:cs typeface="Times New Roman" pitchFamily="18" charset="0"/>
              </a:rPr>
              <a:t>is</a:t>
            </a:r>
            <a:r>
              <a:rPr lang="en-US" sz="2000" dirty="0" smtClean="0">
                <a:latin typeface="Times New Roman" pitchFamily="18" charset="0"/>
                <a:cs typeface="Times New Roman" pitchFamily="18" charset="0"/>
              </a:rPr>
              <a:t> a </a:t>
            </a:r>
            <a:r>
              <a:rPr lang="en-US" sz="2000" dirty="0" smtClean="0">
                <a:latin typeface="Times New Roman" pitchFamily="18" charset="0"/>
                <a:cs typeface="Times New Roman" pitchFamily="18" charset="0"/>
                <a:hlinkClick r:id="rId3" tooltip="Short bone"/>
              </a:rPr>
              <a:t>short bone</a:t>
            </a:r>
            <a:r>
              <a:rPr lang="en-US" sz="2000" dirty="0" smtClean="0">
                <a:latin typeface="Times New Roman" pitchFamily="18" charset="0"/>
                <a:cs typeface="Times New Roman" pitchFamily="18" charset="0"/>
              </a:rPr>
              <a:t> being more wide than long.</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DIGITS-PHALANGES-HORSE</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US" b="1" i="1" dirty="0" smtClean="0">
                <a:latin typeface="Times New Roman" pitchFamily="18" charset="0"/>
                <a:cs typeface="Times New Roman" pitchFamily="18" charset="0"/>
              </a:rPr>
              <a:t>Third phalanx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has </a:t>
            </a:r>
            <a:r>
              <a:rPr lang="en-US" b="1" i="1" dirty="0" smtClean="0">
                <a:latin typeface="Times New Roman" pitchFamily="18" charset="0"/>
                <a:cs typeface="Times New Roman" pitchFamily="18" charset="0"/>
              </a:rPr>
              <a:t>3 surfaces</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3 borders</a:t>
            </a:r>
            <a:r>
              <a:rPr lang="en-US" dirty="0" smtClean="0">
                <a:latin typeface="Times New Roman" pitchFamily="18" charset="0"/>
                <a:cs typeface="Times New Roman" pitchFamily="18" charset="0"/>
              </a:rPr>
              <a:t> and </a:t>
            </a:r>
            <a:r>
              <a:rPr lang="en-US" b="1" i="1" dirty="0" smtClean="0">
                <a:latin typeface="Times New Roman" pitchFamily="18" charset="0"/>
                <a:cs typeface="Times New Roman" pitchFamily="18" charset="0"/>
              </a:rPr>
              <a:t>2 angles</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The </a:t>
            </a:r>
            <a:r>
              <a:rPr lang="en-US" b="1" i="1" dirty="0" smtClean="0">
                <a:latin typeface="Times New Roman" pitchFamily="18" charset="0"/>
                <a:cs typeface="Times New Roman" pitchFamily="18" charset="0"/>
              </a:rPr>
              <a:t>superior </a:t>
            </a:r>
            <a:r>
              <a:rPr lang="en-US" b="1" i="1" dirty="0" err="1" smtClean="0">
                <a:latin typeface="Times New Roman" pitchFamily="18" charset="0"/>
                <a:cs typeface="Times New Roman" pitchFamily="18" charset="0"/>
              </a:rPr>
              <a:t>articular</a:t>
            </a:r>
            <a:r>
              <a:rPr lang="en-US" b="1" i="1" dirty="0" smtClean="0">
                <a:latin typeface="Times New Roman" pitchFamily="18" charset="0"/>
                <a:cs typeface="Times New Roman" pitchFamily="18" charset="0"/>
              </a:rPr>
              <a:t> surface</a:t>
            </a:r>
            <a:r>
              <a:rPr lang="en-US" dirty="0" smtClean="0">
                <a:latin typeface="Times New Roman" pitchFamily="18" charset="0"/>
                <a:cs typeface="Times New Roman" pitchFamily="18" charset="0"/>
              </a:rPr>
              <a:t> is adapted to the distal extremity of the second phalanx and </a:t>
            </a:r>
            <a:r>
              <a:rPr lang="en-US" dirty="0" smtClean="0">
                <a:latin typeface="Times New Roman" pitchFamily="18" charset="0"/>
                <a:cs typeface="Times New Roman" pitchFamily="18" charset="0"/>
                <a:hlinkClick r:id="rId2" tooltip="Distal sesamoid"/>
              </a:rPr>
              <a:t>distal </a:t>
            </a:r>
            <a:r>
              <a:rPr lang="en-US" dirty="0" err="1" smtClean="0">
                <a:latin typeface="Times New Roman" pitchFamily="18" charset="0"/>
                <a:cs typeface="Times New Roman" pitchFamily="18" charset="0"/>
                <a:hlinkClick r:id="rId2" tooltip="Distal sesamoid"/>
              </a:rPr>
              <a:t>sesamoid</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The </a:t>
            </a:r>
            <a:r>
              <a:rPr lang="en-US" b="1" i="1" dirty="0" err="1" smtClean="0">
                <a:latin typeface="Times New Roman" pitchFamily="18" charset="0"/>
                <a:cs typeface="Times New Roman" pitchFamily="18" charset="0"/>
              </a:rPr>
              <a:t>volar</a:t>
            </a:r>
            <a:r>
              <a:rPr lang="en-US" b="1" i="1" dirty="0" smtClean="0">
                <a:latin typeface="Times New Roman" pitchFamily="18" charset="0"/>
                <a:cs typeface="Times New Roman" pitchFamily="18" charset="0"/>
              </a:rPr>
              <a:t> face</a:t>
            </a:r>
            <a:r>
              <a:rPr lang="en-US" dirty="0" smtClean="0">
                <a:latin typeface="Times New Roman" pitchFamily="18" charset="0"/>
                <a:cs typeface="Times New Roman" pitchFamily="18" charset="0"/>
              </a:rPr>
              <a:t> is divided by the </a:t>
            </a:r>
            <a:r>
              <a:rPr lang="en-US" dirty="0" err="1" smtClean="0">
                <a:latin typeface="Times New Roman" pitchFamily="18" charset="0"/>
                <a:cs typeface="Times New Roman" pitchFamily="18" charset="0"/>
              </a:rPr>
              <a:t>semilunar</a:t>
            </a:r>
            <a:r>
              <a:rPr lang="en-US" dirty="0" smtClean="0">
                <a:latin typeface="Times New Roman" pitchFamily="18" charset="0"/>
                <a:cs typeface="Times New Roman" pitchFamily="18" charset="0"/>
              </a:rPr>
              <a:t> crest into a larger concave </a:t>
            </a:r>
            <a:r>
              <a:rPr lang="en-US" b="1" i="1" dirty="0" smtClean="0">
                <a:latin typeface="Times New Roman" pitchFamily="18" charset="0"/>
                <a:cs typeface="Times New Roman" pitchFamily="18" charset="0"/>
              </a:rPr>
              <a:t>solar surface</a:t>
            </a:r>
            <a:r>
              <a:rPr lang="en-US" dirty="0" smtClean="0">
                <a:latin typeface="Times New Roman" pitchFamily="18" charset="0"/>
                <a:cs typeface="Times New Roman" pitchFamily="18" charset="0"/>
              </a:rPr>
              <a:t> and smaller </a:t>
            </a:r>
            <a:r>
              <a:rPr lang="en-US" b="1" i="1" dirty="0" err="1" smtClean="0">
                <a:latin typeface="Times New Roman" pitchFamily="18" charset="0"/>
                <a:cs typeface="Times New Roman" pitchFamily="18" charset="0"/>
              </a:rPr>
              <a:t>semilunar</a:t>
            </a:r>
            <a:r>
              <a:rPr lang="en-US" b="1" i="1" dirty="0" smtClean="0">
                <a:latin typeface="Times New Roman" pitchFamily="18" charset="0"/>
                <a:cs typeface="Times New Roman" pitchFamily="18" charset="0"/>
              </a:rPr>
              <a:t> flexor surface</a:t>
            </a:r>
            <a:r>
              <a:rPr lang="en-US" dirty="0" smtClean="0">
                <a:latin typeface="Times New Roman" pitchFamily="18" charset="0"/>
                <a:cs typeface="Times New Roman" pitchFamily="18" charset="0"/>
              </a:rPr>
              <a:t>. The latter presents a central prominent area on either side of which is the </a:t>
            </a:r>
            <a:r>
              <a:rPr lang="en-US" dirty="0" err="1" smtClean="0">
                <a:latin typeface="Times New Roman" pitchFamily="18" charset="0"/>
                <a:cs typeface="Times New Roman" pitchFamily="18" charset="0"/>
              </a:rPr>
              <a:t>volar</a:t>
            </a:r>
            <a:r>
              <a:rPr lang="en-US" dirty="0" smtClean="0">
                <a:latin typeface="Times New Roman" pitchFamily="18" charset="0"/>
                <a:cs typeface="Times New Roman" pitchFamily="18" charset="0"/>
              </a:rPr>
              <a:t> foramen, which leads into </a:t>
            </a:r>
            <a:r>
              <a:rPr lang="en-US" dirty="0" err="1" smtClean="0">
                <a:latin typeface="Times New Roman" pitchFamily="18" charset="0"/>
                <a:cs typeface="Times New Roman" pitchFamily="18" charset="0"/>
              </a:rPr>
              <a:t>semilunar</a:t>
            </a:r>
            <a:r>
              <a:rPr lang="en-US" dirty="0" smtClean="0">
                <a:latin typeface="Times New Roman" pitchFamily="18" charset="0"/>
                <a:cs typeface="Times New Roman" pitchFamily="18" charset="0"/>
              </a:rPr>
              <a:t> canal within the </a:t>
            </a:r>
            <a:r>
              <a:rPr lang="en-US" dirty="0" smtClean="0">
                <a:latin typeface="Times New Roman" pitchFamily="18" charset="0"/>
                <a:cs typeface="Times New Roman" pitchFamily="18" charset="0"/>
                <a:hlinkClick r:id="rId3" tooltip="Bone"/>
              </a:rPr>
              <a:t>bone</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The crest and the prominent area furnish attachment to the deep flexor tendon. The </a:t>
            </a:r>
            <a:r>
              <a:rPr lang="en-US" b="1" i="1" dirty="0" err="1" smtClean="0">
                <a:latin typeface="Times New Roman" pitchFamily="18" charset="0"/>
                <a:cs typeface="Times New Roman" pitchFamily="18" charset="0"/>
              </a:rPr>
              <a:t>antero</a:t>
            </a:r>
            <a:r>
              <a:rPr lang="en-US" b="1" i="1" dirty="0" smtClean="0">
                <a:latin typeface="Times New Roman" pitchFamily="18" charset="0"/>
                <a:cs typeface="Times New Roman" pitchFamily="18" charset="0"/>
              </a:rPr>
              <a:t>-superior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or</a:t>
            </a:r>
            <a:r>
              <a:rPr lang="en-US" b="1" i="1" dirty="0" err="1" smtClean="0">
                <a:latin typeface="Times New Roman" pitchFamily="18" charset="0"/>
                <a:cs typeface="Times New Roman" pitchFamily="18" charset="0"/>
              </a:rPr>
              <a:t>coronary</a:t>
            </a:r>
            <a:r>
              <a:rPr lang="en-US" b="1" i="1" dirty="0" smtClean="0">
                <a:latin typeface="Times New Roman" pitchFamily="18" charset="0"/>
                <a:cs typeface="Times New Roman" pitchFamily="18" charset="0"/>
              </a:rPr>
              <a:t> border</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bears about its middle the extensor process or the pyramidal process for the common extensor tendon. The </a:t>
            </a:r>
            <a:r>
              <a:rPr lang="en-US" b="1" i="1" dirty="0" err="1" smtClean="0">
                <a:latin typeface="Times New Roman" pitchFamily="18" charset="0"/>
                <a:cs typeface="Times New Roman" pitchFamily="18" charset="0"/>
              </a:rPr>
              <a:t>postero</a:t>
            </a:r>
            <a:r>
              <a:rPr lang="en-US" b="1" i="1" dirty="0" smtClean="0">
                <a:latin typeface="Times New Roman" pitchFamily="18" charset="0"/>
                <a:cs typeface="Times New Roman" pitchFamily="18" charset="0"/>
              </a:rPr>
              <a:t>-superior border</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nearly straight and forms the posterior limit of the superior </a:t>
            </a:r>
            <a:r>
              <a:rPr lang="en-US" dirty="0" err="1" smtClean="0">
                <a:latin typeface="Times New Roman" pitchFamily="18" charset="0"/>
                <a:cs typeface="Times New Roman" pitchFamily="18" charset="0"/>
              </a:rPr>
              <a:t>articular</a:t>
            </a:r>
            <a:r>
              <a:rPr lang="en-US" dirty="0" smtClean="0">
                <a:latin typeface="Times New Roman" pitchFamily="18" charset="0"/>
                <a:cs typeface="Times New Roman" pitchFamily="18" charset="0"/>
              </a:rPr>
              <a:t> surface. The </a:t>
            </a:r>
            <a:r>
              <a:rPr lang="en-US" b="1" i="1" dirty="0" smtClean="0">
                <a:latin typeface="Times New Roman" pitchFamily="18" charset="0"/>
                <a:cs typeface="Times New Roman" pitchFamily="18" charset="0"/>
              </a:rPr>
              <a:t>distal border</a:t>
            </a:r>
            <a:r>
              <a:rPr lang="en-US" dirty="0" smtClean="0">
                <a:latin typeface="Times New Roman" pitchFamily="18" charset="0"/>
                <a:cs typeface="Times New Roman" pitchFamily="18" charset="0"/>
              </a:rPr>
              <a:t> is irregularly notched with a wider notch in front. The </a:t>
            </a:r>
            <a:r>
              <a:rPr lang="en-US" b="1" i="1" dirty="0" smtClean="0">
                <a:latin typeface="Times New Roman" pitchFamily="18" charset="0"/>
                <a:cs typeface="Times New Roman" pitchFamily="18" charset="0"/>
              </a:rPr>
              <a:t>angles</a:t>
            </a:r>
            <a:r>
              <a:rPr lang="en-US" b="1" dirty="0" smtClean="0">
                <a:latin typeface="Times New Roman" pitchFamily="18" charset="0"/>
                <a:cs typeface="Times New Roman" pitchFamily="18" charset="0"/>
              </a:rPr>
              <a:t> or </a:t>
            </a:r>
            <a:r>
              <a:rPr lang="en-US" b="1" i="1" dirty="0" smtClean="0">
                <a:latin typeface="Times New Roman" pitchFamily="18" charset="0"/>
                <a:cs typeface="Times New Roman" pitchFamily="18" charset="0"/>
              </a:rPr>
              <a:t>wings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project backward and are divided into upper and lower parts by a notch or a foramen. The proximal border of the angle carries the cartilage of the third phalanx</a:t>
            </a:r>
          </a:p>
          <a:p>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FF0000"/>
                </a:solidFill>
                <a:latin typeface="Algerian" pitchFamily="82" charset="0"/>
              </a:rPr>
              <a:t>DIGITS-PHALANGES-HORSE CONT..</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rgbClr val="FF0000"/>
                </a:solidFill>
                <a:latin typeface="Algerian" pitchFamily="82" charset="0"/>
              </a:rPr>
              <a:t>DIGITS-PHALANGES-HORSE</a:t>
            </a:r>
            <a:br>
              <a:rPr lang="en-US" dirty="0" smtClean="0">
                <a:solidFill>
                  <a:srgbClr val="FF0000"/>
                </a:solidFill>
                <a:latin typeface="Algerian" pitchFamily="82" charset="0"/>
              </a:rPr>
            </a:br>
            <a:endParaRPr lang="en-US" dirty="0"/>
          </a:p>
        </p:txBody>
      </p:sp>
      <p:pic>
        <p:nvPicPr>
          <p:cNvPr id="16386" name="Picture 2" descr="C:\Users\user1\Desktop\PHALANX HORSE.jpg"/>
          <p:cNvPicPr>
            <a:picLocks noGrp="1" noChangeAspect="1" noChangeArrowheads="1"/>
          </p:cNvPicPr>
          <p:nvPr>
            <p:ph idx="1"/>
          </p:nvPr>
        </p:nvPicPr>
        <p:blipFill>
          <a:blip r:embed="rId2"/>
          <a:srcRect/>
          <a:stretch>
            <a:fillRect/>
          </a:stretch>
        </p:blipFill>
        <p:spPr bwMode="auto">
          <a:xfrm>
            <a:off x="457200" y="1524698"/>
            <a:ext cx="8229600" cy="4438841"/>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b="1" dirty="0" smtClean="0">
                <a:solidFill>
                  <a:srgbClr val="FF0000"/>
                </a:solidFill>
                <a:latin typeface="Times New Roman" pitchFamily="18" charset="0"/>
                <a:cs typeface="Times New Roman" pitchFamily="18" charset="0"/>
              </a:rPr>
              <a:t>DIGITS</a:t>
            </a:r>
            <a:endParaRPr lang="en-US" sz="2000" dirty="0" smtClean="0">
              <a:solidFill>
                <a:srgbClr val="FF0000"/>
              </a:solidFill>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Two chief </a:t>
            </a:r>
            <a:r>
              <a:rPr lang="en-US" sz="2000" dirty="0" smtClean="0">
                <a:latin typeface="Times New Roman" pitchFamily="18" charset="0"/>
                <a:cs typeface="Times New Roman" pitchFamily="18" charset="0"/>
                <a:hlinkClick r:id="rId2" tooltip="Digits"/>
              </a:rPr>
              <a:t>digits</a:t>
            </a:r>
            <a:r>
              <a:rPr lang="en-US" sz="2000" dirty="0" smtClean="0">
                <a:latin typeface="Times New Roman" pitchFamily="18" charset="0"/>
                <a:cs typeface="Times New Roman" pitchFamily="18" charset="0"/>
              </a:rPr>
              <a:t> (the </a:t>
            </a:r>
            <a:r>
              <a:rPr lang="en-US" sz="2000" b="1" dirty="0" smtClean="0">
                <a:latin typeface="Times New Roman" pitchFamily="18" charset="0"/>
                <a:cs typeface="Times New Roman" pitchFamily="18" charset="0"/>
              </a:rPr>
              <a:t>third and fourth</a:t>
            </a:r>
            <a:r>
              <a:rPr lang="en-US" sz="2000" dirty="0" smtClean="0">
                <a:latin typeface="Times New Roman" pitchFamily="18" charset="0"/>
                <a:cs typeface="Times New Roman" pitchFamily="18" charset="0"/>
              </a:rPr>
              <a:t>) consist of three </a:t>
            </a:r>
            <a:r>
              <a:rPr lang="en-US" sz="2000" dirty="0" smtClean="0">
                <a:latin typeface="Times New Roman" pitchFamily="18" charset="0"/>
                <a:cs typeface="Times New Roman" pitchFamily="18" charset="0"/>
                <a:hlinkClick r:id="rId3" tooltip="Phalanges"/>
              </a:rPr>
              <a:t>phalanges</a:t>
            </a:r>
            <a:r>
              <a:rPr lang="en-US" sz="2000" dirty="0" smtClean="0">
                <a:latin typeface="Times New Roman" pitchFamily="18" charset="0"/>
                <a:cs typeface="Times New Roman" pitchFamily="18" charset="0"/>
              </a:rPr>
              <a:t> each.</a:t>
            </a:r>
          </a:p>
          <a:p>
            <a:pPr lvl="0" algn="just"/>
            <a:r>
              <a:rPr lang="en-US" sz="2000" dirty="0" smtClean="0">
                <a:latin typeface="Times New Roman" pitchFamily="18" charset="0"/>
                <a:cs typeface="Times New Roman" pitchFamily="18" charset="0"/>
              </a:rPr>
              <a:t>There are </a:t>
            </a:r>
            <a:r>
              <a:rPr lang="en-US" sz="2000" b="1" dirty="0" smtClean="0">
                <a:latin typeface="Times New Roman" pitchFamily="18" charset="0"/>
                <a:cs typeface="Times New Roman" pitchFamily="18" charset="0"/>
              </a:rPr>
              <a:t>two </a:t>
            </a:r>
            <a:r>
              <a:rPr lang="en-US" sz="2000" dirty="0" smtClean="0">
                <a:latin typeface="Times New Roman" pitchFamily="18" charset="0"/>
                <a:cs typeface="Times New Roman" pitchFamily="18" charset="0"/>
              </a:rPr>
              <a:t>accessory </a:t>
            </a:r>
            <a:r>
              <a:rPr lang="en-US" sz="2000" dirty="0" smtClean="0">
                <a:latin typeface="Times New Roman" pitchFamily="18" charset="0"/>
                <a:cs typeface="Times New Roman" pitchFamily="18" charset="0"/>
                <a:hlinkClick r:id="rId2" tooltip="Digits"/>
              </a:rPr>
              <a:t>digits</a:t>
            </a:r>
            <a:r>
              <a:rPr lang="en-US" sz="2000" dirty="0" smtClean="0">
                <a:latin typeface="Times New Roman" pitchFamily="18" charset="0"/>
                <a:cs typeface="Times New Roman" pitchFamily="18" charset="0"/>
              </a:rPr>
              <a:t> and the numbers of </a:t>
            </a:r>
            <a:r>
              <a:rPr lang="en-US" sz="2000" dirty="0" smtClean="0">
                <a:latin typeface="Times New Roman" pitchFamily="18" charset="0"/>
                <a:cs typeface="Times New Roman" pitchFamily="18" charset="0"/>
                <a:hlinkClick r:id="rId3" tooltip="Phalanges"/>
              </a:rPr>
              <a:t>phalanges</a:t>
            </a:r>
            <a:r>
              <a:rPr lang="en-US" sz="2000" dirty="0" smtClean="0">
                <a:latin typeface="Times New Roman" pitchFamily="18" charset="0"/>
                <a:cs typeface="Times New Roman" pitchFamily="18" charset="0"/>
              </a:rPr>
              <a:t> in each are similar to that of the chief </a:t>
            </a:r>
            <a:r>
              <a:rPr lang="en-US" sz="2000" dirty="0" smtClean="0">
                <a:latin typeface="Times New Roman" pitchFamily="18" charset="0"/>
                <a:cs typeface="Times New Roman" pitchFamily="18" charset="0"/>
                <a:hlinkClick r:id="rId2" tooltip="Digits"/>
              </a:rPr>
              <a:t>digits</a:t>
            </a:r>
            <a:r>
              <a:rPr lang="en-US" sz="2000" dirty="0" smtClean="0">
                <a:latin typeface="Times New Roman" pitchFamily="18" charset="0"/>
                <a:cs typeface="Times New Roman" pitchFamily="18" charset="0"/>
              </a:rPr>
              <a:t>.</a:t>
            </a:r>
          </a:p>
          <a:p>
            <a:pPr algn="just"/>
            <a:r>
              <a:rPr lang="en-US" sz="2000" b="1" dirty="0" smtClean="0">
                <a:solidFill>
                  <a:srgbClr val="FF0000"/>
                </a:solidFill>
                <a:latin typeface="Times New Roman" pitchFamily="18" charset="0"/>
                <a:cs typeface="Times New Roman" pitchFamily="18" charset="0"/>
              </a:rPr>
              <a:t>PHALANGES</a:t>
            </a:r>
            <a:endParaRPr lang="en-US" sz="2000" dirty="0" smtClean="0">
              <a:solidFill>
                <a:srgbClr val="FF0000"/>
              </a:solidFill>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Each digit has </a:t>
            </a:r>
            <a:r>
              <a:rPr lang="en-US" sz="2000" b="1" dirty="0" smtClean="0">
                <a:latin typeface="Times New Roman" pitchFamily="18" charset="0"/>
                <a:cs typeface="Times New Roman" pitchFamily="18" charset="0"/>
              </a:rPr>
              <a:t>three</a:t>
            </a:r>
            <a:r>
              <a:rPr lang="en-US" sz="2000" dirty="0" smtClean="0">
                <a:latin typeface="Times New Roman" pitchFamily="18" charset="0"/>
                <a:cs typeface="Times New Roman" pitchFamily="18" charset="0"/>
              </a:rPr>
              <a:t> phalanges.</a:t>
            </a:r>
          </a:p>
          <a:p>
            <a:pPr lvl="0" algn="just"/>
            <a:r>
              <a:rPr lang="en-US" sz="2000" dirty="0" smtClean="0">
                <a:latin typeface="Times New Roman" pitchFamily="18" charset="0"/>
                <a:cs typeface="Times New Roman" pitchFamily="18" charset="0"/>
              </a:rPr>
              <a:t>The phalanges of </a:t>
            </a:r>
            <a:r>
              <a:rPr lang="en-US" sz="2000" b="1" dirty="0" smtClean="0">
                <a:latin typeface="Times New Roman" pitchFamily="18" charset="0"/>
                <a:cs typeface="Times New Roman" pitchFamily="18" charset="0"/>
              </a:rPr>
              <a:t>third and fourth </a:t>
            </a:r>
            <a:r>
              <a:rPr lang="en-US" sz="2000" dirty="0" smtClean="0">
                <a:latin typeface="Times New Roman" pitchFamily="18" charset="0"/>
                <a:cs typeface="Times New Roman" pitchFamily="18" charset="0"/>
              </a:rPr>
              <a:t>are well developed.</a:t>
            </a:r>
          </a:p>
          <a:p>
            <a:pPr lvl="0" algn="just"/>
            <a:r>
              <a:rPr lang="en-US" sz="2000" dirty="0" smtClean="0">
                <a:latin typeface="Times New Roman" pitchFamily="18" charset="0"/>
                <a:cs typeface="Times New Roman" pitchFamily="18" charset="0"/>
              </a:rPr>
              <a:t>The phalanges of </a:t>
            </a:r>
            <a:r>
              <a:rPr lang="en-US" sz="2000" b="1" dirty="0" smtClean="0">
                <a:latin typeface="Times New Roman" pitchFamily="18" charset="0"/>
                <a:cs typeface="Times New Roman" pitchFamily="18" charset="0"/>
              </a:rPr>
              <a:t>second and fifth digit are small </a:t>
            </a:r>
            <a:r>
              <a:rPr lang="en-US" sz="2000" dirty="0" smtClean="0">
                <a:latin typeface="Times New Roman" pitchFamily="18" charset="0"/>
                <a:cs typeface="Times New Roman" pitchFamily="18" charset="0"/>
              </a:rPr>
              <a:t>and generally </a:t>
            </a:r>
            <a:r>
              <a:rPr lang="en-US" sz="2000" dirty="0" err="1" smtClean="0">
                <a:latin typeface="Times New Roman" pitchFamily="18" charset="0"/>
                <a:cs typeface="Times New Roman" pitchFamily="18" charset="0"/>
              </a:rPr>
              <a:t>donot</a:t>
            </a:r>
            <a:r>
              <a:rPr lang="en-US" sz="2000" dirty="0" smtClean="0">
                <a:latin typeface="Times New Roman" pitchFamily="18" charset="0"/>
                <a:cs typeface="Times New Roman" pitchFamily="18" charset="0"/>
              </a:rPr>
              <a:t> reach the ground.</a:t>
            </a:r>
          </a:p>
          <a:p>
            <a:pPr lvl="0" algn="just"/>
            <a:r>
              <a:rPr lang="en-US" sz="2000" dirty="0" smtClean="0">
                <a:latin typeface="Times New Roman" pitchFamily="18" charset="0"/>
                <a:cs typeface="Times New Roman" pitchFamily="18" charset="0"/>
              </a:rPr>
              <a:t>There are </a:t>
            </a:r>
            <a:r>
              <a:rPr lang="en-US" sz="2000" b="1" dirty="0" smtClean="0">
                <a:latin typeface="Times New Roman" pitchFamily="18" charset="0"/>
                <a:cs typeface="Times New Roman" pitchFamily="18" charset="0"/>
              </a:rPr>
              <a:t>two proximal and </a:t>
            </a:r>
            <a:r>
              <a:rPr lang="en-US" sz="2000" b="1" dirty="0" smtClean="0">
                <a:latin typeface="Times New Roman" pitchFamily="18" charset="0"/>
                <a:cs typeface="Times New Roman" pitchFamily="18" charset="0"/>
                <a:hlinkClick r:id="rId4" tooltip="Distal sesamoid"/>
              </a:rPr>
              <a:t>distal </a:t>
            </a:r>
            <a:r>
              <a:rPr lang="en-US" sz="2000" b="1" dirty="0" err="1" smtClean="0">
                <a:latin typeface="Times New Roman" pitchFamily="18" charset="0"/>
                <a:cs typeface="Times New Roman" pitchFamily="18" charset="0"/>
                <a:hlinkClick r:id="rId4" tooltip="Distal sesamoid"/>
              </a:rPr>
              <a:t>sesamoid</a:t>
            </a:r>
            <a:r>
              <a:rPr lang="en-US" sz="2000" b="1" dirty="0" smtClean="0">
                <a:latin typeface="Times New Roman" pitchFamily="18" charset="0"/>
                <a:cs typeface="Times New Roman" pitchFamily="18" charset="0"/>
              </a:rPr>
              <a:t> bones in each digit.</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DIGITS-PHALANGES-PIG</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latin typeface="Algerian" pitchFamily="82" charset="0"/>
              </a:rPr>
              <a:t>DIGITS-PHALANGES-PIG,CONTI..</a:t>
            </a:r>
            <a:endParaRPr lang="en-US" dirty="0"/>
          </a:p>
        </p:txBody>
      </p:sp>
      <p:pic>
        <p:nvPicPr>
          <p:cNvPr id="17410" name="Picture 2" descr="C:\Users\user1\Desktop\TARSAL PIG.jpg"/>
          <p:cNvPicPr>
            <a:picLocks noGrp="1" noChangeAspect="1" noChangeArrowheads="1"/>
          </p:cNvPicPr>
          <p:nvPr>
            <p:ph idx="1"/>
          </p:nvPr>
        </p:nvPicPr>
        <p:blipFill>
          <a:blip r:embed="rId2"/>
          <a:srcRect/>
          <a:stretch>
            <a:fillRect/>
          </a:stretch>
        </p:blipFill>
        <p:spPr bwMode="auto">
          <a:xfrm>
            <a:off x="1179185" y="1481138"/>
            <a:ext cx="6785630" cy="4525962"/>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US" sz="2000" b="1" dirty="0" smtClean="0">
                <a:latin typeface="Times New Roman" pitchFamily="18" charset="0"/>
                <a:cs typeface="Times New Roman" pitchFamily="18" charset="0"/>
              </a:rPr>
              <a:t>DIGITS</a:t>
            </a:r>
            <a:endParaRPr lang="en-US" sz="2000" b="1"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There are </a:t>
            </a:r>
            <a:r>
              <a:rPr lang="en-US" sz="2000" b="1" dirty="0" smtClean="0">
                <a:latin typeface="Times New Roman" pitchFamily="18" charset="0"/>
                <a:cs typeface="Times New Roman" pitchFamily="18" charset="0"/>
              </a:rPr>
              <a:t>five</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hlinkClick r:id="rId2" tooltip="Digits"/>
              </a:rPr>
              <a:t>digits</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third and the fourth </a:t>
            </a:r>
            <a:r>
              <a:rPr lang="en-US" sz="2000" dirty="0" smtClean="0">
                <a:latin typeface="Times New Roman" pitchFamily="18" charset="0"/>
                <a:cs typeface="Times New Roman" pitchFamily="18" charset="0"/>
                <a:hlinkClick r:id="rId2" tooltip="Digits"/>
              </a:rPr>
              <a:t>digits</a:t>
            </a:r>
            <a:r>
              <a:rPr lang="en-US" sz="2000" dirty="0" smtClean="0">
                <a:latin typeface="Times New Roman" pitchFamily="18" charset="0"/>
                <a:cs typeface="Times New Roman" pitchFamily="18" charset="0"/>
              </a:rPr>
              <a:t> are the </a:t>
            </a:r>
            <a:r>
              <a:rPr lang="en-US" sz="2000" b="1" dirty="0" smtClean="0">
                <a:latin typeface="Times New Roman" pitchFamily="18" charset="0"/>
                <a:cs typeface="Times New Roman" pitchFamily="18" charset="0"/>
              </a:rPr>
              <a:t>longest</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first digit </a:t>
            </a:r>
            <a:r>
              <a:rPr lang="en-US" sz="2000" dirty="0" smtClean="0">
                <a:latin typeface="Times New Roman" pitchFamily="18" charset="0"/>
                <a:cs typeface="Times New Roman" pitchFamily="18" charset="0"/>
              </a:rPr>
              <a:t>has two </a:t>
            </a:r>
            <a:r>
              <a:rPr lang="en-US" sz="2000" dirty="0" smtClean="0">
                <a:latin typeface="Times New Roman" pitchFamily="18" charset="0"/>
                <a:cs typeface="Times New Roman" pitchFamily="18" charset="0"/>
                <a:hlinkClick r:id="rId3" tooltip="Phalanges"/>
              </a:rPr>
              <a:t>phalanges</a:t>
            </a:r>
            <a:r>
              <a:rPr lang="en-US" sz="2000" dirty="0" smtClean="0">
                <a:latin typeface="Times New Roman" pitchFamily="18" charset="0"/>
                <a:cs typeface="Times New Roman" pitchFamily="18" charset="0"/>
              </a:rPr>
              <a:t> and does not come in contact with the ground.</a:t>
            </a:r>
          </a:p>
          <a:p>
            <a:pPr algn="just"/>
            <a:r>
              <a:rPr lang="en-US" sz="2000" dirty="0" smtClean="0">
                <a:latin typeface="Times New Roman" pitchFamily="18" charset="0"/>
                <a:cs typeface="Times New Roman" pitchFamily="18" charset="0"/>
              </a:rPr>
              <a:t>The rest have three </a:t>
            </a:r>
            <a:r>
              <a:rPr lang="en-US" sz="2000" dirty="0" smtClean="0">
                <a:latin typeface="Times New Roman" pitchFamily="18" charset="0"/>
                <a:cs typeface="Times New Roman" pitchFamily="18" charset="0"/>
                <a:hlinkClick r:id="rId3" tooltip="Phalanges"/>
              </a:rPr>
              <a:t>phalanges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each</a:t>
            </a:r>
          </a:p>
          <a:p>
            <a:pPr algn="just"/>
            <a:r>
              <a:rPr lang="en-US" sz="2000" b="1" dirty="0" smtClean="0">
                <a:solidFill>
                  <a:srgbClr val="FF0000"/>
                </a:solidFill>
                <a:latin typeface="Times New Roman" pitchFamily="18" charset="0"/>
                <a:cs typeface="Times New Roman" pitchFamily="18" charset="0"/>
              </a:rPr>
              <a:t>PHALANGES</a:t>
            </a:r>
          </a:p>
          <a:p>
            <a:pPr lvl="0"/>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first digit </a:t>
            </a:r>
            <a:r>
              <a:rPr lang="en-US" sz="2000" dirty="0" smtClean="0">
                <a:latin typeface="Times New Roman" pitchFamily="18" charset="0"/>
                <a:cs typeface="Times New Roman" pitchFamily="18" charset="0"/>
              </a:rPr>
              <a:t>has </a:t>
            </a:r>
            <a:r>
              <a:rPr lang="en-US" sz="2000" b="1" dirty="0" smtClean="0">
                <a:latin typeface="Times New Roman" pitchFamily="18" charset="0"/>
                <a:cs typeface="Times New Roman" pitchFamily="18" charset="0"/>
              </a:rPr>
              <a:t>two phalanges </a:t>
            </a:r>
            <a:r>
              <a:rPr lang="en-US" sz="2000" dirty="0" smtClean="0">
                <a:latin typeface="Times New Roman" pitchFamily="18" charset="0"/>
                <a:cs typeface="Times New Roman" pitchFamily="18" charset="0"/>
              </a:rPr>
              <a:t>and the </a:t>
            </a:r>
            <a:r>
              <a:rPr lang="en-US" sz="2000" b="1" dirty="0" smtClean="0">
                <a:latin typeface="Times New Roman" pitchFamily="18" charset="0"/>
                <a:cs typeface="Times New Roman" pitchFamily="18" charset="0"/>
              </a:rPr>
              <a:t>other </a:t>
            </a:r>
            <a:r>
              <a:rPr lang="en-US" sz="2000" b="1" dirty="0" smtClean="0">
                <a:latin typeface="Times New Roman" pitchFamily="18" charset="0"/>
                <a:cs typeface="Times New Roman" pitchFamily="18" charset="0"/>
                <a:hlinkClick r:id="rId2" tooltip="Digits"/>
              </a:rPr>
              <a:t>digits</a:t>
            </a:r>
            <a:r>
              <a:rPr lang="en-US" sz="2000" b="1" dirty="0" smtClean="0">
                <a:latin typeface="Times New Roman" pitchFamily="18" charset="0"/>
                <a:cs typeface="Times New Roman" pitchFamily="18" charset="0"/>
              </a:rPr>
              <a:t> have three phalanges each</a:t>
            </a:r>
            <a:r>
              <a:rPr lang="en-US" sz="2000" b="1" dirty="0" smtClean="0">
                <a:latin typeface="Times New Roman" pitchFamily="18" charset="0"/>
                <a:cs typeface="Times New Roman" pitchFamily="18" charset="0"/>
              </a:rPr>
              <a:t>.</a:t>
            </a:r>
          </a:p>
          <a:p>
            <a:pPr lvl="0"/>
            <a:endParaRPr lang="en-US" sz="2000" b="1"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first phalanges </a:t>
            </a:r>
            <a:r>
              <a:rPr lang="en-US" sz="2000" dirty="0" smtClean="0">
                <a:latin typeface="Times New Roman" pitchFamily="18" charset="0"/>
                <a:cs typeface="Times New Roman" pitchFamily="18" charset="0"/>
              </a:rPr>
              <a:t>of the chief </a:t>
            </a:r>
            <a:r>
              <a:rPr lang="en-US" sz="2000" dirty="0" smtClean="0">
                <a:latin typeface="Times New Roman" pitchFamily="18" charset="0"/>
                <a:cs typeface="Times New Roman" pitchFamily="18" charset="0"/>
                <a:hlinkClick r:id="rId2" tooltip="Digits"/>
              </a:rPr>
              <a:t>digits</a:t>
            </a:r>
            <a:r>
              <a:rPr lang="en-US" sz="2000" dirty="0" smtClean="0">
                <a:latin typeface="Times New Roman" pitchFamily="18" charset="0"/>
                <a:cs typeface="Times New Roman" pitchFamily="18" charset="0"/>
              </a:rPr>
              <a:t> have four sided shafts and the </a:t>
            </a:r>
            <a:r>
              <a:rPr lang="en-US" sz="2000" b="1" dirty="0" smtClean="0">
                <a:latin typeface="Times New Roman" pitchFamily="18" charset="0"/>
                <a:cs typeface="Times New Roman" pitchFamily="18" charset="0"/>
              </a:rPr>
              <a:t>second phalanges </a:t>
            </a:r>
            <a:r>
              <a:rPr lang="en-US" sz="2000" dirty="0" smtClean="0">
                <a:latin typeface="Times New Roman" pitchFamily="18" charset="0"/>
                <a:cs typeface="Times New Roman" pitchFamily="18" charset="0"/>
              </a:rPr>
              <a:t>about two thirds of the length of the first phalanges and their distal extremities are wider and flatter than those of the first.</a:t>
            </a:r>
          </a:p>
          <a:p>
            <a:pPr lvl="0"/>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third phalanges </a:t>
            </a:r>
            <a:r>
              <a:rPr lang="en-US" sz="2000" dirty="0" smtClean="0">
                <a:latin typeface="Times New Roman" pitchFamily="18" charset="0"/>
                <a:cs typeface="Times New Roman" pitchFamily="18" charset="0"/>
              </a:rPr>
              <a:t>correspond to the shape of the claws.</a:t>
            </a:r>
          </a:p>
          <a:p>
            <a:pPr lvl="0"/>
            <a:r>
              <a:rPr lang="en-US" sz="2000" dirty="0" smtClean="0">
                <a:latin typeface="Times New Roman" pitchFamily="18" charset="0"/>
                <a:cs typeface="Times New Roman" pitchFamily="18" charset="0"/>
              </a:rPr>
              <a:t>The proximal face or base responds to the second phalanx.</a:t>
            </a:r>
          </a:p>
          <a:p>
            <a:pPr lvl="0"/>
            <a:r>
              <a:rPr lang="en-US" sz="2000" dirty="0" smtClean="0">
                <a:latin typeface="Times New Roman" pitchFamily="18" charset="0"/>
                <a:cs typeface="Times New Roman" pitchFamily="18" charset="0"/>
              </a:rPr>
              <a:t>It is encircled by a collar of </a:t>
            </a:r>
            <a:r>
              <a:rPr lang="en-US" sz="2000" dirty="0" smtClean="0">
                <a:latin typeface="Times New Roman" pitchFamily="18" charset="0"/>
                <a:cs typeface="Times New Roman" pitchFamily="18" charset="0"/>
                <a:hlinkClick r:id="rId4" tooltip="Bone"/>
              </a:rPr>
              <a:t>bone</a:t>
            </a:r>
            <a:r>
              <a:rPr lang="en-US" sz="2000" dirty="0" smtClean="0">
                <a:latin typeface="Times New Roman" pitchFamily="18" charset="0"/>
                <a:cs typeface="Times New Roman" pitchFamily="18" charset="0"/>
              </a:rPr>
              <a:t> with which it forms a groove into which the proximal border of the claw is received.</a:t>
            </a:r>
          </a:p>
          <a:p>
            <a:pPr algn="just"/>
            <a:endParaRPr lang="en-US" sz="2000" b="1" dirty="0">
              <a:solidFill>
                <a:srgbClr val="FF0000"/>
              </a:solidFill>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dirty="0" smtClean="0">
                <a:solidFill>
                  <a:srgbClr val="FF0000"/>
                </a:solidFill>
                <a:latin typeface="Algerian" pitchFamily="82" charset="0"/>
              </a:rPr>
              <a:t>DIGITS-PHALANGES-DOG</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DIGITS-PHALANGES-DOG</a:t>
            </a:r>
            <a:endParaRPr lang="en-US" dirty="0"/>
          </a:p>
        </p:txBody>
      </p:sp>
      <p:pic>
        <p:nvPicPr>
          <p:cNvPr id="18434" name="Picture 2" descr="C:\Users\user1\Desktop\DOG PHALANX.jpg"/>
          <p:cNvPicPr>
            <a:picLocks noGrp="1" noChangeAspect="1" noChangeArrowheads="1"/>
          </p:cNvPicPr>
          <p:nvPr>
            <p:ph idx="1"/>
          </p:nvPr>
        </p:nvPicPr>
        <p:blipFill>
          <a:blip r:embed="rId2" cstate="print"/>
          <a:srcRect/>
          <a:stretch>
            <a:fillRect/>
          </a:stretch>
        </p:blipFill>
        <p:spPr bwMode="auto">
          <a:xfrm>
            <a:off x="2103293" y="1481138"/>
            <a:ext cx="4937413" cy="4525962"/>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None/>
            </a:pPr>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 first and second </a:t>
            </a:r>
            <a:r>
              <a:rPr lang="en-US" dirty="0" smtClean="0">
                <a:latin typeface="Times New Roman" pitchFamily="18" charset="0"/>
                <a:cs typeface="Times New Roman" pitchFamily="18" charset="0"/>
                <a:hlinkClick r:id="rId2" tooltip="Digits"/>
              </a:rPr>
              <a:t>digits</a:t>
            </a:r>
            <a:r>
              <a:rPr lang="en-US" dirty="0" smtClean="0">
                <a:latin typeface="Times New Roman" pitchFamily="18" charset="0"/>
                <a:cs typeface="Times New Roman" pitchFamily="18" charset="0"/>
              </a:rPr>
              <a:t> have two phalanges each</a:t>
            </a:r>
            <a:r>
              <a:rPr lang="en-US" dirty="0" smtClean="0">
                <a:latin typeface="Times New Roman" pitchFamily="18" charset="0"/>
                <a:cs typeface="Times New Roman" pitchFamily="18" charset="0"/>
              </a:rPr>
              <a:t>.</a:t>
            </a:r>
          </a:p>
          <a:p>
            <a:pPr lvl="0" algn="just"/>
            <a:endParaRPr lang="en-US" dirty="0" smtClean="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 The third has only one phalanx</a:t>
            </a:r>
          </a:p>
          <a:p>
            <a:pPr algn="just"/>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DIGITS-PHALANGES-FOWL</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r>
              <a:rPr lang="en-US" sz="2000" dirty="0" smtClean="0">
                <a:latin typeface="Times New Roman" pitchFamily="18" charset="0"/>
                <a:cs typeface="Times New Roman" pitchFamily="18" charset="0"/>
              </a:rPr>
              <a:t>The </a:t>
            </a:r>
            <a:r>
              <a:rPr lang="en-US" sz="2000" b="1" dirty="0" smtClean="0">
                <a:solidFill>
                  <a:srgbClr val="FF0000"/>
                </a:solidFill>
                <a:latin typeface="Times New Roman" pitchFamily="18" charset="0"/>
                <a:cs typeface="Times New Roman" pitchFamily="18" charset="0"/>
              </a:rPr>
              <a:t>distal </a:t>
            </a:r>
            <a:r>
              <a:rPr lang="en-US" sz="2000" b="1" dirty="0" err="1" smtClean="0">
                <a:solidFill>
                  <a:srgbClr val="FF0000"/>
                </a:solidFill>
                <a:latin typeface="Times New Roman" pitchFamily="18" charset="0"/>
                <a:cs typeface="Times New Roman" pitchFamily="18" charset="0"/>
              </a:rPr>
              <a:t>sesamoid</a:t>
            </a:r>
            <a:r>
              <a:rPr lang="en-US" sz="2000" b="1"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is otherwise called as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os</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navicularis</a:t>
            </a:r>
            <a:r>
              <a:rPr lang="en-US" sz="2000" i="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It is placed behind the second </a:t>
            </a:r>
            <a:r>
              <a:rPr lang="en-US" sz="2000" b="1" dirty="0" smtClean="0">
                <a:latin typeface="Times New Roman" pitchFamily="18" charset="0"/>
                <a:cs typeface="Times New Roman" pitchFamily="18" charset="0"/>
              </a:rPr>
              <a:t>inter-</a:t>
            </a:r>
            <a:r>
              <a:rPr lang="en-US" sz="2000" b="1" dirty="0" err="1" smtClean="0">
                <a:latin typeface="Times New Roman" pitchFamily="18" charset="0"/>
                <a:cs typeface="Times New Roman" pitchFamily="18" charset="0"/>
              </a:rPr>
              <a:t>phalangeal</a:t>
            </a:r>
            <a:r>
              <a:rPr lang="en-US" sz="2000" b="1" dirty="0" smtClean="0">
                <a:latin typeface="Times New Roman" pitchFamily="18" charset="0"/>
                <a:cs typeface="Times New Roman" pitchFamily="18" charset="0"/>
              </a:rPr>
              <a:t> articulation</a:t>
            </a:r>
            <a:r>
              <a:rPr lang="en-US"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It </a:t>
            </a:r>
            <a:r>
              <a:rPr lang="en-US" sz="2000" dirty="0" smtClean="0">
                <a:latin typeface="Times New Roman" pitchFamily="18" charset="0"/>
                <a:cs typeface="Times New Roman" pitchFamily="18" charset="0"/>
              </a:rPr>
              <a:t>presents</a:t>
            </a:r>
            <a:r>
              <a:rPr lang="en-US" sz="2000" b="1"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two surfaces</a:t>
            </a:r>
            <a:r>
              <a:rPr lang="en-US" sz="2000" i="1"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two borders </a:t>
            </a:r>
            <a:r>
              <a:rPr lang="en-US" sz="2000" dirty="0" smtClean="0">
                <a:latin typeface="Times New Roman" pitchFamily="18" charset="0"/>
                <a:cs typeface="Times New Roman" pitchFamily="18" charset="0"/>
              </a:rPr>
              <a:t>and </a:t>
            </a:r>
            <a:r>
              <a:rPr lang="en-US" sz="2000" b="1" i="1" dirty="0" smtClean="0">
                <a:latin typeface="Times New Roman" pitchFamily="18" charset="0"/>
                <a:cs typeface="Times New Roman" pitchFamily="18" charset="0"/>
              </a:rPr>
              <a:t>two extremities</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dorsal face</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faces upward and forward and presents two facets </a:t>
            </a:r>
            <a:r>
              <a:rPr lang="en-US" sz="2000" dirty="0" smtClean="0">
                <a:latin typeface="Times New Roman" pitchFamily="18" charset="0"/>
                <a:cs typeface="Times New Roman" pitchFamily="18" charset="0"/>
              </a:rPr>
              <a:t>for </a:t>
            </a:r>
            <a:r>
              <a:rPr lang="en-US" sz="2000" dirty="0" smtClean="0">
                <a:latin typeface="Times New Roman" pitchFamily="18" charset="0"/>
                <a:cs typeface="Times New Roman" pitchFamily="18" charset="0"/>
              </a:rPr>
              <a:t>the second phalanx.</a:t>
            </a:r>
          </a:p>
          <a:p>
            <a:pPr lvl="0" algn="just"/>
            <a:r>
              <a:rPr lang="en-US" sz="2000" dirty="0" smtClean="0">
                <a:latin typeface="Times New Roman" pitchFamily="18" charset="0"/>
                <a:cs typeface="Times New Roman" pitchFamily="18" charset="0"/>
              </a:rPr>
              <a:t>The </a:t>
            </a:r>
            <a:r>
              <a:rPr lang="en-US" sz="2000" b="1" i="1" dirty="0" err="1" smtClean="0">
                <a:latin typeface="Times New Roman" pitchFamily="18" charset="0"/>
                <a:cs typeface="Times New Roman" pitchFamily="18" charset="0"/>
              </a:rPr>
              <a:t>volar</a:t>
            </a:r>
            <a:r>
              <a:rPr lang="en-US" sz="2000" b="1" dirty="0" smtClean="0">
                <a:latin typeface="Times New Roman" pitchFamily="18" charset="0"/>
                <a:cs typeface="Times New Roman" pitchFamily="18" charset="0"/>
              </a:rPr>
              <a:t> or </a:t>
            </a:r>
            <a:r>
              <a:rPr lang="en-US" sz="2000" b="1" i="1" dirty="0" smtClean="0">
                <a:latin typeface="Times New Roman" pitchFamily="18" charset="0"/>
                <a:cs typeface="Times New Roman" pitchFamily="18" charset="0"/>
              </a:rPr>
              <a:t>flexor surface</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broader and </a:t>
            </a:r>
            <a:r>
              <a:rPr lang="en-US" sz="2000" b="1" dirty="0" smtClean="0">
                <a:latin typeface="Times New Roman" pitchFamily="18" charset="0"/>
                <a:cs typeface="Times New Roman" pitchFamily="18" charset="0"/>
              </a:rPr>
              <a:t>in life is covered by fibro-cartilage for the play of the deep flexor tendon.</a:t>
            </a:r>
          </a:p>
          <a:p>
            <a:pPr lvl="0"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proximal border</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grooved for </a:t>
            </a:r>
            <a:r>
              <a:rPr lang="en-US" sz="2000" dirty="0" err="1" smtClean="0">
                <a:latin typeface="Times New Roman" pitchFamily="18" charset="0"/>
                <a:cs typeface="Times New Roman" pitchFamily="18" charset="0"/>
              </a:rPr>
              <a:t>ligamentous</a:t>
            </a:r>
            <a:r>
              <a:rPr lang="en-US" sz="2000" dirty="0" smtClean="0">
                <a:latin typeface="Times New Roman" pitchFamily="18" charset="0"/>
                <a:cs typeface="Times New Roman" pitchFamily="18" charset="0"/>
              </a:rPr>
              <a:t> attachment.</a:t>
            </a:r>
          </a:p>
          <a:p>
            <a:pPr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distal border</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bears a small facet about its middle for the </a:t>
            </a:r>
            <a:r>
              <a:rPr lang="en-US" sz="2000" b="1" dirty="0" err="1" smtClean="0">
                <a:latin typeface="Times New Roman" pitchFamily="18" charset="0"/>
                <a:cs typeface="Times New Roman" pitchFamily="18" charset="0"/>
              </a:rPr>
              <a:t>os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pedis</a:t>
            </a:r>
            <a:r>
              <a:rPr lang="en-US" sz="2000" dirty="0" smtClean="0">
                <a:latin typeface="Times New Roman" pitchFamily="18" charset="0"/>
                <a:cs typeface="Times New Roman" pitchFamily="18" charset="0"/>
              </a:rPr>
              <a:t>. The extremities are </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cs typeface="Times New Roman" pitchFamily="18" charset="0"/>
              </a:rPr>
              <a:t>DISITAL SESAMOID BONE OX</a:t>
            </a:r>
            <a:endParaRPr lang="en-US" dirty="0">
              <a:solidFill>
                <a:srgbClr val="FF0000"/>
              </a:solidFill>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1"/>
            <a:r>
              <a:rPr lang="en-US" sz="2000" b="1" dirty="0" smtClean="0">
                <a:latin typeface="Times New Roman" pitchFamily="18" charset="0"/>
                <a:cs typeface="Times New Roman" pitchFamily="18" charset="0"/>
              </a:rPr>
              <a:t>BORDERS</a:t>
            </a:r>
            <a:r>
              <a:rPr lang="en-US" sz="2000" dirty="0" smtClean="0">
                <a:latin typeface="Times New Roman" pitchFamily="18" charset="0"/>
                <a:cs typeface="Times New Roman" pitchFamily="18" charset="0"/>
              </a:rPr>
              <a:t>- For description it contains 4 borders</a:t>
            </a:r>
          </a:p>
          <a:p>
            <a:pPr lvl="1" algn="just"/>
            <a:r>
              <a:rPr lang="en-US" sz="2200" b="1" dirty="0" smtClean="0">
                <a:latin typeface="Times New Roman" pitchFamily="18" charset="0"/>
                <a:cs typeface="Times New Roman" pitchFamily="18" charset="0"/>
              </a:rPr>
              <a:t>A-The anterior border </a:t>
            </a:r>
            <a:r>
              <a:rPr lang="en-US" sz="2200" dirty="0" smtClean="0">
                <a:latin typeface="Times New Roman" pitchFamily="18" charset="0"/>
                <a:cs typeface="Times New Roman" pitchFamily="18" charset="0"/>
              </a:rPr>
              <a:t>is concave and forms the </a:t>
            </a:r>
            <a:r>
              <a:rPr lang="en-US" sz="2200" b="1" dirty="0" smtClean="0">
                <a:latin typeface="Times New Roman" pitchFamily="18" charset="0"/>
                <a:cs typeface="Times New Roman" pitchFamily="18" charset="0"/>
              </a:rPr>
              <a:t>posterior boundary of the </a:t>
            </a:r>
            <a:r>
              <a:rPr lang="en-US" sz="2200" b="1" dirty="0" err="1" smtClean="0">
                <a:latin typeface="Times New Roman" pitchFamily="18" charset="0"/>
                <a:cs typeface="Times New Roman" pitchFamily="18" charset="0"/>
              </a:rPr>
              <a:t>obturator</a:t>
            </a:r>
            <a:r>
              <a:rPr lang="en-US" sz="2200" b="1" dirty="0" smtClean="0">
                <a:latin typeface="Times New Roman" pitchFamily="18" charset="0"/>
                <a:cs typeface="Times New Roman" pitchFamily="18" charset="0"/>
              </a:rPr>
              <a:t> foramen.</a:t>
            </a:r>
          </a:p>
          <a:p>
            <a:pPr lvl="1" algn="just"/>
            <a:r>
              <a:rPr lang="en-US" sz="2200" b="1" dirty="0" smtClean="0">
                <a:latin typeface="Times New Roman" pitchFamily="18" charset="0"/>
                <a:cs typeface="Times New Roman" pitchFamily="18" charset="0"/>
              </a:rPr>
              <a:t>B-The posterior border</a:t>
            </a:r>
            <a:r>
              <a:rPr lang="en-US" sz="2200" dirty="0" smtClean="0">
                <a:latin typeface="Times New Roman" pitchFamily="18" charset="0"/>
                <a:cs typeface="Times New Roman" pitchFamily="18" charset="0"/>
              </a:rPr>
              <a:t> slopes forward and downward and meets the same borders of its fellow to form the </a:t>
            </a:r>
            <a:r>
              <a:rPr lang="en-US" sz="2200" dirty="0" err="1" smtClean="0">
                <a:latin typeface="Times New Roman" pitchFamily="18" charset="0"/>
                <a:cs typeface="Times New Roman" pitchFamily="18" charset="0"/>
              </a:rPr>
              <a:t>ischial</a:t>
            </a:r>
            <a:r>
              <a:rPr lang="en-US" sz="2200" dirty="0" smtClean="0">
                <a:latin typeface="Times New Roman" pitchFamily="18" charset="0"/>
                <a:cs typeface="Times New Roman" pitchFamily="18" charset="0"/>
              </a:rPr>
              <a:t> arch, which constitutes the </a:t>
            </a:r>
            <a:r>
              <a:rPr lang="en-US" sz="2200" b="1" dirty="0" smtClean="0">
                <a:latin typeface="Times New Roman" pitchFamily="18" charset="0"/>
                <a:cs typeface="Times New Roman" pitchFamily="18" charset="0"/>
              </a:rPr>
              <a:t>inferior boundary of the pelvic outlet</a:t>
            </a:r>
            <a:r>
              <a:rPr lang="en-US" sz="2200" dirty="0" smtClean="0">
                <a:latin typeface="Times New Roman" pitchFamily="18" charset="0"/>
                <a:cs typeface="Times New Roman" pitchFamily="18" charset="0"/>
              </a:rPr>
              <a:t>.</a:t>
            </a:r>
          </a:p>
          <a:p>
            <a:pPr lvl="1" algn="just"/>
            <a:r>
              <a:rPr lang="en-US" sz="2200" b="1" dirty="0" smtClean="0">
                <a:latin typeface="Times New Roman" pitchFamily="18" charset="0"/>
                <a:cs typeface="Times New Roman" pitchFamily="18" charset="0"/>
              </a:rPr>
              <a:t>C-The medial border</a:t>
            </a:r>
            <a:r>
              <a:rPr lang="en-US" sz="2200" dirty="0" smtClean="0">
                <a:latin typeface="Times New Roman" pitchFamily="18" charset="0"/>
                <a:cs typeface="Times New Roman" pitchFamily="18" charset="0"/>
              </a:rPr>
              <a:t> with its fellow form the </a:t>
            </a:r>
            <a:r>
              <a:rPr lang="en-US" sz="2200" dirty="0" err="1" smtClean="0">
                <a:latin typeface="Times New Roman" pitchFamily="18" charset="0"/>
                <a:cs typeface="Times New Roman" pitchFamily="18" charset="0"/>
              </a:rPr>
              <a:t>ischiatic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symphysis</a:t>
            </a:r>
            <a:r>
              <a:rPr lang="en-US" sz="2200" dirty="0" smtClean="0">
                <a:latin typeface="Times New Roman" pitchFamily="18" charset="0"/>
                <a:cs typeface="Times New Roman" pitchFamily="18" charset="0"/>
              </a:rPr>
              <a:t>, presents ventrally a ridge which gives attachment to the </a:t>
            </a:r>
            <a:r>
              <a:rPr lang="en-US" sz="2200" b="1" dirty="0" err="1" smtClean="0">
                <a:latin typeface="Times New Roman" pitchFamily="18" charset="0"/>
                <a:cs typeface="Times New Roman" pitchFamily="18" charset="0"/>
              </a:rPr>
              <a:t>suspensory</a:t>
            </a:r>
            <a:r>
              <a:rPr lang="en-US" sz="2200" b="1" dirty="0" smtClean="0">
                <a:latin typeface="Times New Roman" pitchFamily="18" charset="0"/>
                <a:cs typeface="Times New Roman" pitchFamily="18" charset="0"/>
              </a:rPr>
              <a:t> ligament of the penis in the male and that of the udder in the female</a:t>
            </a:r>
            <a:r>
              <a:rPr lang="en-US" sz="2200" dirty="0" smtClean="0">
                <a:latin typeface="Times New Roman" pitchFamily="18" charset="0"/>
                <a:cs typeface="Times New Roman" pitchFamily="18" charset="0"/>
              </a:rPr>
              <a:t>.</a:t>
            </a:r>
          </a:p>
          <a:p>
            <a:pPr lvl="1" algn="just"/>
            <a:r>
              <a:rPr lang="en-US" sz="2200" b="1" dirty="0" smtClean="0">
                <a:latin typeface="Times New Roman" pitchFamily="18" charset="0"/>
                <a:cs typeface="Times New Roman" pitchFamily="18" charset="0"/>
              </a:rPr>
              <a:t>D-The lateral border</a:t>
            </a:r>
            <a:r>
              <a:rPr lang="en-US" sz="2200" dirty="0" smtClean="0">
                <a:latin typeface="Times New Roman" pitchFamily="18" charset="0"/>
                <a:cs typeface="Times New Roman" pitchFamily="18" charset="0"/>
              </a:rPr>
              <a:t> is concave and forms the lesser </a:t>
            </a:r>
            <a:r>
              <a:rPr lang="en-US" sz="2200" dirty="0" err="1" smtClean="0">
                <a:latin typeface="Times New Roman" pitchFamily="18" charset="0"/>
                <a:cs typeface="Times New Roman" pitchFamily="18" charset="0"/>
              </a:rPr>
              <a:t>isciatic</a:t>
            </a:r>
            <a:r>
              <a:rPr lang="en-US" sz="2200" dirty="0" smtClean="0">
                <a:latin typeface="Times New Roman" pitchFamily="18" charset="0"/>
                <a:cs typeface="Times New Roman" pitchFamily="18" charset="0"/>
              </a:rPr>
              <a:t> notch and is continuous with the </a:t>
            </a:r>
            <a:r>
              <a:rPr lang="en-US" sz="2200" dirty="0" err="1" smtClean="0">
                <a:latin typeface="Times New Roman" pitchFamily="18" charset="0"/>
                <a:cs typeface="Times New Roman" pitchFamily="18" charset="0"/>
              </a:rPr>
              <a:t>ischiatic</a:t>
            </a:r>
            <a:r>
              <a:rPr lang="en-US" sz="2200" dirty="0" smtClean="0">
                <a:latin typeface="Times New Roman" pitchFamily="18" charset="0"/>
                <a:cs typeface="Times New Roman" pitchFamily="18" charset="0"/>
              </a:rPr>
              <a:t> spine. The notch forms the lower boundary of the lesser sciatic foramen bordered above by the </a:t>
            </a:r>
            <a:r>
              <a:rPr lang="en-US" sz="2200" dirty="0" err="1" smtClean="0">
                <a:latin typeface="Times New Roman" pitchFamily="18" charset="0"/>
                <a:cs typeface="Times New Roman" pitchFamily="18" charset="0"/>
              </a:rPr>
              <a:t>sacro</a:t>
            </a:r>
            <a:r>
              <a:rPr lang="en-US" sz="2200" dirty="0" smtClean="0">
                <a:latin typeface="Times New Roman" pitchFamily="18" charset="0"/>
                <a:cs typeface="Times New Roman" pitchFamily="18" charset="0"/>
              </a:rPr>
              <a:t>-sciatic ligament (in life), </a:t>
            </a:r>
            <a:r>
              <a:rPr lang="en-US" sz="2200" b="1" dirty="0" smtClean="0">
                <a:latin typeface="Times New Roman" pitchFamily="18" charset="0"/>
                <a:cs typeface="Times New Roman" pitchFamily="18" charset="0"/>
              </a:rPr>
              <a:t>which is for the passage of the posterior </a:t>
            </a:r>
            <a:r>
              <a:rPr lang="en-US" sz="2200" b="1" dirty="0" err="1" smtClean="0">
                <a:latin typeface="Times New Roman" pitchFamily="18" charset="0"/>
                <a:cs typeface="Times New Roman" pitchFamily="18" charset="0"/>
              </a:rPr>
              <a:t>gluteal</a:t>
            </a:r>
            <a:r>
              <a:rPr lang="en-US" sz="2200" b="1" dirty="0" smtClean="0">
                <a:latin typeface="Times New Roman" pitchFamily="18" charset="0"/>
                <a:cs typeface="Times New Roman" pitchFamily="18" charset="0"/>
              </a:rPr>
              <a:t> vessels.</a:t>
            </a:r>
          </a:p>
          <a:p>
            <a:endParaRPr lang="en-US" b="1" dirty="0"/>
          </a:p>
        </p:txBody>
      </p:sp>
      <p:sp>
        <p:nvSpPr>
          <p:cNvPr id="3" name="Title 2"/>
          <p:cNvSpPr>
            <a:spLocks noGrp="1"/>
          </p:cNvSpPr>
          <p:nvPr>
            <p:ph type="title"/>
          </p:nvPr>
        </p:nvSpPr>
        <p:spPr/>
        <p:txBody>
          <a:bodyPr/>
          <a:lstStyle/>
          <a:p>
            <a:r>
              <a:rPr lang="en-US" sz="4400" dirty="0" smtClean="0">
                <a:solidFill>
                  <a:srgbClr val="FF0000"/>
                </a:solidFill>
              </a:rPr>
              <a:t>         </a:t>
            </a:r>
            <a:r>
              <a:rPr lang="en-US" sz="4400" dirty="0" err="1" smtClean="0">
                <a:solidFill>
                  <a:srgbClr val="FF0000"/>
                </a:solidFill>
                <a:latin typeface="Algerian" pitchFamily="82" charset="0"/>
              </a:rPr>
              <a:t>Ishium</a:t>
            </a:r>
            <a:r>
              <a:rPr lang="en-US" sz="4400" dirty="0" smtClean="0">
                <a:solidFill>
                  <a:srgbClr val="FF0000"/>
                </a:solidFill>
              </a:rPr>
              <a:t>- Continued…..</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buNone/>
            </a:pPr>
            <a:r>
              <a:rPr lang="en-US" b="1" dirty="0" smtClean="0">
                <a:solidFill>
                  <a:srgbClr val="FF0000"/>
                </a:solidFill>
                <a:latin typeface="Times New Roman" pitchFamily="18" charset="0"/>
                <a:cs typeface="Times New Roman" pitchFamily="18" charset="0"/>
              </a:rPr>
              <a:t>    Sheep </a:t>
            </a:r>
            <a:r>
              <a:rPr lang="en-US" b="1" dirty="0" smtClean="0">
                <a:solidFill>
                  <a:srgbClr val="FF0000"/>
                </a:solidFill>
                <a:latin typeface="Times New Roman" pitchFamily="18" charset="0"/>
                <a:cs typeface="Times New Roman" pitchFamily="18" charset="0"/>
              </a:rPr>
              <a:t>and Goat </a:t>
            </a:r>
            <a:endParaRPr lang="en-US" dirty="0" smtClean="0">
              <a:solidFill>
                <a:srgbClr val="FF0000"/>
              </a:solidFill>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 number</a:t>
            </a:r>
            <a:r>
              <a:rPr lang="en-US" b="1" dirty="0" smtClean="0">
                <a:latin typeface="Times New Roman" pitchFamily="18" charset="0"/>
                <a:cs typeface="Times New Roman" pitchFamily="18" charset="0"/>
              </a:rPr>
              <a:t> similar </a:t>
            </a:r>
            <a:r>
              <a:rPr lang="en-US" dirty="0" smtClean="0">
                <a:latin typeface="Times New Roman" pitchFamily="18" charset="0"/>
                <a:cs typeface="Times New Roman" pitchFamily="18" charset="0"/>
              </a:rPr>
              <a:t>to that of an ox.</a:t>
            </a:r>
          </a:p>
          <a:p>
            <a:pPr lvl="0" algn="just"/>
            <a:r>
              <a:rPr lang="en-US" dirty="0" smtClean="0">
                <a:latin typeface="Times New Roman" pitchFamily="18" charset="0"/>
                <a:cs typeface="Times New Roman" pitchFamily="18" charset="0"/>
              </a:rPr>
              <a:t>The flexor surface of the distal </a:t>
            </a:r>
            <a:r>
              <a:rPr lang="en-US" dirty="0" err="1" smtClean="0">
                <a:latin typeface="Times New Roman" pitchFamily="18" charset="0"/>
                <a:cs typeface="Times New Roman" pitchFamily="18" charset="0"/>
              </a:rPr>
              <a:t>sesamoid</a:t>
            </a:r>
            <a:r>
              <a:rPr lang="en-US" dirty="0" smtClean="0">
                <a:latin typeface="Times New Roman" pitchFamily="18" charset="0"/>
                <a:cs typeface="Times New Roman" pitchFamily="18" charset="0"/>
              </a:rPr>
              <a:t> forms a shallow groove not divided by a ridge.</a:t>
            </a:r>
          </a:p>
          <a:p>
            <a:pPr algn="just">
              <a:buNone/>
            </a:pPr>
            <a:r>
              <a:rPr lang="en-US" b="1" dirty="0" smtClean="0">
                <a:solidFill>
                  <a:srgbClr val="FF0000"/>
                </a:solidFill>
                <a:latin typeface="Times New Roman" pitchFamily="18" charset="0"/>
                <a:cs typeface="Times New Roman" pitchFamily="18" charset="0"/>
              </a:rPr>
              <a:t>    Horse</a:t>
            </a:r>
            <a:endParaRPr lang="en-US" dirty="0" smtClean="0">
              <a:solidFill>
                <a:srgbClr val="FF0000"/>
              </a:solidFill>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 distal </a:t>
            </a:r>
            <a:r>
              <a:rPr lang="en-US" dirty="0" err="1" smtClean="0">
                <a:latin typeface="Times New Roman" pitchFamily="18" charset="0"/>
                <a:cs typeface="Times New Roman" pitchFamily="18" charset="0"/>
              </a:rPr>
              <a:t>sesamoid</a:t>
            </a:r>
            <a:r>
              <a:rPr lang="en-US" dirty="0" smtClean="0">
                <a:latin typeface="Times New Roman" pitchFamily="18" charset="0"/>
                <a:cs typeface="Times New Roman" pitchFamily="18" charset="0"/>
              </a:rPr>
              <a:t> is </a:t>
            </a:r>
            <a:r>
              <a:rPr lang="en-US" b="1" dirty="0" smtClean="0">
                <a:latin typeface="Times New Roman" pitchFamily="18" charset="0"/>
                <a:cs typeface="Times New Roman" pitchFamily="18" charset="0"/>
              </a:rPr>
              <a:t>shuttle shaped </a:t>
            </a:r>
            <a:r>
              <a:rPr lang="en-US" dirty="0" smtClean="0">
                <a:latin typeface="Times New Roman" pitchFamily="18" charset="0"/>
                <a:cs typeface="Times New Roman" pitchFamily="18" charset="0"/>
              </a:rPr>
              <a:t>and longer, with narrow extremities.</a:t>
            </a:r>
          </a:p>
          <a:p>
            <a:pPr algn="just">
              <a:buNone/>
            </a:pPr>
            <a:r>
              <a:rPr lang="en-US" b="1" dirty="0" smtClean="0">
                <a:solidFill>
                  <a:srgbClr val="FF0000"/>
                </a:solidFill>
                <a:latin typeface="Times New Roman" pitchFamily="18" charset="0"/>
                <a:cs typeface="Times New Roman" pitchFamily="18" charset="0"/>
              </a:rPr>
              <a:t>    Pig</a:t>
            </a:r>
            <a:endParaRPr lang="en-US" dirty="0" smtClean="0">
              <a:solidFill>
                <a:srgbClr val="FF0000"/>
              </a:solidFill>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One distal </a:t>
            </a:r>
            <a:r>
              <a:rPr lang="en-US" dirty="0" err="1" smtClean="0">
                <a:latin typeface="Times New Roman" pitchFamily="18" charset="0"/>
                <a:cs typeface="Times New Roman" pitchFamily="18" charset="0"/>
              </a:rPr>
              <a:t>sesamoid</a:t>
            </a:r>
            <a:r>
              <a:rPr lang="en-US" dirty="0" smtClean="0">
                <a:latin typeface="Times New Roman" pitchFamily="18" charset="0"/>
                <a:cs typeface="Times New Roman" pitchFamily="18" charset="0"/>
              </a:rPr>
              <a:t> for each chief digit.</a:t>
            </a:r>
          </a:p>
          <a:p>
            <a:pPr lvl="0" algn="just"/>
            <a:r>
              <a:rPr lang="en-US" dirty="0" smtClean="0">
                <a:latin typeface="Times New Roman" pitchFamily="18" charset="0"/>
                <a:cs typeface="Times New Roman" pitchFamily="18" charset="0"/>
              </a:rPr>
              <a:t>Absent in accessory </a:t>
            </a:r>
            <a:r>
              <a:rPr lang="en-US" dirty="0" smtClean="0">
                <a:latin typeface="Times New Roman" pitchFamily="18" charset="0"/>
                <a:cs typeface="Times New Roman" pitchFamily="18" charset="0"/>
                <a:hlinkClick r:id="rId2" tooltip="Digits"/>
              </a:rPr>
              <a:t>digits</a:t>
            </a:r>
            <a:r>
              <a:rPr lang="en-US" dirty="0" smtClean="0">
                <a:latin typeface="Times New Roman" pitchFamily="18" charset="0"/>
                <a:cs typeface="Times New Roman" pitchFamily="18" charset="0"/>
              </a:rPr>
              <a:t>.</a:t>
            </a:r>
          </a:p>
          <a:p>
            <a:pPr lvl="0" algn="just">
              <a:buNone/>
            </a:pPr>
            <a:r>
              <a:rPr lang="en-US" b="1"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Dog</a:t>
            </a:r>
            <a:r>
              <a:rPr lang="en-US" dirty="0" smtClean="0">
                <a:solidFill>
                  <a:srgbClr val="FF0000"/>
                </a:solidFill>
                <a:latin typeface="Times New Roman" pitchFamily="18" charset="0"/>
                <a:cs typeface="Times New Roman" pitchFamily="18" charset="0"/>
              </a:rPr>
              <a:t> </a:t>
            </a:r>
          </a:p>
          <a:p>
            <a:pPr lvl="0" algn="just"/>
            <a:r>
              <a:rPr lang="en-US" dirty="0" smtClean="0">
                <a:latin typeface="Times New Roman" pitchFamily="18" charset="0"/>
                <a:cs typeface="Times New Roman" pitchFamily="18" charset="0"/>
              </a:rPr>
              <a:t>The distal </a:t>
            </a:r>
            <a:r>
              <a:rPr lang="en-US" dirty="0" err="1" smtClean="0">
                <a:latin typeface="Times New Roman" pitchFamily="18" charset="0"/>
                <a:cs typeface="Times New Roman" pitchFamily="18" charset="0"/>
              </a:rPr>
              <a:t>sesamoids</a:t>
            </a:r>
            <a:r>
              <a:rPr lang="en-US" dirty="0" smtClean="0">
                <a:latin typeface="Times New Roman" pitchFamily="18" charset="0"/>
                <a:cs typeface="Times New Roman" pitchFamily="18" charset="0"/>
              </a:rPr>
              <a:t> are </a:t>
            </a:r>
            <a:r>
              <a:rPr lang="en-US" b="1" dirty="0" smtClean="0">
                <a:latin typeface="Times New Roman" pitchFamily="18" charset="0"/>
                <a:cs typeface="Times New Roman" pitchFamily="18" charset="0"/>
              </a:rPr>
              <a:t>cartilaginou</a:t>
            </a:r>
            <a:r>
              <a:rPr lang="en-US" dirty="0" smtClean="0">
                <a:latin typeface="Times New Roman" pitchFamily="18" charset="0"/>
                <a:cs typeface="Times New Roman" pitchFamily="18" charset="0"/>
              </a:rPr>
              <a:t>s.</a:t>
            </a:r>
          </a:p>
          <a:p>
            <a:pPr algn="just">
              <a:buNone/>
            </a:pPr>
            <a:r>
              <a:rPr lang="en-US" b="1" dirty="0" smtClean="0">
                <a:solidFill>
                  <a:srgbClr val="FF0000"/>
                </a:solidFill>
                <a:latin typeface="Times New Roman" pitchFamily="18" charset="0"/>
                <a:cs typeface="Times New Roman" pitchFamily="18" charset="0"/>
              </a:rPr>
              <a:t>    Fowl</a:t>
            </a:r>
            <a:endParaRPr lang="en-US" b="1" dirty="0" smtClean="0">
              <a:solidFill>
                <a:srgbClr val="FF0000"/>
              </a:solidFill>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They are </a:t>
            </a:r>
            <a:r>
              <a:rPr lang="en-US" b="1" dirty="0" smtClean="0">
                <a:latin typeface="Times New Roman" pitchFamily="18" charset="0"/>
                <a:cs typeface="Times New Roman" pitchFamily="18" charset="0"/>
              </a:rPr>
              <a:t>absent</a:t>
            </a:r>
          </a:p>
          <a:p>
            <a:pPr algn="just"/>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a:r>
              <a:rPr lang="en-US" dirty="0" smtClean="0">
                <a:solidFill>
                  <a:srgbClr val="FF0000"/>
                </a:solidFill>
                <a:latin typeface="Algerian" pitchFamily="82" charset="0"/>
                <a:cs typeface="Times New Roman" pitchFamily="18" charset="0"/>
              </a:rPr>
              <a:t>DISITAL SESAMOID BONE </a:t>
            </a:r>
            <a:r>
              <a:rPr lang="en-US" dirty="0" smtClean="0">
                <a:solidFill>
                  <a:srgbClr val="FF0000"/>
                </a:solidFill>
                <a:latin typeface="Algerian" pitchFamily="82" charset="0"/>
                <a:cs typeface="Times New Roman" pitchFamily="18" charset="0"/>
              </a:rPr>
              <a:t>SHEEP,GOAT,HORSE,PIG,DOG,FOWL</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2000" b="1" dirty="0" smtClean="0">
                <a:latin typeface="Times New Roman" pitchFamily="18" charset="0"/>
                <a:cs typeface="Times New Roman" pitchFamily="18" charset="0"/>
              </a:rPr>
              <a:t>The joints of the </a:t>
            </a:r>
            <a:r>
              <a:rPr lang="en-US" sz="2000" b="1" dirty="0" err="1" smtClean="0">
                <a:latin typeface="Times New Roman" pitchFamily="18" charset="0"/>
                <a:cs typeface="Times New Roman" pitchFamily="18" charset="0"/>
              </a:rPr>
              <a:t>hindlimb</a:t>
            </a:r>
            <a:r>
              <a:rPr lang="en-US" sz="2000" b="1" dirty="0" smtClean="0">
                <a:latin typeface="Times New Roman" pitchFamily="18" charset="0"/>
                <a:cs typeface="Times New Roman" pitchFamily="18" charset="0"/>
              </a:rPr>
              <a:t> are as follows</a:t>
            </a:r>
          </a:p>
          <a:p>
            <a:pPr lvl="0" algn="just"/>
            <a:r>
              <a:rPr lang="en-US" sz="2000" dirty="0" err="1" smtClean="0">
                <a:latin typeface="Times New Roman" pitchFamily="18" charset="0"/>
                <a:cs typeface="Times New Roman" pitchFamily="18" charset="0"/>
                <a:hlinkClick r:id="rId2"/>
              </a:rPr>
              <a:t>Sacro</a:t>
            </a:r>
            <a:r>
              <a:rPr lang="en-US" sz="2000" dirty="0" smtClean="0">
                <a:latin typeface="Times New Roman" pitchFamily="18" charset="0"/>
                <a:cs typeface="Times New Roman" pitchFamily="18" charset="0"/>
                <a:hlinkClick r:id="rId2"/>
              </a:rPr>
              <a:t>-iliac joint</a:t>
            </a:r>
            <a:r>
              <a:rPr lang="en-US" sz="2000" dirty="0" smtClean="0">
                <a:latin typeface="Times New Roman" pitchFamily="18" charset="0"/>
                <a:cs typeface="Times New Roman" pitchFamily="18" charset="0"/>
              </a:rPr>
              <a:t> between the </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surfaces of the </a:t>
            </a:r>
            <a:r>
              <a:rPr lang="en-US" sz="2000" dirty="0" err="1" smtClean="0">
                <a:solidFill>
                  <a:srgbClr val="FF0000"/>
                </a:solidFill>
                <a:latin typeface="Times New Roman" pitchFamily="18" charset="0"/>
                <a:cs typeface="Times New Roman" pitchFamily="18" charset="0"/>
              </a:rPr>
              <a:t>ilium</a:t>
            </a:r>
            <a:r>
              <a:rPr lang="en-US" sz="2000" dirty="0" smtClean="0">
                <a:solidFill>
                  <a:srgbClr val="FF0000"/>
                </a:solidFill>
                <a:latin typeface="Times New Roman" pitchFamily="18" charset="0"/>
                <a:cs typeface="Times New Roman" pitchFamily="18" charset="0"/>
              </a:rPr>
              <a:t> and </a:t>
            </a:r>
            <a:r>
              <a:rPr lang="en-US" sz="2000" dirty="0" smtClean="0">
                <a:solidFill>
                  <a:srgbClr val="FF0000"/>
                </a:solidFill>
                <a:latin typeface="Times New Roman" pitchFamily="18" charset="0"/>
                <a:cs typeface="Times New Roman" pitchFamily="18" charset="0"/>
                <a:hlinkClick r:id="rId3" tooltip="Sacrum"/>
              </a:rPr>
              <a:t>sacrum</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hlinkClick r:id="rId4"/>
              </a:rPr>
              <a:t>Pelvic </a:t>
            </a:r>
            <a:r>
              <a:rPr lang="en-US" sz="2000" dirty="0" err="1" smtClean="0">
                <a:latin typeface="Times New Roman" pitchFamily="18" charset="0"/>
                <a:cs typeface="Times New Roman" pitchFamily="18" charset="0"/>
                <a:hlinkClick r:id="rId4"/>
              </a:rPr>
              <a:t>symphysis</a:t>
            </a:r>
            <a:r>
              <a:rPr lang="en-US" sz="2000" dirty="0" smtClean="0">
                <a:latin typeface="Times New Roman" pitchFamily="18" charset="0"/>
                <a:cs typeface="Times New Roman" pitchFamily="18" charset="0"/>
              </a:rPr>
              <a:t> formed between the </a:t>
            </a:r>
            <a:r>
              <a:rPr lang="en-US" sz="2000" dirty="0" smtClean="0">
                <a:solidFill>
                  <a:srgbClr val="FF0000"/>
                </a:solidFill>
                <a:latin typeface="Times New Roman" pitchFamily="18" charset="0"/>
                <a:cs typeface="Times New Roman" pitchFamily="18" charset="0"/>
              </a:rPr>
              <a:t>pubis and </a:t>
            </a:r>
            <a:r>
              <a:rPr lang="en-US" sz="2000" dirty="0" err="1" smtClean="0">
                <a:solidFill>
                  <a:srgbClr val="FF0000"/>
                </a:solidFill>
                <a:latin typeface="Times New Roman" pitchFamily="18" charset="0"/>
                <a:cs typeface="Times New Roman" pitchFamily="18" charset="0"/>
              </a:rPr>
              <a:t>ischium</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of the two sides.</a:t>
            </a:r>
          </a:p>
          <a:p>
            <a:pPr lvl="0" algn="just"/>
            <a:r>
              <a:rPr lang="en-US" sz="2000" dirty="0" smtClean="0">
                <a:latin typeface="Times New Roman" pitchFamily="18" charset="0"/>
                <a:cs typeface="Times New Roman" pitchFamily="18" charset="0"/>
                <a:hlinkClick r:id="rId5"/>
              </a:rPr>
              <a:t>Hip joint</a:t>
            </a:r>
            <a:r>
              <a:rPr lang="en-US" sz="2000" dirty="0" smtClean="0">
                <a:latin typeface="Times New Roman" pitchFamily="18" charset="0"/>
                <a:cs typeface="Times New Roman" pitchFamily="18" charset="0"/>
              </a:rPr>
              <a:t> between the </a:t>
            </a:r>
            <a:r>
              <a:rPr lang="en-US" sz="2000" dirty="0" err="1" smtClean="0">
                <a:latin typeface="Times New Roman" pitchFamily="18" charset="0"/>
                <a:cs typeface="Times New Roman" pitchFamily="18" charset="0"/>
                <a:hlinkClick r:id="rId6" tooltip="Acetabulum"/>
              </a:rPr>
              <a:t>acetabulum</a:t>
            </a:r>
            <a:r>
              <a:rPr lang="en-US" sz="2000" dirty="0" smtClean="0">
                <a:latin typeface="Times New Roman" pitchFamily="18" charset="0"/>
                <a:cs typeface="Times New Roman" pitchFamily="18" charset="0"/>
              </a:rPr>
              <a:t> of </a:t>
            </a:r>
            <a:r>
              <a:rPr lang="en-US" sz="2000" dirty="0" err="1" smtClean="0">
                <a:solidFill>
                  <a:srgbClr val="FF0000"/>
                </a:solidFill>
                <a:latin typeface="Times New Roman" pitchFamily="18" charset="0"/>
                <a:cs typeface="Times New Roman" pitchFamily="18" charset="0"/>
                <a:hlinkClick r:id="rId7" tooltip="Os coxae"/>
              </a:rPr>
              <a:t>os</a:t>
            </a:r>
            <a:r>
              <a:rPr lang="en-US" sz="2000" dirty="0" smtClean="0">
                <a:solidFill>
                  <a:srgbClr val="FF0000"/>
                </a:solidFill>
                <a:latin typeface="Times New Roman" pitchFamily="18" charset="0"/>
                <a:cs typeface="Times New Roman" pitchFamily="18" charset="0"/>
                <a:hlinkClick r:id="rId7" tooltip="Os coxae"/>
              </a:rPr>
              <a:t> </a:t>
            </a:r>
            <a:r>
              <a:rPr lang="en-US" sz="2000" dirty="0" err="1" smtClean="0">
                <a:solidFill>
                  <a:srgbClr val="FF0000"/>
                </a:solidFill>
                <a:latin typeface="Times New Roman" pitchFamily="18" charset="0"/>
                <a:cs typeface="Times New Roman" pitchFamily="18" charset="0"/>
                <a:hlinkClick r:id="rId7" tooltip="Os coxae"/>
              </a:rPr>
              <a:t>coxae</a:t>
            </a:r>
            <a:r>
              <a:rPr lang="en-US" sz="2000" dirty="0" smtClean="0">
                <a:latin typeface="Times New Roman" pitchFamily="18" charset="0"/>
                <a:cs typeface="Times New Roman" pitchFamily="18" charset="0"/>
              </a:rPr>
              <a:t> and the head of the </a:t>
            </a:r>
            <a:r>
              <a:rPr lang="en-US" sz="2000" dirty="0" smtClean="0">
                <a:latin typeface="Times New Roman" pitchFamily="18" charset="0"/>
                <a:cs typeface="Times New Roman" pitchFamily="18" charset="0"/>
                <a:hlinkClick r:id="rId8" tooltip="Femur"/>
              </a:rPr>
              <a:t>femur</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hlinkClick r:id="rId9"/>
              </a:rPr>
              <a:t>Stifle joint</a:t>
            </a:r>
            <a:r>
              <a:rPr lang="en-US" sz="2000" dirty="0" smtClean="0">
                <a:latin typeface="Times New Roman" pitchFamily="18" charset="0"/>
                <a:cs typeface="Times New Roman" pitchFamily="18" charset="0"/>
              </a:rPr>
              <a:t> between the </a:t>
            </a:r>
            <a:r>
              <a:rPr lang="en-US" sz="2000" dirty="0" err="1" smtClean="0">
                <a:latin typeface="Times New Roman" pitchFamily="18" charset="0"/>
                <a:cs typeface="Times New Roman" pitchFamily="18" charset="0"/>
                <a:hlinkClick r:id="rId8" tooltip="Femur"/>
              </a:rPr>
              <a:t>femur</a:t>
            </a:r>
            <a:r>
              <a:rPr lang="en-US" sz="2000" dirty="0" err="1"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hlinkClick r:id="rId10" tooltip="Tibia"/>
              </a:rPr>
              <a:t>tibia</a:t>
            </a:r>
            <a:r>
              <a:rPr lang="en-US" sz="2000" dirty="0" smtClean="0">
                <a:latin typeface="Times New Roman" pitchFamily="18" charset="0"/>
                <a:cs typeface="Times New Roman" pitchFamily="18" charset="0"/>
              </a:rPr>
              <a:t> and </a:t>
            </a:r>
            <a:r>
              <a:rPr lang="en-US" sz="2000" dirty="0" smtClean="0">
                <a:latin typeface="Times New Roman" pitchFamily="18" charset="0"/>
                <a:cs typeface="Times New Roman" pitchFamily="18" charset="0"/>
                <a:hlinkClick r:id="rId11" tooltip="Patella"/>
              </a:rPr>
              <a:t>patella</a:t>
            </a:r>
            <a:r>
              <a:rPr lang="en-US" sz="2000" dirty="0" smtClean="0">
                <a:latin typeface="Times New Roman" pitchFamily="18" charset="0"/>
                <a:cs typeface="Times New Roman" pitchFamily="18" charset="0"/>
              </a:rPr>
              <a:t>.</a:t>
            </a:r>
          </a:p>
          <a:p>
            <a:pPr lvl="0" algn="just"/>
            <a:r>
              <a:rPr lang="en-US" sz="2000" dirty="0" err="1" smtClean="0">
                <a:latin typeface="Times New Roman" pitchFamily="18" charset="0"/>
                <a:cs typeface="Times New Roman" pitchFamily="18" charset="0"/>
                <a:hlinkClick r:id="rId12"/>
              </a:rPr>
              <a:t>Tibio</a:t>
            </a:r>
            <a:r>
              <a:rPr lang="en-US" sz="2000" dirty="0" smtClean="0">
                <a:latin typeface="Times New Roman" pitchFamily="18" charset="0"/>
                <a:cs typeface="Times New Roman" pitchFamily="18" charset="0"/>
                <a:hlinkClick r:id="rId12"/>
              </a:rPr>
              <a:t>-fibular joint</a:t>
            </a:r>
            <a:r>
              <a:rPr lang="en-US" sz="2000" dirty="0" smtClean="0">
                <a:latin typeface="Times New Roman" pitchFamily="18" charset="0"/>
                <a:cs typeface="Times New Roman" pitchFamily="18" charset="0"/>
              </a:rPr>
              <a:t> between the </a:t>
            </a:r>
            <a:r>
              <a:rPr lang="en-US" sz="2000" dirty="0" smtClean="0">
                <a:latin typeface="Times New Roman" pitchFamily="18" charset="0"/>
                <a:cs typeface="Times New Roman" pitchFamily="18" charset="0"/>
                <a:hlinkClick r:id="rId10" tooltip="Tibia"/>
              </a:rPr>
              <a:t>tibia</a:t>
            </a:r>
            <a:r>
              <a:rPr lang="en-US" sz="2000" dirty="0" smtClean="0">
                <a:latin typeface="Times New Roman" pitchFamily="18" charset="0"/>
                <a:cs typeface="Times New Roman" pitchFamily="18" charset="0"/>
              </a:rPr>
              <a:t> and </a:t>
            </a:r>
            <a:r>
              <a:rPr lang="en-US" sz="2000" dirty="0" smtClean="0">
                <a:latin typeface="Times New Roman" pitchFamily="18" charset="0"/>
                <a:cs typeface="Times New Roman" pitchFamily="18" charset="0"/>
                <a:hlinkClick r:id="rId13" tooltip="Fibula"/>
              </a:rPr>
              <a:t>fibula</a:t>
            </a:r>
            <a:r>
              <a:rPr lang="en-US" sz="2000" dirty="0" smtClean="0">
                <a:latin typeface="Times New Roman" pitchFamily="18" charset="0"/>
                <a:cs typeface="Times New Roman" pitchFamily="18" charset="0"/>
              </a:rPr>
              <a:t> </a:t>
            </a:r>
          </a:p>
          <a:p>
            <a:pPr lvl="0" algn="just"/>
            <a:r>
              <a:rPr lang="en-US" sz="2000" dirty="0" smtClean="0">
                <a:latin typeface="Times New Roman" pitchFamily="18" charset="0"/>
                <a:cs typeface="Times New Roman" pitchFamily="18" charset="0"/>
                <a:hlinkClick r:id="rId14"/>
              </a:rPr>
              <a:t>Hock joint</a:t>
            </a:r>
            <a:r>
              <a:rPr lang="en-US" sz="2000" dirty="0" smtClean="0">
                <a:latin typeface="Times New Roman" pitchFamily="18" charset="0"/>
                <a:cs typeface="Times New Roman" pitchFamily="18" charset="0"/>
              </a:rPr>
              <a:t> formed by the union of tarsal bones with </a:t>
            </a:r>
            <a:r>
              <a:rPr lang="en-US" sz="2000" dirty="0" smtClean="0">
                <a:latin typeface="Times New Roman" pitchFamily="18" charset="0"/>
                <a:cs typeface="Times New Roman" pitchFamily="18" charset="0"/>
                <a:hlinkClick r:id="rId10" tooltip="Tibia"/>
              </a:rPr>
              <a:t>tibia</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hlinkClick r:id="rId15"/>
              </a:rPr>
              <a:t>Fetlock joint</a:t>
            </a:r>
            <a:r>
              <a:rPr lang="en-US" sz="2000" dirty="0" smtClean="0">
                <a:latin typeface="Times New Roman" pitchFamily="18" charset="0"/>
                <a:cs typeface="Times New Roman" pitchFamily="18" charset="0"/>
              </a:rPr>
              <a:t> between the metatarsal, 1</a:t>
            </a:r>
            <a:r>
              <a:rPr lang="en-US" sz="2000" baseline="30000" dirty="0" smtClean="0">
                <a:latin typeface="Times New Roman" pitchFamily="18" charset="0"/>
                <a:cs typeface="Times New Roman" pitchFamily="18" charset="0"/>
              </a:rPr>
              <a:t>st</a:t>
            </a:r>
            <a:r>
              <a:rPr lang="en-US" sz="2000" dirty="0" smtClean="0">
                <a:latin typeface="Times New Roman" pitchFamily="18" charset="0"/>
                <a:cs typeface="Times New Roman" pitchFamily="18" charset="0"/>
              </a:rPr>
              <a:t>  phalanx with proximal </a:t>
            </a:r>
            <a:r>
              <a:rPr lang="en-US" sz="2000" dirty="0" err="1" smtClean="0">
                <a:latin typeface="Times New Roman" pitchFamily="18" charset="0"/>
                <a:cs typeface="Times New Roman" pitchFamily="18" charset="0"/>
              </a:rPr>
              <a:t>sesamoid</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a:t>
            </a:r>
            <a:r>
              <a:rPr lang="en-US" sz="2000" i="1" dirty="0" err="1" smtClean="0">
                <a:latin typeface="Times New Roman" pitchFamily="18" charset="0"/>
                <a:cs typeface="Times New Roman" pitchFamily="18" charset="0"/>
              </a:rPr>
              <a:t>interphalangeal</a:t>
            </a:r>
            <a:r>
              <a:rPr lang="en-US" sz="2000" i="1" dirty="0" smtClean="0">
                <a:latin typeface="Times New Roman" pitchFamily="18" charset="0"/>
                <a:cs typeface="Times New Roman" pitchFamily="18" charset="0"/>
              </a:rPr>
              <a:t> articulations</a:t>
            </a:r>
            <a:r>
              <a:rPr lang="en-US" sz="2000" dirty="0" smtClean="0">
                <a:latin typeface="Times New Roman" pitchFamily="18" charset="0"/>
                <a:cs typeface="Times New Roman" pitchFamily="18" charset="0"/>
              </a:rPr>
              <a:t> are</a:t>
            </a:r>
          </a:p>
          <a:p>
            <a:pPr lvl="1" algn="just"/>
            <a:r>
              <a:rPr lang="en-US" sz="2000" dirty="0" smtClean="0">
                <a:latin typeface="Times New Roman" pitchFamily="18" charset="0"/>
                <a:cs typeface="Times New Roman" pitchFamily="18" charset="0"/>
                <a:hlinkClick r:id="rId16"/>
              </a:rPr>
              <a:t>Pastern joint</a:t>
            </a:r>
            <a:r>
              <a:rPr lang="en-US" sz="2000" dirty="0" smtClean="0">
                <a:latin typeface="Times New Roman" pitchFamily="18" charset="0"/>
                <a:cs typeface="Times New Roman" pitchFamily="18" charset="0"/>
              </a:rPr>
              <a:t> formed between the 1</a:t>
            </a:r>
            <a:r>
              <a:rPr lang="en-US" sz="2000" baseline="30000" dirty="0" smtClean="0">
                <a:latin typeface="Times New Roman" pitchFamily="18" charset="0"/>
                <a:cs typeface="Times New Roman" pitchFamily="18" charset="0"/>
              </a:rPr>
              <a:t>st</a:t>
            </a:r>
            <a:r>
              <a:rPr lang="en-US" sz="2000" dirty="0" smtClean="0">
                <a:latin typeface="Times New Roman" pitchFamily="18" charset="0"/>
                <a:cs typeface="Times New Roman" pitchFamily="18" charset="0"/>
              </a:rPr>
              <a:t>  and 2</a:t>
            </a:r>
            <a:r>
              <a:rPr lang="en-US" sz="2000" baseline="30000" dirty="0" smtClean="0">
                <a:latin typeface="Times New Roman" pitchFamily="18" charset="0"/>
                <a:cs typeface="Times New Roman" pitchFamily="18" charset="0"/>
              </a:rPr>
              <a:t>nd</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hlinkClick r:id="rId17" tooltip="Phalanges"/>
              </a:rPr>
              <a:t>phalanges</a:t>
            </a:r>
            <a:r>
              <a:rPr lang="en-US" sz="2000" dirty="0" smtClean="0">
                <a:latin typeface="Times New Roman" pitchFamily="18" charset="0"/>
                <a:cs typeface="Times New Roman" pitchFamily="18" charset="0"/>
              </a:rPr>
              <a:t>.</a:t>
            </a:r>
          </a:p>
          <a:p>
            <a:pPr lvl="1" algn="just"/>
            <a:r>
              <a:rPr lang="en-US" sz="2000" dirty="0" smtClean="0">
                <a:latin typeface="Times New Roman" pitchFamily="18" charset="0"/>
                <a:cs typeface="Times New Roman" pitchFamily="18" charset="0"/>
                <a:hlinkClick r:id="rId18"/>
              </a:rPr>
              <a:t>Coffin joint</a:t>
            </a:r>
            <a:r>
              <a:rPr lang="en-US" sz="2000" dirty="0" smtClean="0">
                <a:latin typeface="Times New Roman" pitchFamily="18" charset="0"/>
                <a:cs typeface="Times New Roman" pitchFamily="18" charset="0"/>
              </a:rPr>
              <a:t> formed between the 2</a:t>
            </a:r>
            <a:r>
              <a:rPr lang="en-US" sz="2000" baseline="30000" dirty="0" smtClean="0">
                <a:latin typeface="Times New Roman" pitchFamily="18" charset="0"/>
                <a:cs typeface="Times New Roman" pitchFamily="18" charset="0"/>
              </a:rPr>
              <a:t>nd</a:t>
            </a:r>
            <a:r>
              <a:rPr lang="en-US" sz="2000" dirty="0" smtClean="0">
                <a:latin typeface="Times New Roman" pitchFamily="18" charset="0"/>
                <a:cs typeface="Times New Roman" pitchFamily="18" charset="0"/>
              </a:rPr>
              <a:t>  and 3</a:t>
            </a:r>
            <a:r>
              <a:rPr lang="en-US" sz="2000" baseline="30000" dirty="0" smtClean="0">
                <a:latin typeface="Times New Roman" pitchFamily="18" charset="0"/>
                <a:cs typeface="Times New Roman" pitchFamily="18" charset="0"/>
              </a:rPr>
              <a:t>rd</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hlinkClick r:id="rId17" tooltip="Phalanges"/>
              </a:rPr>
              <a:t>phalanges</a:t>
            </a:r>
            <a:r>
              <a:rPr lang="en-US" sz="2000" dirty="0" smtClean="0">
                <a:latin typeface="Times New Roman" pitchFamily="18" charset="0"/>
                <a:cs typeface="Times New Roman" pitchFamily="18" charset="0"/>
              </a:rPr>
              <a:t> and the </a:t>
            </a:r>
            <a:r>
              <a:rPr lang="en-US" sz="2000" dirty="0" smtClean="0">
                <a:latin typeface="Times New Roman" pitchFamily="18" charset="0"/>
                <a:cs typeface="Times New Roman" pitchFamily="18" charset="0"/>
                <a:hlinkClick r:id="rId19" tooltip="Distal sesamoid"/>
              </a:rPr>
              <a:t>distal </a:t>
            </a:r>
            <a:r>
              <a:rPr lang="en-US" sz="2000" dirty="0" err="1" smtClean="0">
                <a:latin typeface="Times New Roman" pitchFamily="18" charset="0"/>
                <a:cs typeface="Times New Roman" pitchFamily="18" charset="0"/>
                <a:hlinkClick r:id="rId19" tooltip="Distal sesamoid"/>
              </a:rPr>
              <a:t>sesamoid</a:t>
            </a:r>
            <a:r>
              <a:rPr lang="en-US" sz="2000" dirty="0" smtClean="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JOINTS  OF  THE  HINDLIMB - OX</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400" dirty="0" smtClean="0">
                <a:latin typeface="Times New Roman" pitchFamily="18" charset="0"/>
                <a:cs typeface="Times New Roman" pitchFamily="18" charset="0"/>
              </a:rPr>
              <a:t>It is </a:t>
            </a:r>
            <a:r>
              <a:rPr lang="en-US" sz="2400" i="1" dirty="0" err="1" smtClean="0">
                <a:latin typeface="Times New Roman" pitchFamily="18" charset="0"/>
                <a:cs typeface="Times New Roman" pitchFamily="18" charset="0"/>
              </a:rPr>
              <a:t>diarthrosis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between the </a:t>
            </a:r>
            <a:r>
              <a:rPr lang="en-US" sz="2400" dirty="0" err="1" smtClean="0">
                <a:latin typeface="Times New Roman" pitchFamily="18" charset="0"/>
                <a:cs typeface="Times New Roman" pitchFamily="18" charset="0"/>
              </a:rPr>
              <a:t>articular</a:t>
            </a:r>
            <a:r>
              <a:rPr lang="en-US" sz="2400" dirty="0" smtClean="0">
                <a:latin typeface="Times New Roman" pitchFamily="18" charset="0"/>
                <a:cs typeface="Times New Roman" pitchFamily="18" charset="0"/>
              </a:rPr>
              <a:t> surfaces of the </a:t>
            </a:r>
            <a:r>
              <a:rPr lang="en-US" sz="2400" dirty="0" err="1" smtClean="0">
                <a:latin typeface="Times New Roman" pitchFamily="18" charset="0"/>
                <a:cs typeface="Times New Roman" pitchFamily="18" charset="0"/>
              </a:rPr>
              <a:t>ilium</a:t>
            </a:r>
            <a:r>
              <a:rPr lang="en-US" sz="2400" dirty="0" smtClean="0">
                <a:latin typeface="Times New Roman" pitchFamily="18" charset="0"/>
                <a:cs typeface="Times New Roman" pitchFamily="18" charset="0"/>
              </a:rPr>
              <a:t> and </a:t>
            </a:r>
            <a:r>
              <a:rPr lang="en-US" sz="2400" dirty="0" smtClean="0">
                <a:latin typeface="Times New Roman" pitchFamily="18" charset="0"/>
                <a:cs typeface="Times New Roman" pitchFamily="18" charset="0"/>
                <a:hlinkClick r:id="rId2" tooltip="Sacrum"/>
              </a:rPr>
              <a:t>sacrum</a:t>
            </a:r>
            <a:r>
              <a:rPr lang="en-US" sz="2400" dirty="0" smtClean="0">
                <a:latin typeface="Times New Roman" pitchFamily="18" charset="0"/>
                <a:cs typeface="Times New Roman" pitchFamily="18" charset="0"/>
              </a:rPr>
              <a:t>.</a:t>
            </a:r>
          </a:p>
          <a:p>
            <a:pPr lvl="0" algn="just"/>
            <a:r>
              <a:rPr lang="en-US" sz="2000" b="1" i="1" dirty="0" smtClean="0">
                <a:latin typeface="Times New Roman" pitchFamily="18" charset="0"/>
                <a:cs typeface="Times New Roman" pitchFamily="18" charset="0"/>
              </a:rPr>
              <a:t>Ligaments</a:t>
            </a:r>
          </a:p>
          <a:p>
            <a:pPr lvl="1" algn="just"/>
            <a:r>
              <a:rPr lang="en-US" sz="2000" b="1" dirty="0" smtClean="0">
                <a:latin typeface="Times New Roman" pitchFamily="18" charset="0"/>
                <a:cs typeface="Times New Roman" pitchFamily="18" charset="0"/>
              </a:rPr>
              <a:t>Capsular ligaments</a:t>
            </a:r>
          </a:p>
          <a:p>
            <a:pPr lvl="1" algn="just"/>
            <a:r>
              <a:rPr lang="en-US" sz="2000" b="1" i="1" dirty="0" smtClean="0">
                <a:latin typeface="Times New Roman" pitchFamily="18" charset="0"/>
                <a:cs typeface="Times New Roman" pitchFamily="18" charset="0"/>
              </a:rPr>
              <a:t>Dorsal </a:t>
            </a:r>
            <a:r>
              <a:rPr lang="en-US" sz="2000" b="1" i="1" dirty="0" err="1" smtClean="0">
                <a:latin typeface="Times New Roman" pitchFamily="18" charset="0"/>
                <a:cs typeface="Times New Roman" pitchFamily="18" charset="0"/>
              </a:rPr>
              <a:t>sacro</a:t>
            </a:r>
            <a:r>
              <a:rPr lang="en-US" sz="2000" b="1" i="1" dirty="0" smtClean="0">
                <a:latin typeface="Times New Roman" pitchFamily="18" charset="0"/>
                <a:cs typeface="Times New Roman" pitchFamily="18" charset="0"/>
              </a:rPr>
              <a:t>-iliac ligaments</a:t>
            </a:r>
            <a:r>
              <a:rPr lang="en-US" sz="2000" dirty="0" smtClean="0">
                <a:latin typeface="Times New Roman" pitchFamily="18" charset="0"/>
                <a:cs typeface="Times New Roman" pitchFamily="18" charset="0"/>
              </a:rPr>
              <a:t> –connects the dorsum of the sacral spines to the tuber </a:t>
            </a:r>
            <a:r>
              <a:rPr lang="en-US" sz="2000" dirty="0" err="1" smtClean="0">
                <a:latin typeface="Times New Roman" pitchFamily="18" charset="0"/>
                <a:cs typeface="Times New Roman" pitchFamily="18" charset="0"/>
              </a:rPr>
              <a:t>sacrale</a:t>
            </a:r>
            <a:r>
              <a:rPr lang="en-US" sz="2000" dirty="0" smtClean="0">
                <a:latin typeface="Times New Roman" pitchFamily="18" charset="0"/>
                <a:cs typeface="Times New Roman" pitchFamily="18" charset="0"/>
              </a:rPr>
              <a:t>. In t he spinal attachment it blends with </a:t>
            </a:r>
            <a:r>
              <a:rPr lang="en-US" sz="2000" dirty="0" err="1" smtClean="0">
                <a:latin typeface="Times New Roman" pitchFamily="18" charset="0"/>
                <a:cs typeface="Times New Roman" pitchFamily="18" charset="0"/>
              </a:rPr>
              <a:t>supraspinous</a:t>
            </a:r>
            <a:r>
              <a:rPr lang="en-US" sz="2000" dirty="0" smtClean="0">
                <a:latin typeface="Times New Roman" pitchFamily="18" charset="0"/>
                <a:cs typeface="Times New Roman" pitchFamily="18" charset="0"/>
              </a:rPr>
              <a:t> ligament.</a:t>
            </a:r>
          </a:p>
          <a:p>
            <a:pPr lvl="1" algn="just"/>
            <a:r>
              <a:rPr lang="en-US" sz="2000" b="1" i="1" dirty="0" smtClean="0">
                <a:latin typeface="Times New Roman" pitchFamily="18" charset="0"/>
                <a:cs typeface="Times New Roman" pitchFamily="18" charset="0"/>
              </a:rPr>
              <a:t>Lateral </a:t>
            </a:r>
            <a:r>
              <a:rPr lang="en-US" sz="2000" b="1" i="1" dirty="0" err="1" smtClean="0">
                <a:latin typeface="Times New Roman" pitchFamily="18" charset="0"/>
                <a:cs typeface="Times New Roman" pitchFamily="18" charset="0"/>
              </a:rPr>
              <a:t>sacro</a:t>
            </a:r>
            <a:r>
              <a:rPr lang="en-US" sz="2000" b="1" i="1" dirty="0" smtClean="0">
                <a:latin typeface="Times New Roman" pitchFamily="18" charset="0"/>
                <a:cs typeface="Times New Roman" pitchFamily="18" charset="0"/>
              </a:rPr>
              <a:t>-iliac ligament</a:t>
            </a:r>
            <a:r>
              <a:rPr lang="en-US" sz="2000" dirty="0" smtClean="0">
                <a:latin typeface="Times New Roman" pitchFamily="18" charset="0"/>
                <a:cs typeface="Times New Roman" pitchFamily="18" charset="0"/>
              </a:rPr>
              <a:t> is a thick, irregularly quadrilateral sheet, placed above the </a:t>
            </a:r>
            <a:r>
              <a:rPr lang="en-US" sz="2000" dirty="0" err="1" smtClean="0">
                <a:latin typeface="Times New Roman" pitchFamily="18" charset="0"/>
                <a:cs typeface="Times New Roman" pitchFamily="18" charset="0"/>
              </a:rPr>
              <a:t>sacro</a:t>
            </a:r>
            <a:r>
              <a:rPr lang="en-US" sz="2000" dirty="0" smtClean="0">
                <a:latin typeface="Times New Roman" pitchFamily="18" charset="0"/>
                <a:cs typeface="Times New Roman" pitchFamily="18" charset="0"/>
              </a:rPr>
              <a:t>-sciatic ligament and below the dorsal </a:t>
            </a:r>
            <a:r>
              <a:rPr lang="en-US" sz="2000" dirty="0" err="1" smtClean="0">
                <a:latin typeface="Times New Roman" pitchFamily="18" charset="0"/>
                <a:cs typeface="Times New Roman" pitchFamily="18" charset="0"/>
              </a:rPr>
              <a:t>sacro</a:t>
            </a:r>
            <a:r>
              <a:rPr lang="en-US" sz="2000" dirty="0" smtClean="0">
                <a:latin typeface="Times New Roman" pitchFamily="18" charset="0"/>
                <a:cs typeface="Times New Roman" pitchFamily="18" charset="0"/>
              </a:rPr>
              <a:t>-iliac ligament. It is attached </a:t>
            </a:r>
            <a:r>
              <a:rPr lang="en-US" sz="2000" dirty="0" err="1" smtClean="0">
                <a:latin typeface="Times New Roman" pitchFamily="18" charset="0"/>
                <a:cs typeface="Times New Roman" pitchFamily="18" charset="0"/>
              </a:rPr>
              <a:t>anteriorly</a:t>
            </a:r>
            <a:r>
              <a:rPr lang="en-US" sz="2000" dirty="0" smtClean="0">
                <a:latin typeface="Times New Roman" pitchFamily="18" charset="0"/>
                <a:cs typeface="Times New Roman" pitchFamily="18" charset="0"/>
              </a:rPr>
              <a:t> to the tuber </a:t>
            </a:r>
            <a:r>
              <a:rPr lang="en-US" sz="2000" dirty="0" err="1" smtClean="0">
                <a:latin typeface="Times New Roman" pitchFamily="18" charset="0"/>
                <a:cs typeface="Times New Roman" pitchFamily="18" charset="0"/>
              </a:rPr>
              <a:t>sacrale</a:t>
            </a:r>
            <a:r>
              <a:rPr lang="en-US" sz="2000" dirty="0" smtClean="0">
                <a:latin typeface="Times New Roman" pitchFamily="18" charset="0"/>
                <a:cs typeface="Times New Roman" pitchFamily="18" charset="0"/>
              </a:rPr>
              <a:t> and the medial border of the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above the greater sciatic foramen and ventrally to the lateral border of the </a:t>
            </a:r>
            <a:r>
              <a:rPr lang="en-US" sz="2000" dirty="0" smtClean="0">
                <a:latin typeface="Times New Roman" pitchFamily="18" charset="0"/>
                <a:cs typeface="Times New Roman" pitchFamily="18" charset="0"/>
                <a:hlinkClick r:id="rId2" tooltip="Sacrum"/>
              </a:rPr>
              <a:t>sacrum</a:t>
            </a:r>
            <a:r>
              <a:rPr lang="en-US" sz="2000" dirty="0" smtClean="0">
                <a:latin typeface="Times New Roman" pitchFamily="18" charset="0"/>
                <a:cs typeface="Times New Roman" pitchFamily="18" charset="0"/>
              </a:rPr>
              <a:t>. Its lateral surface is in contact with the </a:t>
            </a:r>
            <a:r>
              <a:rPr lang="en-US" sz="2000" i="1" dirty="0" smtClean="0">
                <a:latin typeface="Times New Roman" pitchFamily="18" charset="0"/>
                <a:cs typeface="Times New Roman" pitchFamily="18" charset="0"/>
              </a:rPr>
              <a:t>middle gluteus </a:t>
            </a:r>
            <a:r>
              <a:rPr lang="en-US" sz="2000" dirty="0" smtClean="0">
                <a:latin typeface="Times New Roman" pitchFamily="18" charset="0"/>
                <a:cs typeface="Times New Roman" pitchFamily="18" charset="0"/>
              </a:rPr>
              <a:t>and </a:t>
            </a:r>
            <a:r>
              <a:rPr lang="en-US" sz="2000" i="1" dirty="0" smtClean="0">
                <a:latin typeface="Times New Roman" pitchFamily="18" charset="0"/>
                <a:cs typeface="Times New Roman" pitchFamily="18" charset="0"/>
              </a:rPr>
              <a:t>biceps </a:t>
            </a:r>
            <a:r>
              <a:rPr lang="en-US" sz="2000" i="1" dirty="0" err="1" smtClean="0">
                <a:latin typeface="Times New Roman" pitchFamily="18" charset="0"/>
                <a:cs typeface="Times New Roman" pitchFamily="18" charset="0"/>
              </a:rPr>
              <a:t>femoris</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r>
              <a:rPr lang="en-US" sz="2000" i="1" dirty="0" smtClean="0">
                <a:latin typeface="Times New Roman" pitchFamily="18" charset="0"/>
                <a:cs typeface="Times New Roman" pitchFamily="18" charset="0"/>
              </a:rPr>
              <a:t>superficial gluteus</a:t>
            </a:r>
            <a:r>
              <a:rPr lang="en-US" sz="2000" dirty="0" smtClean="0">
                <a:latin typeface="Times New Roman" pitchFamily="18" charset="0"/>
                <a:cs typeface="Times New Roman" pitchFamily="18" charset="0"/>
              </a:rPr>
              <a:t> muscle. Its deep face is related to </a:t>
            </a:r>
            <a:r>
              <a:rPr lang="en-US" sz="2000" i="1" dirty="0" smtClean="0">
                <a:latin typeface="Times New Roman" pitchFamily="18" charset="0"/>
                <a:cs typeface="Times New Roman" pitchFamily="18" charset="0"/>
              </a:rPr>
              <a:t>dorsal</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lateral </a:t>
            </a:r>
            <a:r>
              <a:rPr lang="en-US" sz="2000" i="1" dirty="0" err="1" smtClean="0">
                <a:latin typeface="Times New Roman" pitchFamily="18" charset="0"/>
                <a:cs typeface="Times New Roman" pitchFamily="18" charset="0"/>
              </a:rPr>
              <a:t>coccygeal</a:t>
            </a:r>
            <a:r>
              <a:rPr lang="en-US" sz="2000" dirty="0" smtClean="0">
                <a:latin typeface="Times New Roman" pitchFamily="18" charset="0"/>
                <a:cs typeface="Times New Roman" pitchFamily="18" charset="0"/>
              </a:rPr>
              <a:t> muscles.</a:t>
            </a:r>
          </a:p>
          <a:p>
            <a:pPr lvl="1" algn="just"/>
            <a:r>
              <a:rPr lang="en-US" sz="2000" b="1" i="1" dirty="0" err="1" smtClean="0">
                <a:latin typeface="Times New Roman" pitchFamily="18" charset="0"/>
                <a:cs typeface="Times New Roman" pitchFamily="18" charset="0"/>
              </a:rPr>
              <a:t>Ilio</a:t>
            </a:r>
            <a:r>
              <a:rPr lang="en-US" sz="2000" b="1" i="1" dirty="0" smtClean="0">
                <a:latin typeface="Times New Roman" pitchFamily="18" charset="0"/>
                <a:cs typeface="Times New Roman" pitchFamily="18" charset="0"/>
              </a:rPr>
              <a:t> -lumbar ligament</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attaches the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to the transverse process of the </a:t>
            </a:r>
            <a:r>
              <a:rPr lang="en-US" sz="2000" dirty="0" smtClean="0">
                <a:latin typeface="Times New Roman" pitchFamily="18" charset="0"/>
                <a:cs typeface="Times New Roman" pitchFamily="18" charset="0"/>
                <a:hlinkClick r:id="rId3" tooltip="Lumbar vertebrae"/>
              </a:rPr>
              <a:t>lumbar vertebrae</a:t>
            </a:r>
            <a:r>
              <a:rPr lang="en-US" sz="2000" dirty="0" smtClean="0">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normAutofit/>
          </a:bodyPr>
          <a:lstStyle/>
          <a:p>
            <a:r>
              <a:rPr lang="en-US" sz="4000" dirty="0" smtClean="0">
                <a:solidFill>
                  <a:srgbClr val="FF0000"/>
                </a:solidFill>
                <a:latin typeface="Algerian" pitchFamily="82" charset="0"/>
              </a:rPr>
              <a:t>SARCO ILIAC -ATRICULATION-OX</a:t>
            </a:r>
            <a:endParaRPr lang="en-US" sz="40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lgn="just"/>
            <a:r>
              <a:rPr lang="en-US" sz="2000" b="1" i="1" dirty="0" err="1" smtClean="0">
                <a:latin typeface="Times New Roman" pitchFamily="18" charset="0"/>
                <a:cs typeface="Times New Roman" pitchFamily="18" charset="0"/>
              </a:rPr>
              <a:t>Sacro</a:t>
            </a:r>
            <a:r>
              <a:rPr lang="en-US" sz="2000" b="1" i="1" dirty="0" smtClean="0">
                <a:latin typeface="Times New Roman" pitchFamily="18" charset="0"/>
                <a:cs typeface="Times New Roman" pitchFamily="18" charset="0"/>
              </a:rPr>
              <a:t>-sciatic ligament</a:t>
            </a:r>
            <a:r>
              <a:rPr lang="en-US" sz="2000" dirty="0" smtClean="0">
                <a:latin typeface="Times New Roman" pitchFamily="18" charset="0"/>
                <a:cs typeface="Times New Roman" pitchFamily="18" charset="0"/>
              </a:rPr>
              <a:t> is a vast membranous expansion situated in the pelvis between the </a:t>
            </a:r>
            <a:r>
              <a:rPr lang="en-US" sz="2000" dirty="0" smtClean="0">
                <a:latin typeface="Times New Roman" pitchFamily="18" charset="0"/>
                <a:cs typeface="Times New Roman" pitchFamily="18" charset="0"/>
                <a:hlinkClick r:id="rId2" tooltip="Sacrum"/>
              </a:rPr>
              <a:t>sacrum</a:t>
            </a:r>
            <a:r>
              <a:rPr lang="en-US" sz="2000" dirty="0" smtClean="0">
                <a:latin typeface="Times New Roman" pitchFamily="18" charset="0"/>
                <a:cs typeface="Times New Roman" pitchFamily="18" charset="0"/>
              </a:rPr>
              <a:t> and the </a:t>
            </a:r>
            <a:r>
              <a:rPr lang="en-US" sz="2000" dirty="0" err="1" smtClean="0">
                <a:latin typeface="Times New Roman" pitchFamily="18" charset="0"/>
                <a:cs typeface="Times New Roman" pitchFamily="18" charset="0"/>
                <a:hlinkClick r:id="rId3" tooltip="Os coxae"/>
              </a:rPr>
              <a:t>os</a:t>
            </a:r>
            <a:r>
              <a:rPr lang="en-US" sz="2000" dirty="0" smtClean="0">
                <a:latin typeface="Times New Roman" pitchFamily="18" charset="0"/>
                <a:cs typeface="Times New Roman" pitchFamily="18" charset="0"/>
                <a:hlinkClick r:id="rId3" tooltip="Os coxae"/>
              </a:rPr>
              <a:t> </a:t>
            </a:r>
            <a:r>
              <a:rPr lang="en-US" sz="2000" dirty="0" err="1" smtClean="0">
                <a:latin typeface="Times New Roman" pitchFamily="18" charset="0"/>
                <a:cs typeface="Times New Roman" pitchFamily="18" charset="0"/>
                <a:hlinkClick r:id="rId3" tooltip="Os coxae"/>
              </a:rPr>
              <a:t>coxae</a:t>
            </a:r>
            <a:r>
              <a:rPr lang="en-US" sz="2000" dirty="0" smtClean="0">
                <a:latin typeface="Times New Roman" pitchFamily="18" charset="0"/>
                <a:cs typeface="Times New Roman" pitchFamily="18" charset="0"/>
              </a:rPr>
              <a:t>.</a:t>
            </a:r>
          </a:p>
          <a:p>
            <a:pPr lvl="2" algn="just"/>
            <a:r>
              <a:rPr lang="en-US" sz="1800" dirty="0" smtClean="0">
                <a:latin typeface="Times New Roman" pitchFamily="18" charset="0"/>
                <a:cs typeface="Times New Roman" pitchFamily="18" charset="0"/>
              </a:rPr>
              <a:t>It is irregularly quadrilateral in shape and forms the lateral wall of the pelvis.</a:t>
            </a:r>
          </a:p>
          <a:p>
            <a:pPr lvl="2" algn="just"/>
            <a:r>
              <a:rPr lang="en-US" sz="1800" dirty="0" smtClean="0">
                <a:latin typeface="Times New Roman" pitchFamily="18" charset="0"/>
                <a:cs typeface="Times New Roman" pitchFamily="18" charset="0"/>
              </a:rPr>
              <a:t>Its dorsal border is attached to the lateral surface of the </a:t>
            </a:r>
            <a:r>
              <a:rPr lang="en-US" sz="1800" dirty="0" smtClean="0">
                <a:latin typeface="Times New Roman" pitchFamily="18" charset="0"/>
                <a:cs typeface="Times New Roman" pitchFamily="18" charset="0"/>
                <a:hlinkClick r:id="rId2" tooltip="Sacrum"/>
              </a:rPr>
              <a:t>sacrum</a:t>
            </a:r>
            <a:r>
              <a:rPr lang="en-US" sz="1800" dirty="0" smtClean="0">
                <a:latin typeface="Times New Roman" pitchFamily="18" charset="0"/>
                <a:cs typeface="Times New Roman" pitchFamily="18" charset="0"/>
              </a:rPr>
              <a:t> and the first two or three </a:t>
            </a:r>
            <a:r>
              <a:rPr lang="en-US" sz="1800" dirty="0" err="1" smtClean="0">
                <a:latin typeface="Times New Roman" pitchFamily="18" charset="0"/>
                <a:cs typeface="Times New Roman" pitchFamily="18" charset="0"/>
              </a:rPr>
              <a:t>coccygeal</a:t>
            </a:r>
            <a:r>
              <a:rPr lang="en-US" sz="1800" dirty="0" smtClean="0">
                <a:latin typeface="Times New Roman" pitchFamily="18" charset="0"/>
                <a:cs typeface="Times New Roman" pitchFamily="18" charset="0"/>
              </a:rPr>
              <a:t> bones attaches it.</a:t>
            </a:r>
          </a:p>
          <a:p>
            <a:pPr lvl="2" algn="just"/>
            <a:r>
              <a:rPr lang="en-US" sz="2000" dirty="0" smtClean="0">
                <a:latin typeface="Times New Roman" pitchFamily="18" charset="0"/>
                <a:cs typeface="Times New Roman" pitchFamily="18" charset="0"/>
              </a:rPr>
              <a:t>Its inferior is attached to </a:t>
            </a:r>
            <a:r>
              <a:rPr lang="en-US" sz="2000" dirty="0" err="1" smtClean="0">
                <a:latin typeface="Times New Roman" pitchFamily="18" charset="0"/>
                <a:cs typeface="Times New Roman" pitchFamily="18" charset="0"/>
              </a:rPr>
              <a:t>ischiatic</a:t>
            </a:r>
            <a:r>
              <a:rPr lang="en-US" sz="2000" dirty="0" smtClean="0">
                <a:latin typeface="Times New Roman" pitchFamily="18" charset="0"/>
                <a:cs typeface="Times New Roman" pitchFamily="18" charset="0"/>
              </a:rPr>
              <a:t> spine and tuber </a:t>
            </a:r>
            <a:r>
              <a:rPr lang="en-US" sz="2000" dirty="0" err="1" smtClean="0">
                <a:latin typeface="Times New Roman" pitchFamily="18" charset="0"/>
                <a:cs typeface="Times New Roman" pitchFamily="18" charset="0"/>
              </a:rPr>
              <a:t>ischii</a:t>
            </a:r>
            <a:r>
              <a:rPr lang="en-US" sz="2000" dirty="0" smtClean="0">
                <a:latin typeface="Times New Roman" pitchFamily="18" charset="0"/>
                <a:cs typeface="Times New Roman" pitchFamily="18" charset="0"/>
              </a:rPr>
              <a:t>.</a:t>
            </a:r>
          </a:p>
          <a:p>
            <a:pPr lvl="2" algn="just"/>
            <a:r>
              <a:rPr lang="en-US" sz="1800" dirty="0" smtClean="0">
                <a:latin typeface="Times New Roman" pitchFamily="18" charset="0"/>
                <a:cs typeface="Times New Roman" pitchFamily="18" charset="0"/>
              </a:rPr>
              <a:t>It forms between these two attachments and the bones two foramina the greater and lesser </a:t>
            </a:r>
            <a:r>
              <a:rPr lang="en-US" sz="1800" dirty="0" err="1" smtClean="0">
                <a:latin typeface="Times New Roman" pitchFamily="18" charset="0"/>
                <a:cs typeface="Times New Roman" pitchFamily="18" charset="0"/>
              </a:rPr>
              <a:t>sacro</a:t>
            </a:r>
            <a:r>
              <a:rPr lang="en-US" sz="1800" dirty="0" smtClean="0">
                <a:latin typeface="Times New Roman" pitchFamily="18" charset="0"/>
                <a:cs typeface="Times New Roman" pitchFamily="18" charset="0"/>
              </a:rPr>
              <a:t>-sciatic foramina for the passage of structures out of the pelvic cavity.</a:t>
            </a:r>
          </a:p>
          <a:p>
            <a:pPr lvl="2" algn="just"/>
            <a:r>
              <a:rPr lang="en-US" sz="2000" dirty="0" smtClean="0">
                <a:latin typeface="Times New Roman" pitchFamily="18" charset="0"/>
                <a:cs typeface="Times New Roman" pitchFamily="18" charset="0"/>
              </a:rPr>
              <a:t>Its posterior border forms the lateral boundary of the pelvic outlet.</a:t>
            </a:r>
          </a:p>
          <a:p>
            <a:pPr lvl="2" algn="just"/>
            <a:r>
              <a:rPr lang="en-US" sz="2000" dirty="0" smtClean="0">
                <a:latin typeface="Times New Roman" pitchFamily="18" charset="0"/>
                <a:cs typeface="Times New Roman" pitchFamily="18" charset="0"/>
              </a:rPr>
              <a:t>The lateral face of this ligament is covered by the </a:t>
            </a:r>
            <a:r>
              <a:rPr lang="en-US" sz="2000" i="1" dirty="0" smtClean="0">
                <a:latin typeface="Times New Roman" pitchFamily="18" charset="0"/>
                <a:cs typeface="Times New Roman" pitchFamily="18" charset="0"/>
              </a:rPr>
              <a:t>gluteus </a:t>
            </a:r>
            <a:r>
              <a:rPr lang="en-US" sz="2000" i="1" dirty="0" err="1" smtClean="0">
                <a:latin typeface="Times New Roman" pitchFamily="18" charset="0"/>
                <a:cs typeface="Times New Roman" pitchFamily="18" charset="0"/>
              </a:rPr>
              <a:t>medius</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biceps </a:t>
            </a:r>
            <a:r>
              <a:rPr lang="en-US" sz="2000" i="1" dirty="0" err="1" smtClean="0">
                <a:latin typeface="Times New Roman" pitchFamily="18" charset="0"/>
                <a:cs typeface="Times New Roman" pitchFamily="18" charset="0"/>
              </a:rPr>
              <a:t>femoris</a:t>
            </a:r>
            <a:r>
              <a:rPr lang="en-US" sz="2000" dirty="0" smtClean="0">
                <a:latin typeface="Times New Roman" pitchFamily="18" charset="0"/>
                <a:cs typeface="Times New Roman" pitchFamily="18" charset="0"/>
              </a:rPr>
              <a:t>, which derive part of their origin from it.</a:t>
            </a:r>
          </a:p>
          <a:p>
            <a:pPr lvl="2" algn="just"/>
            <a:r>
              <a:rPr lang="en-US" sz="2000" dirty="0" smtClean="0">
                <a:latin typeface="Times New Roman" pitchFamily="18" charset="0"/>
                <a:cs typeface="Times New Roman" pitchFamily="18" charset="0"/>
              </a:rPr>
              <a:t>The posterior part of the medial face gives origin to the </a:t>
            </a:r>
            <a:r>
              <a:rPr lang="en-US" sz="2000" i="1" dirty="0" smtClean="0">
                <a:latin typeface="Times New Roman" pitchFamily="18" charset="0"/>
                <a:cs typeface="Times New Roman" pitchFamily="18" charset="0"/>
              </a:rPr>
              <a:t>retractor </a:t>
            </a:r>
            <a:r>
              <a:rPr lang="en-US" sz="2000" i="1" dirty="0" err="1" smtClean="0">
                <a:latin typeface="Times New Roman" pitchFamily="18" charset="0"/>
                <a:cs typeface="Times New Roman" pitchFamily="18" charset="0"/>
              </a:rPr>
              <a:t>ani</a:t>
            </a:r>
            <a:r>
              <a:rPr lang="en-US" sz="2000" i="1"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a:r>
              <a:rPr lang="en-US" sz="2000" b="1" i="1" dirty="0" smtClean="0">
                <a:latin typeface="Times New Roman" pitchFamily="18" charset="0"/>
                <a:cs typeface="Times New Roman" pitchFamily="18" charset="0"/>
              </a:rPr>
              <a:t>Motion</a:t>
            </a:r>
            <a:r>
              <a:rPr lang="en-US" sz="2000"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Is appreciable in this joint.</a:t>
            </a:r>
          </a:p>
          <a:p>
            <a:pPr lvl="0"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sz="3600" dirty="0" smtClean="0">
                <a:solidFill>
                  <a:srgbClr val="FF0000"/>
                </a:solidFill>
                <a:latin typeface="Algerian" pitchFamily="82" charset="0"/>
              </a:rPr>
              <a:t>SARCO ILIAC -ATRICULATION-OX, CONTI..</a:t>
            </a:r>
            <a:endParaRPr lang="en-US" sz="36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400" b="1" dirty="0" smtClean="0">
                <a:solidFill>
                  <a:srgbClr val="FF0000"/>
                </a:solidFill>
                <a:latin typeface="Times New Roman" pitchFamily="18" charset="0"/>
                <a:cs typeface="Times New Roman" pitchFamily="18" charset="0"/>
              </a:rPr>
              <a:t>Horse</a:t>
            </a:r>
            <a:endParaRPr lang="en-US" sz="2400" dirty="0" smtClean="0">
              <a:solidFill>
                <a:srgbClr val="FF0000"/>
              </a:solidFill>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sacro</a:t>
            </a:r>
            <a:r>
              <a:rPr lang="en-US" sz="2400" dirty="0" smtClean="0">
                <a:latin typeface="Times New Roman" pitchFamily="18" charset="0"/>
                <a:cs typeface="Times New Roman" pitchFamily="18" charset="0"/>
              </a:rPr>
              <a:t>-sciatic ligament is broader.</a:t>
            </a:r>
          </a:p>
          <a:p>
            <a:pPr lvl="0" algn="just"/>
            <a:r>
              <a:rPr lang="en-US" sz="2400" dirty="0" smtClean="0">
                <a:latin typeface="Times New Roman" pitchFamily="18" charset="0"/>
                <a:cs typeface="Times New Roman" pitchFamily="18" charset="0"/>
              </a:rPr>
              <a:t>The greater sciatic foramen transmits the posterior </a:t>
            </a:r>
            <a:r>
              <a:rPr lang="en-US" sz="2400" dirty="0" err="1" smtClean="0">
                <a:latin typeface="Times New Roman" pitchFamily="18" charset="0"/>
                <a:cs typeface="Times New Roman" pitchFamily="18" charset="0"/>
              </a:rPr>
              <a:t>gluteal</a:t>
            </a:r>
            <a:r>
              <a:rPr lang="en-US" sz="2400" dirty="0" smtClean="0">
                <a:latin typeface="Times New Roman" pitchFamily="18" charset="0"/>
                <a:cs typeface="Times New Roman" pitchFamily="18" charset="0"/>
              </a:rPr>
              <a:t> vessels and nerves and the lesser sciatic foramen transmits the tendon of the </a:t>
            </a:r>
            <a:r>
              <a:rPr lang="en-US" sz="2400" dirty="0" err="1" smtClean="0">
                <a:latin typeface="Times New Roman" pitchFamily="18" charset="0"/>
                <a:cs typeface="Times New Roman" pitchFamily="18" charset="0"/>
              </a:rPr>
              <a:t>obturator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internus</a:t>
            </a:r>
            <a:r>
              <a:rPr lang="en-US" sz="2400" dirty="0" smtClean="0">
                <a:latin typeface="Times New Roman" pitchFamily="18" charset="0"/>
                <a:cs typeface="Times New Roman" pitchFamily="18" charset="0"/>
              </a:rPr>
              <a:t> and is </a:t>
            </a:r>
            <a:r>
              <a:rPr lang="en-US" sz="2400" dirty="0" err="1" smtClean="0">
                <a:latin typeface="Times New Roman" pitchFamily="18" charset="0"/>
                <a:cs typeface="Times New Roman" pitchFamily="18" charset="0"/>
              </a:rPr>
              <a:t>pyriform</a:t>
            </a:r>
            <a:r>
              <a:rPr lang="en-US" sz="2400" dirty="0" smtClean="0">
                <a:latin typeface="Times New Roman" pitchFamily="18" charset="0"/>
                <a:cs typeface="Times New Roman" pitchFamily="18" charset="0"/>
              </a:rPr>
              <a:t>.</a:t>
            </a:r>
          </a:p>
          <a:p>
            <a:pPr algn="just">
              <a:buNone/>
            </a:pPr>
            <a:endParaRPr lang="en-US" sz="2400" dirty="0" smtClean="0">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Dog</a:t>
            </a:r>
          </a:p>
          <a:p>
            <a:pPr lvl="0" algn="just"/>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sacro</a:t>
            </a:r>
            <a:r>
              <a:rPr lang="en-US" sz="2400" dirty="0" smtClean="0">
                <a:latin typeface="Times New Roman" pitchFamily="18" charset="0"/>
                <a:cs typeface="Times New Roman" pitchFamily="18" charset="0"/>
              </a:rPr>
              <a:t>-sciatic ligament is a narrow thin band, which extends from the part of the lateral margin of the </a:t>
            </a:r>
            <a:r>
              <a:rPr lang="en-US" sz="2400" dirty="0" smtClean="0">
                <a:latin typeface="Times New Roman" pitchFamily="18" charset="0"/>
                <a:cs typeface="Times New Roman" pitchFamily="18" charset="0"/>
                <a:hlinkClick r:id="rId2" tooltip="Sacrum"/>
              </a:rPr>
              <a:t>sacrum</a:t>
            </a:r>
            <a:r>
              <a:rPr lang="en-US" sz="2400" dirty="0" smtClean="0">
                <a:latin typeface="Times New Roman" pitchFamily="18" charset="0"/>
                <a:cs typeface="Times New Roman" pitchFamily="18" charset="0"/>
              </a:rPr>
              <a:t> to the tuber </a:t>
            </a:r>
            <a:r>
              <a:rPr lang="en-US" sz="2400" dirty="0" err="1" smtClean="0">
                <a:latin typeface="Times New Roman" pitchFamily="18" charset="0"/>
                <a:cs typeface="Times New Roman" pitchFamily="18" charset="0"/>
              </a:rPr>
              <a:t>ischii</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400" dirty="0" smtClean="0">
                <a:solidFill>
                  <a:srgbClr val="FF0000"/>
                </a:solidFill>
                <a:latin typeface="Algerian" pitchFamily="82" charset="0"/>
              </a:rPr>
              <a:t>SARCO ILIAC -ATRICULATION-</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2400" b="1" dirty="0" smtClean="0">
                <a:solidFill>
                  <a:srgbClr val="FF0000"/>
                </a:solidFill>
                <a:latin typeface="Times New Roman" pitchFamily="18" charset="0"/>
                <a:cs typeface="Times New Roman" pitchFamily="18" charset="0"/>
              </a:rPr>
              <a:t>Ox</a:t>
            </a:r>
            <a:endParaRPr lang="en-US" sz="2400" dirty="0" smtClean="0">
              <a:solidFill>
                <a:srgbClr val="FF0000"/>
              </a:solidFill>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It is </a:t>
            </a:r>
            <a:r>
              <a:rPr lang="en-US" sz="2400" i="1" dirty="0" err="1" smtClean="0">
                <a:latin typeface="Times New Roman" pitchFamily="18" charset="0"/>
                <a:cs typeface="Times New Roman" pitchFamily="18" charset="0"/>
              </a:rPr>
              <a:t>amphiarthrosis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formed between the pubis and </a:t>
            </a:r>
            <a:r>
              <a:rPr lang="en-US" sz="2400" dirty="0" err="1" smtClean="0">
                <a:latin typeface="Times New Roman" pitchFamily="18" charset="0"/>
                <a:cs typeface="Times New Roman" pitchFamily="18" charset="0"/>
              </a:rPr>
              <a:t>ischia</a:t>
            </a:r>
            <a:r>
              <a:rPr lang="en-US" sz="2400" dirty="0" smtClean="0">
                <a:latin typeface="Times New Roman" pitchFamily="18" charset="0"/>
                <a:cs typeface="Times New Roman" pitchFamily="18" charset="0"/>
              </a:rPr>
              <a:t> of the two sides.</a:t>
            </a:r>
          </a:p>
          <a:p>
            <a:pPr lvl="0" algn="just"/>
            <a:r>
              <a:rPr lang="en-US" sz="2400" dirty="0" smtClean="0">
                <a:latin typeface="Times New Roman" pitchFamily="18" charset="0"/>
                <a:cs typeface="Times New Roman" pitchFamily="18" charset="0"/>
              </a:rPr>
              <a:t>The intervening cartilage gets ossified with increasing age.</a:t>
            </a:r>
          </a:p>
          <a:p>
            <a:pPr lvl="0" algn="just"/>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obturator</a:t>
            </a:r>
            <a:r>
              <a:rPr lang="en-US" sz="2400" dirty="0" smtClean="0">
                <a:latin typeface="Times New Roman" pitchFamily="18" charset="0"/>
                <a:cs typeface="Times New Roman" pitchFamily="18" charset="0"/>
              </a:rPr>
              <a:t> foramen is covered in life by the </a:t>
            </a:r>
            <a:r>
              <a:rPr lang="en-US" sz="2400" dirty="0" err="1" smtClean="0">
                <a:latin typeface="Times New Roman" pitchFamily="18" charset="0"/>
                <a:cs typeface="Times New Roman" pitchFamily="18" charset="0"/>
              </a:rPr>
              <a:t>obturator</a:t>
            </a:r>
            <a:r>
              <a:rPr lang="en-US" sz="2400" dirty="0" smtClean="0">
                <a:latin typeface="Times New Roman" pitchFamily="18" charset="0"/>
                <a:cs typeface="Times New Roman" pitchFamily="18" charset="0"/>
              </a:rPr>
              <a:t> membrane called </a:t>
            </a:r>
            <a:r>
              <a:rPr lang="en-US" sz="2400" i="1" dirty="0" err="1" smtClean="0">
                <a:latin typeface="Times New Roman" pitchFamily="18" charset="0"/>
                <a:cs typeface="Times New Roman" pitchFamily="18" charset="0"/>
              </a:rPr>
              <a:t>obturator</a:t>
            </a:r>
            <a:r>
              <a:rPr lang="en-US" sz="2400" i="1" dirty="0" smtClean="0">
                <a:latin typeface="Times New Roman" pitchFamily="18" charset="0"/>
                <a:cs typeface="Times New Roman" pitchFamily="18" charset="0"/>
              </a:rPr>
              <a:t> ligament</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leaving a space in front for the passage of the tendon of the </a:t>
            </a:r>
            <a:r>
              <a:rPr lang="en-US" sz="2400" dirty="0" err="1" smtClean="0">
                <a:latin typeface="Times New Roman" pitchFamily="18" charset="0"/>
                <a:cs typeface="Times New Roman" pitchFamily="18" charset="0"/>
              </a:rPr>
              <a:t>obturator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internus</a:t>
            </a:r>
            <a:r>
              <a:rPr lang="en-US" sz="2400" dirty="0" smtClean="0">
                <a:latin typeface="Times New Roman" pitchFamily="18" charset="0"/>
                <a:cs typeface="Times New Roman" pitchFamily="18" charset="0"/>
              </a:rPr>
              <a:t> muscle and the </a:t>
            </a:r>
            <a:r>
              <a:rPr lang="en-US" sz="2400" dirty="0" err="1" smtClean="0">
                <a:latin typeface="Times New Roman" pitchFamily="18" charset="0"/>
                <a:cs typeface="Times New Roman" pitchFamily="18" charset="0"/>
              </a:rPr>
              <a:t>obturator</a:t>
            </a:r>
            <a:r>
              <a:rPr lang="en-US" sz="2400" dirty="0" smtClean="0">
                <a:latin typeface="Times New Roman" pitchFamily="18" charset="0"/>
                <a:cs typeface="Times New Roman" pitchFamily="18" charset="0"/>
              </a:rPr>
              <a:t> nerve.</a:t>
            </a:r>
          </a:p>
          <a:p>
            <a:pPr algn="just"/>
            <a:r>
              <a:rPr lang="en-US" sz="2400" b="1" dirty="0" smtClean="0">
                <a:solidFill>
                  <a:srgbClr val="FF0000"/>
                </a:solidFill>
                <a:latin typeface="Times New Roman" pitchFamily="18" charset="0"/>
                <a:cs typeface="Times New Roman" pitchFamily="18" charset="0"/>
              </a:rPr>
              <a:t>Horse, Dog &amp; Pig</a:t>
            </a:r>
            <a:endParaRPr lang="en-US" sz="24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No difference</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PELVIC SYMPHYSIS</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sz="2000" b="1" dirty="0" smtClean="0">
                <a:solidFill>
                  <a:srgbClr val="FF0000"/>
                </a:solidFill>
                <a:latin typeface="Times New Roman" pitchFamily="18" charset="0"/>
                <a:cs typeface="Times New Roman" pitchFamily="18" charset="0"/>
              </a:rPr>
              <a:t>Ox</a:t>
            </a:r>
            <a:endParaRPr lang="en-US" sz="2000" dirty="0" smtClean="0">
              <a:solidFill>
                <a:srgbClr val="FF0000"/>
              </a:solidFill>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Types</a:t>
            </a:r>
            <a:r>
              <a:rPr lang="en-US" sz="2000" dirty="0" smtClean="0">
                <a:latin typeface="Times New Roman" pitchFamily="18" charset="0"/>
                <a:cs typeface="Times New Roman" pitchFamily="18" charset="0"/>
              </a:rPr>
              <a:t>- Ball and Socket, the </a:t>
            </a:r>
            <a:r>
              <a:rPr lang="en-US" sz="2000" dirty="0" err="1" smtClean="0">
                <a:latin typeface="Times New Roman" pitchFamily="18" charset="0"/>
                <a:cs typeface="Times New Roman" pitchFamily="18" charset="0"/>
              </a:rPr>
              <a:t>coxo</a:t>
            </a:r>
            <a:r>
              <a:rPr lang="en-US" sz="2000" dirty="0" smtClean="0">
                <a:latin typeface="Times New Roman" pitchFamily="18" charset="0"/>
                <a:cs typeface="Times New Roman" pitchFamily="18" charset="0"/>
              </a:rPr>
              <a:t>-femoral articulation is an </a:t>
            </a:r>
            <a:r>
              <a:rPr lang="en-US" sz="2000" i="1" dirty="0" err="1" smtClean="0">
                <a:latin typeface="Times New Roman" pitchFamily="18" charset="0"/>
                <a:cs typeface="Times New Roman" pitchFamily="18" charset="0"/>
              </a:rPr>
              <a:t>enarthrosis</a:t>
            </a:r>
            <a:r>
              <a:rPr lang="en-US" sz="2000" i="1" dirty="0" smtClean="0">
                <a:latin typeface="Times New Roman" pitchFamily="18" charset="0"/>
                <a:cs typeface="Times New Roman" pitchFamily="18" charset="0"/>
              </a:rPr>
              <a:t>.</a:t>
            </a:r>
          </a:p>
          <a:p>
            <a:pPr algn="just"/>
            <a:r>
              <a:rPr lang="en-US" sz="2000" b="1" i="1" dirty="0" smtClean="0">
                <a:latin typeface="Times New Roman" pitchFamily="18" charset="0"/>
                <a:cs typeface="Times New Roman" pitchFamily="18" charset="0"/>
              </a:rPr>
              <a:t>Bone involvement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hlinkClick r:id="rId2" tooltip="Acetabulum"/>
              </a:rPr>
              <a:t>acetabulum</a:t>
            </a:r>
            <a:r>
              <a:rPr lang="en-US" sz="2000" dirty="0" smtClean="0">
                <a:latin typeface="Times New Roman" pitchFamily="18" charset="0"/>
                <a:cs typeface="Times New Roman" pitchFamily="18" charset="0"/>
              </a:rPr>
              <a:t> of </a:t>
            </a:r>
            <a:r>
              <a:rPr lang="en-US" sz="2000" dirty="0" err="1" smtClean="0">
                <a:latin typeface="Times New Roman" pitchFamily="18" charset="0"/>
                <a:cs typeface="Times New Roman" pitchFamily="18" charset="0"/>
                <a:hlinkClick r:id="rId3" tooltip="Os coxae"/>
              </a:rPr>
              <a:t>os</a:t>
            </a:r>
            <a:r>
              <a:rPr lang="en-US" sz="2000" dirty="0" smtClean="0">
                <a:latin typeface="Times New Roman" pitchFamily="18" charset="0"/>
                <a:cs typeface="Times New Roman" pitchFamily="18" charset="0"/>
                <a:hlinkClick r:id="rId3" tooltip="Os coxae"/>
              </a:rPr>
              <a:t> </a:t>
            </a:r>
            <a:r>
              <a:rPr lang="en-US" sz="2000" dirty="0" err="1" smtClean="0">
                <a:latin typeface="Times New Roman" pitchFamily="18" charset="0"/>
                <a:cs typeface="Times New Roman" pitchFamily="18" charset="0"/>
                <a:hlinkClick r:id="rId3" tooltip="Os coxae"/>
              </a:rPr>
              <a:t>coxae</a:t>
            </a:r>
            <a:r>
              <a:rPr lang="en-US" sz="2000" dirty="0" smtClean="0">
                <a:latin typeface="Times New Roman" pitchFamily="18" charset="0"/>
                <a:cs typeface="Times New Roman" pitchFamily="18" charset="0"/>
              </a:rPr>
              <a:t> and the head of the </a:t>
            </a:r>
            <a:r>
              <a:rPr lang="en-US" sz="2000" dirty="0" smtClean="0">
                <a:latin typeface="Times New Roman" pitchFamily="18" charset="0"/>
                <a:cs typeface="Times New Roman" pitchFamily="18" charset="0"/>
                <a:hlinkClick r:id="rId4" tooltip="Femur"/>
              </a:rPr>
              <a:t>femur</a:t>
            </a:r>
            <a:r>
              <a:rPr lang="en-US" sz="2000" dirty="0" smtClean="0">
                <a:latin typeface="Times New Roman" pitchFamily="18" charset="0"/>
                <a:cs typeface="Times New Roman" pitchFamily="18" charset="0"/>
              </a:rPr>
              <a:t>.</a:t>
            </a:r>
          </a:p>
          <a:p>
            <a:pPr lvl="0" algn="just"/>
            <a:r>
              <a:rPr lang="en-US" sz="2000" b="1" i="1" dirty="0" smtClean="0">
                <a:latin typeface="Times New Roman" pitchFamily="18" charset="0"/>
                <a:cs typeface="Times New Roman" pitchFamily="18" charset="0"/>
              </a:rPr>
              <a:t>Ligaments</a:t>
            </a:r>
            <a:endParaRPr lang="en-US" sz="2000" b="1" dirty="0" smtClean="0">
              <a:latin typeface="Times New Roman" pitchFamily="18" charset="0"/>
              <a:cs typeface="Times New Roman" pitchFamily="18" charset="0"/>
            </a:endParaRPr>
          </a:p>
          <a:p>
            <a:pPr lvl="1" algn="just"/>
            <a:r>
              <a:rPr lang="en-US" sz="2000" b="1" i="1" dirty="0" smtClean="0">
                <a:latin typeface="Times New Roman" pitchFamily="18" charset="0"/>
                <a:cs typeface="Times New Roman" pitchFamily="18" charset="0"/>
              </a:rPr>
              <a:t>Capsular ligament</a:t>
            </a:r>
            <a:r>
              <a:rPr lang="en-US" sz="2000" dirty="0" smtClean="0">
                <a:latin typeface="Times New Roman" pitchFamily="18" charset="0"/>
                <a:cs typeface="Times New Roman" pitchFamily="18" charset="0"/>
              </a:rPr>
              <a:t>. </a:t>
            </a:r>
          </a:p>
          <a:p>
            <a:pPr lvl="1" algn="just"/>
            <a:r>
              <a:rPr lang="en-US" sz="2000" b="1" i="1" dirty="0" err="1" smtClean="0">
                <a:latin typeface="Times New Roman" pitchFamily="18" charset="0"/>
                <a:cs typeface="Times New Roman" pitchFamily="18" charset="0"/>
              </a:rPr>
              <a:t>Cotyloid</a:t>
            </a:r>
            <a:r>
              <a:rPr lang="en-US" sz="2000" b="1" i="1" dirty="0" smtClean="0">
                <a:latin typeface="Times New Roman" pitchFamily="18" charset="0"/>
                <a:cs typeface="Times New Roman" pitchFamily="18" charset="0"/>
              </a:rPr>
              <a:t> ligament</a:t>
            </a:r>
            <a:r>
              <a:rPr lang="en-US" sz="2000" dirty="0" smtClean="0">
                <a:latin typeface="Times New Roman" pitchFamily="18" charset="0"/>
                <a:cs typeface="Times New Roman" pitchFamily="18" charset="0"/>
              </a:rPr>
              <a:t> is a marginal cartilage, which deepens the </a:t>
            </a:r>
            <a:r>
              <a:rPr lang="en-US" sz="2000" dirty="0" err="1" smtClean="0">
                <a:latin typeface="Times New Roman" pitchFamily="18" charset="0"/>
                <a:cs typeface="Times New Roman" pitchFamily="18" charset="0"/>
                <a:hlinkClick r:id="rId2" tooltip="Acetabulum"/>
              </a:rPr>
              <a:t>acetabulum</a:t>
            </a:r>
            <a:r>
              <a:rPr lang="en-US" sz="2000" dirty="0" smtClean="0">
                <a:latin typeface="Times New Roman" pitchFamily="18" charset="0"/>
                <a:cs typeface="Times New Roman" pitchFamily="18" charset="0"/>
              </a:rPr>
              <a:t>. </a:t>
            </a:r>
          </a:p>
          <a:p>
            <a:pPr lvl="1" algn="just"/>
            <a:r>
              <a:rPr lang="en-US" sz="2000" dirty="0" smtClean="0">
                <a:latin typeface="Times New Roman" pitchFamily="18" charset="0"/>
                <a:cs typeface="Times New Roman" pitchFamily="18" charset="0"/>
              </a:rPr>
              <a:t>That part of </a:t>
            </a:r>
            <a:r>
              <a:rPr lang="en-US" sz="2000" dirty="0" err="1" smtClean="0">
                <a:latin typeface="Times New Roman" pitchFamily="18" charset="0"/>
                <a:cs typeface="Times New Roman" pitchFamily="18" charset="0"/>
              </a:rPr>
              <a:t>cotyloid</a:t>
            </a:r>
            <a:r>
              <a:rPr lang="en-US" sz="2000" dirty="0" smtClean="0">
                <a:latin typeface="Times New Roman" pitchFamily="18" charset="0"/>
                <a:cs typeface="Times New Roman" pitchFamily="18" charset="0"/>
              </a:rPr>
              <a:t> ligament stretches across the </a:t>
            </a:r>
            <a:r>
              <a:rPr lang="en-US" sz="2000" dirty="0" err="1" smtClean="0">
                <a:latin typeface="Times New Roman" pitchFamily="18" charset="0"/>
                <a:cs typeface="Times New Roman" pitchFamily="18" charset="0"/>
              </a:rPr>
              <a:t>cotyloid</a:t>
            </a:r>
            <a:r>
              <a:rPr lang="en-US" sz="2000" dirty="0" smtClean="0">
                <a:latin typeface="Times New Roman" pitchFamily="18" charset="0"/>
                <a:cs typeface="Times New Roman" pitchFamily="18" charset="0"/>
              </a:rPr>
              <a:t> notch converting it into a foramen for the passage of structures and out of the joint is the transverse </a:t>
            </a:r>
            <a:r>
              <a:rPr lang="en-US" sz="2000" b="1" i="1" dirty="0" err="1" smtClean="0">
                <a:latin typeface="Times New Roman" pitchFamily="18" charset="0"/>
                <a:cs typeface="Times New Roman" pitchFamily="18" charset="0"/>
              </a:rPr>
              <a:t>acetabular</a:t>
            </a:r>
            <a:r>
              <a:rPr lang="en-US" sz="2000" b="1" i="1" dirty="0" smtClean="0">
                <a:latin typeface="Times New Roman" pitchFamily="18" charset="0"/>
                <a:cs typeface="Times New Roman" pitchFamily="18" charset="0"/>
              </a:rPr>
              <a:t> ligament</a:t>
            </a:r>
            <a:r>
              <a:rPr lang="en-US" sz="2000" dirty="0" smtClean="0">
                <a:latin typeface="Times New Roman" pitchFamily="18" charset="0"/>
                <a:cs typeface="Times New Roman" pitchFamily="18" charset="0"/>
              </a:rPr>
              <a:t>. </a:t>
            </a:r>
          </a:p>
          <a:p>
            <a:pPr lvl="1" algn="just"/>
            <a:r>
              <a:rPr lang="en-US" sz="2000" b="1" dirty="0" smtClean="0">
                <a:latin typeface="Times New Roman" pitchFamily="18" charset="0"/>
                <a:cs typeface="Times New Roman" pitchFamily="18" charset="0"/>
              </a:rPr>
              <a:t>Round ligament</a:t>
            </a:r>
            <a:r>
              <a:rPr lang="en-US" sz="2000" dirty="0" smtClean="0">
                <a:latin typeface="Times New Roman" pitchFamily="18" charset="0"/>
                <a:cs typeface="Times New Roman" pitchFamily="18" charset="0"/>
              </a:rPr>
              <a:t> is attached to the lateral lip of </a:t>
            </a:r>
            <a:r>
              <a:rPr lang="en-US" sz="2000" dirty="0" err="1" smtClean="0">
                <a:latin typeface="Times New Roman" pitchFamily="18" charset="0"/>
                <a:cs typeface="Times New Roman" pitchFamily="18" charset="0"/>
              </a:rPr>
              <a:t>acetabular</a:t>
            </a:r>
            <a:r>
              <a:rPr lang="en-US" sz="2000" dirty="0" smtClean="0">
                <a:latin typeface="Times New Roman" pitchFamily="18" charset="0"/>
                <a:cs typeface="Times New Roman" pitchFamily="18" charset="0"/>
              </a:rPr>
              <a:t> notch and to the fovea </a:t>
            </a:r>
            <a:r>
              <a:rPr lang="en-US" sz="2000" dirty="0" err="1" smtClean="0">
                <a:latin typeface="Times New Roman" pitchFamily="18" charset="0"/>
                <a:cs typeface="Times New Roman" pitchFamily="18" charset="0"/>
              </a:rPr>
              <a:t>capitis</a:t>
            </a:r>
            <a:r>
              <a:rPr lang="en-US" sz="2000" dirty="0" smtClean="0">
                <a:latin typeface="Times New Roman" pitchFamily="18" charset="0"/>
                <a:cs typeface="Times New Roman" pitchFamily="18" charset="0"/>
              </a:rPr>
              <a:t>, on the head of </a:t>
            </a:r>
            <a:r>
              <a:rPr lang="en-US" sz="2000" dirty="0" smtClean="0">
                <a:latin typeface="Times New Roman" pitchFamily="18" charset="0"/>
                <a:cs typeface="Times New Roman" pitchFamily="18" charset="0"/>
                <a:hlinkClick r:id="rId4" tooltip="Femur"/>
              </a:rPr>
              <a:t>femur</a:t>
            </a:r>
            <a:r>
              <a:rPr lang="en-US" sz="2000" dirty="0" smtClean="0">
                <a:latin typeface="Times New Roman" pitchFamily="18" charset="0"/>
                <a:cs typeface="Times New Roman" pitchFamily="18" charset="0"/>
              </a:rPr>
              <a:t>.</a:t>
            </a:r>
          </a:p>
          <a:p>
            <a:pPr lvl="0" algn="just"/>
            <a:r>
              <a:rPr lang="en-US" sz="2000" b="1" i="1" dirty="0" smtClean="0">
                <a:latin typeface="Times New Roman" pitchFamily="18" charset="0"/>
                <a:cs typeface="Times New Roman" pitchFamily="18" charset="0"/>
              </a:rPr>
              <a:t>Motion</a:t>
            </a:r>
            <a:endParaRPr lang="en-US" sz="2000" b="1" dirty="0" smtClean="0">
              <a:latin typeface="Times New Roman" pitchFamily="18" charset="0"/>
              <a:cs typeface="Times New Roman" pitchFamily="18" charset="0"/>
            </a:endParaRPr>
          </a:p>
          <a:p>
            <a:pPr lvl="1" algn="just"/>
            <a:r>
              <a:rPr lang="en-US" sz="2000" b="1" dirty="0" smtClean="0">
                <a:latin typeface="Times New Roman" pitchFamily="18" charset="0"/>
                <a:cs typeface="Times New Roman" pitchFamily="18" charset="0"/>
              </a:rPr>
              <a:t>Gliding, </a:t>
            </a:r>
            <a:r>
              <a:rPr lang="en-US" sz="2000" b="1" dirty="0" err="1" smtClean="0">
                <a:latin typeface="Times New Roman" pitchFamily="18" charset="0"/>
                <a:cs typeface="Times New Roman" pitchFamily="18" charset="0"/>
              </a:rPr>
              <a:t>circumduction</a:t>
            </a:r>
            <a:r>
              <a:rPr lang="en-US" sz="2000" dirty="0" smtClean="0">
                <a:latin typeface="Times New Roman" pitchFamily="18" charset="0"/>
                <a:cs typeface="Times New Roman" pitchFamily="18" charset="0"/>
              </a:rPr>
              <a:t>, adduction and abduction are possible, extension and flexion are most marked.</a:t>
            </a:r>
          </a:p>
          <a:p>
            <a:endParaRPr lang="en-US" dirty="0"/>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HIP JOINT</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b="1" dirty="0" smtClean="0">
                <a:latin typeface="Times New Roman" pitchFamily="18" charset="0"/>
                <a:cs typeface="Times New Roman" pitchFamily="18" charset="0"/>
              </a:rPr>
              <a:t>Horse</a:t>
            </a:r>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cotyloid</a:t>
            </a:r>
            <a:r>
              <a:rPr lang="en-US" sz="2000" b="1" dirty="0" smtClean="0">
                <a:latin typeface="Times New Roman" pitchFamily="18" charset="0"/>
                <a:cs typeface="Times New Roman" pitchFamily="18" charset="0"/>
              </a:rPr>
              <a:t> ligament </a:t>
            </a:r>
            <a:r>
              <a:rPr lang="en-US" sz="2000" dirty="0" smtClean="0">
                <a:latin typeface="Times New Roman" pitchFamily="18" charset="0"/>
                <a:cs typeface="Times New Roman" pitchFamily="18" charset="0"/>
              </a:rPr>
              <a:t>is narrower.</a:t>
            </a:r>
          </a:p>
          <a:p>
            <a:pPr lvl="0" algn="just"/>
            <a:r>
              <a:rPr lang="en-US" sz="2000" dirty="0" smtClean="0">
                <a:latin typeface="Times New Roman" pitchFamily="18" charset="0"/>
                <a:cs typeface="Times New Roman" pitchFamily="18" charset="0"/>
              </a:rPr>
              <a:t>There is an additional ligament, the</a:t>
            </a:r>
            <a:r>
              <a:rPr lang="en-US" sz="2000" b="1" dirty="0" smtClean="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accessory</a:t>
            </a:r>
            <a:r>
              <a:rPr lang="en-US" sz="2000" b="1" dirty="0" smtClean="0">
                <a:solidFill>
                  <a:srgbClr val="FF0000"/>
                </a:solidFill>
                <a:latin typeface="Times New Roman" pitchFamily="18" charset="0"/>
                <a:cs typeface="Times New Roman" pitchFamily="18" charset="0"/>
              </a:rPr>
              <a:t> or </a:t>
            </a:r>
            <a:r>
              <a:rPr lang="en-US" sz="2000" b="1" i="1" dirty="0" smtClean="0">
                <a:solidFill>
                  <a:srgbClr val="FF0000"/>
                </a:solidFill>
                <a:latin typeface="Times New Roman" pitchFamily="18" charset="0"/>
                <a:cs typeface="Times New Roman" pitchFamily="18" charset="0"/>
              </a:rPr>
              <a:t>pubic femoral ligament</a:t>
            </a:r>
            <a:r>
              <a:rPr lang="en-US" sz="2000" b="1"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which arises from the </a:t>
            </a:r>
            <a:r>
              <a:rPr lang="en-US" sz="2000" dirty="0" err="1" smtClean="0">
                <a:latin typeface="Times New Roman" pitchFamily="18" charset="0"/>
                <a:cs typeface="Times New Roman" pitchFamily="18" charset="0"/>
              </a:rPr>
              <a:t>prepubic</a:t>
            </a:r>
            <a:r>
              <a:rPr lang="en-US" sz="2000" dirty="0" smtClean="0">
                <a:latin typeface="Times New Roman" pitchFamily="18" charset="0"/>
                <a:cs typeface="Times New Roman" pitchFamily="18" charset="0"/>
              </a:rPr>
              <a:t> tendon, passes outwards and upwards and then backwards lodged in the pubic groove, the </a:t>
            </a:r>
            <a:r>
              <a:rPr lang="en-US" sz="2000" dirty="0" err="1" smtClean="0">
                <a:latin typeface="Times New Roman" pitchFamily="18" charset="0"/>
                <a:cs typeface="Times New Roman" pitchFamily="18" charset="0"/>
              </a:rPr>
              <a:t>acetabular</a:t>
            </a:r>
            <a:r>
              <a:rPr lang="en-US" sz="2000" dirty="0" smtClean="0">
                <a:latin typeface="Times New Roman" pitchFamily="18" charset="0"/>
                <a:cs typeface="Times New Roman" pitchFamily="18" charset="0"/>
              </a:rPr>
              <a:t> notch and is inserted to the fovea </a:t>
            </a:r>
            <a:r>
              <a:rPr lang="en-US" sz="2000" dirty="0" err="1" smtClean="0">
                <a:latin typeface="Times New Roman" pitchFamily="18" charset="0"/>
                <a:cs typeface="Times New Roman" pitchFamily="18" charset="0"/>
              </a:rPr>
              <a:t>capitis</a:t>
            </a:r>
            <a:r>
              <a:rPr lang="en-US" sz="2000" dirty="0" smtClean="0">
                <a:latin typeface="Times New Roman" pitchFamily="18" charset="0"/>
                <a:cs typeface="Times New Roman" pitchFamily="18" charset="0"/>
              </a:rPr>
              <a:t> behind the round ligament. This ligament is peculiar to </a:t>
            </a:r>
            <a:r>
              <a:rPr lang="en-US" sz="2000" dirty="0" err="1" smtClean="0">
                <a:latin typeface="Times New Roman" pitchFamily="18" charset="0"/>
                <a:cs typeface="Times New Roman" pitchFamily="18" charset="0"/>
              </a:rPr>
              <a:t>solipeds</a:t>
            </a:r>
            <a:r>
              <a:rPr lang="en-US" sz="2000" dirty="0" smtClean="0">
                <a:latin typeface="Times New Roman" pitchFamily="18" charset="0"/>
                <a:cs typeface="Times New Roman" pitchFamily="18" charset="0"/>
              </a:rPr>
              <a:t> and it prevents abduction and limits side-kicking. The absence of the ligament in ruminants permits free abduction and this is the reason why ruminants can kick side ways, this movement being known as </a:t>
            </a:r>
            <a:r>
              <a:rPr lang="en-US" sz="2000" i="1" dirty="0" smtClean="0">
                <a:latin typeface="Times New Roman" pitchFamily="18" charset="0"/>
                <a:cs typeface="Times New Roman" pitchFamily="18" charset="0"/>
              </a:rPr>
              <a:t>‘</a:t>
            </a:r>
            <a:r>
              <a:rPr lang="en-US" sz="2000" b="1" i="1" dirty="0" smtClean="0">
                <a:solidFill>
                  <a:srgbClr val="FF0000"/>
                </a:solidFill>
                <a:latin typeface="Times New Roman" pitchFamily="18" charset="0"/>
                <a:cs typeface="Times New Roman" pitchFamily="18" charset="0"/>
              </a:rPr>
              <a:t>cow kick</a:t>
            </a:r>
            <a:r>
              <a:rPr lang="en-US" sz="2000"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a:t>
            </a:r>
          </a:p>
          <a:p>
            <a:pPr algn="just"/>
            <a:r>
              <a:rPr lang="en-US" sz="2000" b="1" dirty="0" smtClean="0">
                <a:latin typeface="Times New Roman" pitchFamily="18" charset="0"/>
                <a:cs typeface="Times New Roman" pitchFamily="18" charset="0"/>
              </a:rPr>
              <a:t>Dog &amp; Pig</a:t>
            </a:r>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Resembles that of the Ox.</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HIP JOINT</a:t>
            </a: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1600" dirty="0" smtClean="0">
                <a:latin typeface="Times New Roman" pitchFamily="18" charset="0"/>
                <a:cs typeface="Times New Roman" pitchFamily="18" charset="0"/>
              </a:rPr>
              <a:t>The stifle joint is composite joint composed of</a:t>
            </a:r>
          </a:p>
          <a:p>
            <a:pPr algn="just"/>
            <a:r>
              <a:rPr lang="en-US" sz="1600" b="1" dirty="0" smtClean="0">
                <a:latin typeface="Times New Roman" pitchFamily="18" charset="0"/>
                <a:cs typeface="Times New Roman" pitchFamily="18" charset="0"/>
                <a:hlinkClick r:id="rId2"/>
              </a:rPr>
              <a:t>A. </a:t>
            </a:r>
            <a:r>
              <a:rPr lang="en-US" sz="1600" dirty="0" err="1" smtClean="0">
                <a:latin typeface="Times New Roman" pitchFamily="18" charset="0"/>
                <a:cs typeface="Times New Roman" pitchFamily="18" charset="0"/>
                <a:hlinkClick r:id="rId2"/>
              </a:rPr>
              <a:t>Femoro</a:t>
            </a:r>
            <a:r>
              <a:rPr lang="en-US" sz="1600" dirty="0" smtClean="0">
                <a:latin typeface="Times New Roman" pitchFamily="18" charset="0"/>
                <a:cs typeface="Times New Roman" pitchFamily="18" charset="0"/>
                <a:hlinkClick r:id="rId2"/>
              </a:rPr>
              <a:t>-patellar articulation</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B.</a:t>
            </a:r>
            <a:r>
              <a:rPr lang="en-US" sz="1600" b="1" dirty="0" smtClean="0">
                <a:latin typeface="Times New Roman" pitchFamily="18" charset="0"/>
                <a:cs typeface="Times New Roman" pitchFamily="18" charset="0"/>
                <a:hlinkClick r:id="rId2"/>
              </a:rPr>
              <a:t> </a:t>
            </a:r>
            <a:r>
              <a:rPr lang="en-US" sz="1600" dirty="0" err="1" smtClean="0">
                <a:latin typeface="Times New Roman" pitchFamily="18" charset="0"/>
                <a:cs typeface="Times New Roman" pitchFamily="18" charset="0"/>
                <a:hlinkClick r:id="rId2"/>
              </a:rPr>
              <a:t>Femoro-tibial</a:t>
            </a:r>
            <a:r>
              <a:rPr lang="en-US" sz="1600" dirty="0" smtClean="0">
                <a:latin typeface="Times New Roman" pitchFamily="18" charset="0"/>
                <a:cs typeface="Times New Roman" pitchFamily="18" charset="0"/>
                <a:hlinkClick r:id="rId2"/>
              </a:rPr>
              <a:t> articulation</a:t>
            </a:r>
            <a:endParaRPr lang="en-US" sz="1600" dirty="0" smtClean="0">
              <a:latin typeface="Times New Roman" pitchFamily="18" charset="0"/>
              <a:cs typeface="Times New Roman" pitchFamily="18" charset="0"/>
            </a:endParaRPr>
          </a:p>
          <a:p>
            <a:pPr algn="just"/>
            <a:r>
              <a:rPr lang="en-US" sz="1600" b="1" dirty="0" err="1" smtClean="0">
                <a:latin typeface="Times New Roman" pitchFamily="18" charset="0"/>
                <a:cs typeface="Times New Roman" pitchFamily="18" charset="0"/>
              </a:rPr>
              <a:t>Femoro</a:t>
            </a:r>
            <a:r>
              <a:rPr lang="en-US" sz="1600" b="1" dirty="0" smtClean="0">
                <a:latin typeface="Times New Roman" pitchFamily="18" charset="0"/>
                <a:cs typeface="Times New Roman" pitchFamily="18" charset="0"/>
              </a:rPr>
              <a:t>-Patellar joint-Ox</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The </a:t>
            </a:r>
            <a:r>
              <a:rPr lang="en-US" sz="1600" dirty="0" err="1" smtClean="0">
                <a:latin typeface="Times New Roman" pitchFamily="18" charset="0"/>
                <a:cs typeface="Times New Roman" pitchFamily="18" charset="0"/>
              </a:rPr>
              <a:t>femoro</a:t>
            </a:r>
            <a:r>
              <a:rPr lang="en-US" sz="1600" dirty="0" smtClean="0">
                <a:latin typeface="Times New Roman" pitchFamily="18" charset="0"/>
                <a:cs typeface="Times New Roman" pitchFamily="18" charset="0"/>
              </a:rPr>
              <a:t>-patellar joint is</a:t>
            </a:r>
            <a:r>
              <a:rPr lang="en-US" sz="1600" b="1"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gliding joint</a:t>
            </a:r>
            <a:r>
              <a:rPr lang="en-US" sz="1600" dirty="0" smtClean="0">
                <a:latin typeface="Times New Roman" pitchFamily="18" charset="0"/>
                <a:cs typeface="Times New Roman" pitchFamily="18" charset="0"/>
              </a:rPr>
              <a:t> where the </a:t>
            </a:r>
            <a:r>
              <a:rPr lang="en-US" sz="1600" dirty="0" smtClean="0">
                <a:latin typeface="Times New Roman" pitchFamily="18" charset="0"/>
                <a:cs typeface="Times New Roman" pitchFamily="18" charset="0"/>
                <a:hlinkClick r:id="rId3" tooltip="Patella"/>
              </a:rPr>
              <a:t>patella</a:t>
            </a:r>
            <a:r>
              <a:rPr lang="en-US" sz="1600" dirty="0" smtClean="0">
                <a:latin typeface="Times New Roman" pitchFamily="18" charset="0"/>
                <a:cs typeface="Times New Roman" pitchFamily="18" charset="0"/>
              </a:rPr>
              <a:t> glides over the </a:t>
            </a:r>
            <a:r>
              <a:rPr lang="en-US" sz="1600" dirty="0" err="1" smtClean="0">
                <a:latin typeface="Times New Roman" pitchFamily="18" charset="0"/>
                <a:cs typeface="Times New Roman" pitchFamily="18" charset="0"/>
              </a:rPr>
              <a:t>trochlea</a:t>
            </a:r>
            <a:r>
              <a:rPr lang="en-US" sz="1600" dirty="0" smtClean="0">
                <a:latin typeface="Times New Roman" pitchFamily="18" charset="0"/>
                <a:cs typeface="Times New Roman" pitchFamily="18" charset="0"/>
              </a:rPr>
              <a:t> of the </a:t>
            </a:r>
            <a:r>
              <a:rPr lang="en-US" sz="1600" dirty="0" smtClean="0">
                <a:latin typeface="Times New Roman" pitchFamily="18" charset="0"/>
                <a:cs typeface="Times New Roman" pitchFamily="18" charset="0"/>
                <a:hlinkClick r:id="rId4" tooltip="Femur"/>
              </a:rPr>
              <a:t>femur</a:t>
            </a:r>
            <a:r>
              <a:rPr lang="en-US" sz="1600" dirty="0" smtClean="0">
                <a:latin typeface="Times New Roman" pitchFamily="18" charset="0"/>
                <a:cs typeface="Times New Roman" pitchFamily="18" charset="0"/>
              </a:rPr>
              <a:t>.</a:t>
            </a:r>
          </a:p>
          <a:p>
            <a:pPr lvl="0" algn="just"/>
            <a:r>
              <a:rPr lang="en-US" sz="1600" b="1" i="1" dirty="0" smtClean="0">
                <a:latin typeface="Times New Roman" pitchFamily="18" charset="0"/>
                <a:cs typeface="Times New Roman" pitchFamily="18" charset="0"/>
              </a:rPr>
              <a:t>Ligaments</a:t>
            </a:r>
            <a:endParaRPr lang="en-US" sz="1600" b="1" dirty="0" smtClean="0">
              <a:latin typeface="Times New Roman" pitchFamily="18" charset="0"/>
              <a:cs typeface="Times New Roman" pitchFamily="18" charset="0"/>
            </a:endParaRPr>
          </a:p>
          <a:p>
            <a:pPr lvl="1" algn="just"/>
            <a:r>
              <a:rPr lang="en-US" sz="1600" dirty="0" smtClean="0">
                <a:latin typeface="Times New Roman" pitchFamily="18" charset="0"/>
                <a:cs typeface="Times New Roman" pitchFamily="18" charset="0"/>
              </a:rPr>
              <a:t>The </a:t>
            </a:r>
            <a:r>
              <a:rPr lang="en-US" sz="1600" b="1" i="1" dirty="0" smtClean="0">
                <a:latin typeface="Times New Roman" pitchFamily="18" charset="0"/>
                <a:cs typeface="Times New Roman" pitchFamily="18" charset="0"/>
              </a:rPr>
              <a:t>capsular ligament</a:t>
            </a:r>
            <a:r>
              <a:rPr lang="en-US" sz="1600" dirty="0" smtClean="0">
                <a:latin typeface="Times New Roman" pitchFamily="18" charset="0"/>
                <a:cs typeface="Times New Roman" pitchFamily="18" charset="0"/>
              </a:rPr>
              <a:t> is loose. It forms a pouch under the insertion of the quadriceps muscle. </a:t>
            </a:r>
          </a:p>
          <a:p>
            <a:pPr lvl="1" algn="just"/>
            <a:r>
              <a:rPr lang="en-US" sz="1600" dirty="0" smtClean="0">
                <a:latin typeface="Times New Roman" pitchFamily="18" charset="0"/>
                <a:cs typeface="Times New Roman" pitchFamily="18" charset="0"/>
              </a:rPr>
              <a:t>The </a:t>
            </a:r>
            <a:r>
              <a:rPr lang="en-US" sz="1600" b="1" i="1" dirty="0" smtClean="0">
                <a:latin typeface="Times New Roman" pitchFamily="18" charset="0"/>
                <a:cs typeface="Times New Roman" pitchFamily="18" charset="0"/>
              </a:rPr>
              <a:t>medial</a:t>
            </a:r>
            <a:r>
              <a:rPr lang="en-US" sz="1600" b="1" dirty="0" smtClean="0">
                <a:latin typeface="Times New Roman" pitchFamily="18" charset="0"/>
                <a:cs typeface="Times New Roman" pitchFamily="18" charset="0"/>
              </a:rPr>
              <a:t> and </a:t>
            </a:r>
            <a:r>
              <a:rPr lang="en-US" sz="1600" b="1" i="1" dirty="0" smtClean="0">
                <a:latin typeface="Times New Roman" pitchFamily="18" charset="0"/>
                <a:cs typeface="Times New Roman" pitchFamily="18" charset="0"/>
              </a:rPr>
              <a:t>lateral ligaments</a:t>
            </a:r>
            <a:r>
              <a:rPr lang="en-US" sz="1600" dirty="0" smtClean="0">
                <a:latin typeface="Times New Roman" pitchFamily="18" charset="0"/>
                <a:cs typeface="Times New Roman" pitchFamily="18" charset="0"/>
              </a:rPr>
              <a:t> which arise from corresponding faces of the </a:t>
            </a:r>
            <a:r>
              <a:rPr lang="en-US" sz="1600" dirty="0" err="1" smtClean="0">
                <a:latin typeface="Times New Roman" pitchFamily="18" charset="0"/>
                <a:cs typeface="Times New Roman" pitchFamily="18" charset="0"/>
              </a:rPr>
              <a:t>condyles</a:t>
            </a:r>
            <a:r>
              <a:rPr lang="en-US" sz="1600" dirty="0" smtClean="0">
                <a:latin typeface="Times New Roman" pitchFamily="18" charset="0"/>
                <a:cs typeface="Times New Roman" pitchFamily="18" charset="0"/>
              </a:rPr>
              <a:t> of the </a:t>
            </a:r>
            <a:r>
              <a:rPr lang="en-US" sz="1600" dirty="0" smtClean="0">
                <a:latin typeface="Times New Roman" pitchFamily="18" charset="0"/>
                <a:cs typeface="Times New Roman" pitchFamily="18" charset="0"/>
                <a:hlinkClick r:id="rId4" tooltip="Femur"/>
              </a:rPr>
              <a:t>femur</a:t>
            </a:r>
            <a:r>
              <a:rPr lang="en-US" sz="1600" dirty="0" smtClean="0">
                <a:latin typeface="Times New Roman" pitchFamily="18" charset="0"/>
                <a:cs typeface="Times New Roman" pitchFamily="18" charset="0"/>
              </a:rPr>
              <a:t> to the lateral and medial angles of the </a:t>
            </a:r>
            <a:r>
              <a:rPr lang="en-US" sz="1600" dirty="0" smtClean="0">
                <a:latin typeface="Times New Roman" pitchFamily="18" charset="0"/>
                <a:cs typeface="Times New Roman" pitchFamily="18" charset="0"/>
                <a:hlinkClick r:id="rId3" tooltip="Patella"/>
              </a:rPr>
              <a:t>patella</a:t>
            </a:r>
            <a:r>
              <a:rPr lang="en-US" sz="1600" dirty="0" smtClean="0">
                <a:latin typeface="Times New Roman" pitchFamily="18" charset="0"/>
                <a:cs typeface="Times New Roman" pitchFamily="18" charset="0"/>
              </a:rPr>
              <a:t>.</a:t>
            </a:r>
          </a:p>
          <a:p>
            <a:pPr lvl="1" algn="just"/>
            <a:r>
              <a:rPr lang="en-US" sz="1600" dirty="0" smtClean="0">
                <a:latin typeface="Times New Roman" pitchFamily="18" charset="0"/>
                <a:cs typeface="Times New Roman" pitchFamily="18" charset="0"/>
              </a:rPr>
              <a:t>The </a:t>
            </a:r>
            <a:r>
              <a:rPr lang="en-US" sz="1600" b="1" i="1" dirty="0" smtClean="0">
                <a:solidFill>
                  <a:srgbClr val="FF0000"/>
                </a:solidFill>
                <a:latin typeface="Times New Roman" pitchFamily="18" charset="0"/>
                <a:cs typeface="Times New Roman" pitchFamily="18" charset="0"/>
              </a:rPr>
              <a:t>straight ligaments </a:t>
            </a:r>
            <a:r>
              <a:rPr lang="en-US" sz="1600" i="1" dirty="0" smtClean="0">
                <a:latin typeface="Times New Roman" pitchFamily="18" charset="0"/>
                <a:cs typeface="Times New Roman" pitchFamily="18" charset="0"/>
              </a:rPr>
              <a:t>of the </a:t>
            </a:r>
            <a:r>
              <a:rPr lang="en-US" sz="1600" i="1" dirty="0" smtClean="0">
                <a:latin typeface="Times New Roman" pitchFamily="18" charset="0"/>
                <a:cs typeface="Times New Roman" pitchFamily="18" charset="0"/>
                <a:hlinkClick r:id="rId3" tooltip="Patella"/>
              </a:rPr>
              <a:t>patella</a:t>
            </a:r>
            <a:r>
              <a:rPr lang="en-US" sz="1600" dirty="0" smtClean="0">
                <a:latin typeface="Times New Roman" pitchFamily="18" charset="0"/>
                <a:cs typeface="Times New Roman" pitchFamily="18" charset="0"/>
              </a:rPr>
              <a:t> are </a:t>
            </a:r>
            <a:r>
              <a:rPr lang="en-US" sz="1600" i="1" dirty="0" smtClean="0">
                <a:latin typeface="Times New Roman" pitchFamily="18" charset="0"/>
                <a:cs typeface="Times New Roman" pitchFamily="18" charset="0"/>
              </a:rPr>
              <a:t>lateral, middle</a:t>
            </a:r>
            <a:r>
              <a:rPr lang="en-US" sz="1600" dirty="0" smtClean="0">
                <a:latin typeface="Times New Roman" pitchFamily="18" charset="0"/>
                <a:cs typeface="Times New Roman" pitchFamily="18" charset="0"/>
              </a:rPr>
              <a:t> and </a:t>
            </a:r>
            <a:r>
              <a:rPr lang="en-US" sz="1600" i="1" dirty="0" smtClean="0">
                <a:latin typeface="Times New Roman" pitchFamily="18" charset="0"/>
                <a:cs typeface="Times New Roman" pitchFamily="18" charset="0"/>
              </a:rPr>
              <a:t>medial</a:t>
            </a:r>
            <a:r>
              <a:rPr lang="en-US" sz="1600" dirty="0" smtClean="0">
                <a:latin typeface="Times New Roman" pitchFamily="18" charset="0"/>
                <a:cs typeface="Times New Roman" pitchFamily="18" charset="0"/>
              </a:rPr>
              <a:t>, which extend from the </a:t>
            </a:r>
            <a:r>
              <a:rPr lang="en-US" sz="1600" dirty="0" smtClean="0">
                <a:latin typeface="Times New Roman" pitchFamily="18" charset="0"/>
                <a:cs typeface="Times New Roman" pitchFamily="18" charset="0"/>
                <a:hlinkClick r:id="rId3" tooltip="Patella"/>
              </a:rPr>
              <a:t>patella</a:t>
            </a:r>
            <a:r>
              <a:rPr lang="en-US" sz="1600" dirty="0" smtClean="0">
                <a:latin typeface="Times New Roman" pitchFamily="18" charset="0"/>
                <a:cs typeface="Times New Roman" pitchFamily="18" charset="0"/>
              </a:rPr>
              <a:t> and its </a:t>
            </a:r>
            <a:r>
              <a:rPr lang="en-US" sz="1600" dirty="0" err="1" smtClean="0">
                <a:latin typeface="Times New Roman" pitchFamily="18" charset="0"/>
                <a:cs typeface="Times New Roman" pitchFamily="18" charset="0"/>
              </a:rPr>
              <a:t>fibrocartilage</a:t>
            </a:r>
            <a:r>
              <a:rPr lang="en-US" sz="1600" dirty="0" smtClean="0">
                <a:latin typeface="Times New Roman" pitchFamily="18" charset="0"/>
                <a:cs typeface="Times New Roman" pitchFamily="18" charset="0"/>
              </a:rPr>
              <a:t> to the anterior </a:t>
            </a:r>
            <a:r>
              <a:rPr lang="en-US" sz="1600" dirty="0" err="1" smtClean="0">
                <a:latin typeface="Times New Roman" pitchFamily="18" charset="0"/>
                <a:cs typeface="Times New Roman" pitchFamily="18" charset="0"/>
              </a:rPr>
              <a:t>tuberosity</a:t>
            </a:r>
            <a:r>
              <a:rPr lang="en-US" sz="1600" dirty="0" smtClean="0">
                <a:latin typeface="Times New Roman" pitchFamily="18" charset="0"/>
                <a:cs typeface="Times New Roman" pitchFamily="18" charset="0"/>
              </a:rPr>
              <a:t> of the </a:t>
            </a:r>
            <a:r>
              <a:rPr lang="en-US" sz="1600" dirty="0" smtClean="0">
                <a:latin typeface="Times New Roman" pitchFamily="18" charset="0"/>
                <a:cs typeface="Times New Roman" pitchFamily="18" charset="0"/>
                <a:hlinkClick r:id="rId5" tooltip="Tibia"/>
              </a:rPr>
              <a:t>tibia</a:t>
            </a:r>
            <a:r>
              <a:rPr lang="en-US" sz="1600" dirty="0" smtClean="0">
                <a:latin typeface="Times New Roman" pitchFamily="18" charset="0"/>
                <a:cs typeface="Times New Roman" pitchFamily="18" charset="0"/>
              </a:rPr>
              <a:t>.</a:t>
            </a:r>
          </a:p>
          <a:p>
            <a:pPr lvl="1" algn="just"/>
            <a:r>
              <a:rPr lang="en-US" sz="1600" b="1" i="1" dirty="0" err="1" smtClean="0">
                <a:latin typeface="Times New Roman" pitchFamily="18" charset="0"/>
                <a:cs typeface="Times New Roman" pitchFamily="18" charset="0"/>
              </a:rPr>
              <a:t>Bursae</a:t>
            </a:r>
            <a:r>
              <a:rPr lang="en-US" sz="1600" dirty="0" smtClean="0">
                <a:latin typeface="Times New Roman" pitchFamily="18" charset="0"/>
                <a:cs typeface="Times New Roman" pitchFamily="18" charset="0"/>
              </a:rPr>
              <a:t> of the patellar ligaments are two. One is interposed between the middle ligament and the upper part of the </a:t>
            </a:r>
            <a:r>
              <a:rPr lang="en-US" sz="1600" dirty="0" err="1" smtClean="0">
                <a:latin typeface="Times New Roman" pitchFamily="18" charset="0"/>
                <a:cs typeface="Times New Roman" pitchFamily="18" charset="0"/>
              </a:rPr>
              <a:t>trochlea</a:t>
            </a:r>
            <a:r>
              <a:rPr lang="en-US" sz="1600" dirty="0" smtClean="0">
                <a:latin typeface="Times New Roman" pitchFamily="18" charset="0"/>
                <a:cs typeface="Times New Roman" pitchFamily="18" charset="0"/>
              </a:rPr>
              <a:t>; a smaller one occurs between the upper part of the same ligament and the apex of the </a:t>
            </a:r>
            <a:r>
              <a:rPr lang="en-US" sz="1600" dirty="0" err="1" smtClean="0">
                <a:latin typeface="Times New Roman" pitchFamily="18" charset="0"/>
                <a:cs typeface="Times New Roman" pitchFamily="18" charset="0"/>
                <a:hlinkClick r:id="rId3" tooltip="Patella"/>
              </a:rPr>
              <a:t>patella</a:t>
            </a:r>
            <a:r>
              <a:rPr lang="en-US" sz="1600" dirty="0" err="1" smtClean="0">
                <a:latin typeface="Times New Roman" pitchFamily="18" charset="0"/>
                <a:cs typeface="Times New Roman" pitchFamily="18" charset="0"/>
              </a:rPr>
              <a:t>.The</a:t>
            </a:r>
            <a:r>
              <a:rPr lang="en-US" sz="1600" dirty="0" smtClean="0">
                <a:latin typeface="Times New Roman" pitchFamily="18" charset="0"/>
                <a:cs typeface="Times New Roman" pitchFamily="18" charset="0"/>
              </a:rPr>
              <a:t> second is interposed between the lateral patellar ligament and the lateral </a:t>
            </a:r>
            <a:r>
              <a:rPr lang="en-US" sz="1600" dirty="0" err="1" smtClean="0">
                <a:latin typeface="Times New Roman" pitchFamily="18" charset="0"/>
                <a:cs typeface="Times New Roman" pitchFamily="18" charset="0"/>
              </a:rPr>
              <a:t>condyle</a:t>
            </a:r>
            <a:r>
              <a:rPr lang="en-US" sz="1600" dirty="0" smtClean="0">
                <a:latin typeface="Times New Roman" pitchFamily="18" charset="0"/>
                <a:cs typeface="Times New Roman" pitchFamily="18" charset="0"/>
              </a:rPr>
              <a:t> of the </a:t>
            </a:r>
            <a:r>
              <a:rPr lang="en-US" sz="1600" dirty="0" smtClean="0">
                <a:latin typeface="Times New Roman" pitchFamily="18" charset="0"/>
                <a:cs typeface="Times New Roman" pitchFamily="18" charset="0"/>
                <a:hlinkClick r:id="rId4" tooltip="Femur"/>
              </a:rPr>
              <a:t>femur</a:t>
            </a:r>
            <a:r>
              <a:rPr lang="en-US" sz="1600" dirty="0" smtClean="0">
                <a:latin typeface="Times New Roman" pitchFamily="18" charset="0"/>
                <a:cs typeface="Times New Roman" pitchFamily="18" charset="0"/>
              </a:rPr>
              <a:t>.</a:t>
            </a:r>
          </a:p>
          <a:p>
            <a:pPr algn="just"/>
            <a:r>
              <a:rPr lang="en-US" sz="1600" b="1" i="1" dirty="0" smtClean="0">
                <a:latin typeface="Times New Roman" pitchFamily="18" charset="0"/>
                <a:cs typeface="Times New Roman" pitchFamily="18" charset="0"/>
              </a:rPr>
              <a:t>Motion-</a:t>
            </a:r>
            <a:r>
              <a:rPr lang="en-US" sz="1600" dirty="0" smtClean="0">
                <a:latin typeface="Times New Roman" pitchFamily="18" charset="0"/>
                <a:cs typeface="Times New Roman" pitchFamily="18" charset="0"/>
              </a:rPr>
              <a:t>The </a:t>
            </a:r>
            <a:r>
              <a:rPr lang="en-US" sz="1600" dirty="0" smtClean="0">
                <a:latin typeface="Times New Roman" pitchFamily="18" charset="0"/>
                <a:cs typeface="Times New Roman" pitchFamily="18" charset="0"/>
                <a:hlinkClick r:id="rId3" tooltip="Patella"/>
              </a:rPr>
              <a:t>patella</a:t>
            </a:r>
            <a:r>
              <a:rPr lang="en-US" sz="1600" dirty="0" smtClean="0">
                <a:latin typeface="Times New Roman" pitchFamily="18" charset="0"/>
                <a:cs typeface="Times New Roman" pitchFamily="18" charset="0"/>
              </a:rPr>
              <a:t> moves up and down the </a:t>
            </a:r>
            <a:r>
              <a:rPr lang="en-US" sz="1600" dirty="0" err="1" smtClean="0">
                <a:latin typeface="Times New Roman" pitchFamily="18" charset="0"/>
                <a:cs typeface="Times New Roman" pitchFamily="18" charset="0"/>
              </a:rPr>
              <a:t>trochlea</a:t>
            </a:r>
            <a:r>
              <a:rPr lang="en-US" sz="1600" dirty="0" smtClean="0">
                <a:latin typeface="Times New Roman" pitchFamily="18" charset="0"/>
                <a:cs typeface="Times New Roman" pitchFamily="18" charset="0"/>
              </a:rPr>
              <a:t> of </a:t>
            </a:r>
            <a:r>
              <a:rPr lang="en-US" sz="1600" dirty="0" smtClean="0">
                <a:latin typeface="Times New Roman" pitchFamily="18" charset="0"/>
                <a:cs typeface="Times New Roman" pitchFamily="18" charset="0"/>
                <a:hlinkClick r:id="rId4" tooltip="Femur"/>
              </a:rPr>
              <a:t>femur</a:t>
            </a:r>
            <a:r>
              <a:rPr lang="en-US" sz="1600" dirty="0" smtClean="0">
                <a:latin typeface="Times New Roman" pitchFamily="18" charset="0"/>
                <a:cs typeface="Times New Roman" pitchFamily="18" charset="0"/>
              </a:rPr>
              <a:t>.</a:t>
            </a:r>
          </a:p>
          <a:p>
            <a:pPr lvl="0" algn="just"/>
            <a:endParaRPr lang="en-US" sz="1600" b="1" dirty="0" smtClean="0">
              <a:latin typeface="Times New Roman" pitchFamily="18" charset="0"/>
              <a:cs typeface="Times New Roman" pitchFamily="18" charset="0"/>
            </a:endParaRPr>
          </a:p>
          <a:p>
            <a:endParaRPr lang="en-US" sz="1600" dirty="0"/>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STIFFLE -JOINT</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sz="2000" b="1" i="1" dirty="0" smtClean="0">
                <a:solidFill>
                  <a:srgbClr val="FF0000"/>
                </a:solidFill>
                <a:latin typeface="Times New Roman" pitchFamily="18" charset="0"/>
                <a:cs typeface="Times New Roman" pitchFamily="18" charset="0"/>
              </a:rPr>
              <a:t>Ox</a:t>
            </a:r>
            <a:endParaRPr lang="en-US" sz="2000" b="1" dirty="0" smtClean="0">
              <a:solidFill>
                <a:srgbClr val="FF0000"/>
              </a:solidFill>
              <a:latin typeface="Times New Roman" pitchFamily="18" charset="0"/>
              <a:cs typeface="Times New Roman" pitchFamily="18" charset="0"/>
            </a:endParaRPr>
          </a:p>
          <a:p>
            <a:pPr algn="just"/>
            <a:r>
              <a:rPr lang="en-US" sz="2000" b="1" i="1" dirty="0" smtClean="0">
                <a:latin typeface="Times New Roman" pitchFamily="18" charset="0"/>
                <a:cs typeface="Times New Roman" pitchFamily="18" charset="0"/>
              </a:rPr>
              <a:t>Types</a:t>
            </a:r>
            <a:r>
              <a:rPr lang="en-US" sz="2000" i="1"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Ginglymus</a:t>
            </a:r>
            <a:r>
              <a:rPr lang="en-US" sz="2000" dirty="0" smtClean="0">
                <a:latin typeface="Times New Roman" pitchFamily="18" charset="0"/>
                <a:cs typeface="Times New Roman" pitchFamily="18" charset="0"/>
              </a:rPr>
              <a:t> </a:t>
            </a:r>
          </a:p>
          <a:p>
            <a:pPr algn="just"/>
            <a:r>
              <a:rPr lang="en-US" sz="2000" b="1" dirty="0" smtClean="0">
                <a:latin typeface="Times New Roman" pitchFamily="18" charset="0"/>
                <a:cs typeface="Times New Roman" pitchFamily="18" charset="0"/>
              </a:rPr>
              <a:t>Bone involvement- </a:t>
            </a:r>
            <a:r>
              <a:rPr lang="en-US" sz="2000" dirty="0" err="1" smtClean="0">
                <a:latin typeface="Times New Roman" pitchFamily="18" charset="0"/>
                <a:cs typeface="Times New Roman" pitchFamily="18" charset="0"/>
              </a:rPr>
              <a:t>condyles</a:t>
            </a:r>
            <a:r>
              <a:rPr lang="en-US" sz="2000" dirty="0" smtClean="0">
                <a:latin typeface="Times New Roman" pitchFamily="18" charset="0"/>
                <a:cs typeface="Times New Roman" pitchFamily="18" charset="0"/>
              </a:rPr>
              <a:t> of the </a:t>
            </a:r>
            <a:r>
              <a:rPr lang="en-US" sz="2000" dirty="0" smtClean="0">
                <a:latin typeface="Times New Roman" pitchFamily="18" charset="0"/>
                <a:cs typeface="Times New Roman" pitchFamily="18" charset="0"/>
                <a:hlinkClick r:id="rId2" tooltip="Femur"/>
              </a:rPr>
              <a:t>femur</a:t>
            </a:r>
            <a:r>
              <a:rPr lang="en-US" sz="2000" dirty="0" smtClean="0">
                <a:latin typeface="Times New Roman" pitchFamily="18" charset="0"/>
                <a:cs typeface="Times New Roman" pitchFamily="18" charset="0"/>
              </a:rPr>
              <a:t> and those of the </a:t>
            </a:r>
            <a:r>
              <a:rPr lang="en-US" sz="2000" dirty="0" smtClean="0">
                <a:latin typeface="Times New Roman" pitchFamily="18" charset="0"/>
                <a:cs typeface="Times New Roman" pitchFamily="18" charset="0"/>
                <a:hlinkClick r:id="rId3" tooltip="Tibia"/>
              </a:rPr>
              <a:t>tibia</a:t>
            </a:r>
            <a:r>
              <a:rPr lang="en-US" sz="2000" dirty="0" smtClean="0">
                <a:latin typeface="Times New Roman" pitchFamily="18" charset="0"/>
                <a:cs typeface="Times New Roman" pitchFamily="18" charset="0"/>
              </a:rPr>
              <a:t>.</a:t>
            </a:r>
          </a:p>
          <a:p>
            <a:pPr lvl="0" algn="just"/>
            <a:r>
              <a:rPr lang="en-US" sz="2000" b="1" i="1" dirty="0" smtClean="0">
                <a:latin typeface="Times New Roman" pitchFamily="18" charset="0"/>
                <a:cs typeface="Times New Roman" pitchFamily="18" charset="0"/>
              </a:rPr>
              <a:t>Ligaments</a:t>
            </a:r>
            <a:endParaRPr lang="en-US" sz="2000" b="1" dirty="0" smtClean="0">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The joint has a</a:t>
            </a:r>
            <a:r>
              <a:rPr lang="en-US" sz="2000" i="1" dirty="0" smtClean="0">
                <a:latin typeface="Times New Roman" pitchFamily="18" charset="0"/>
                <a:cs typeface="Times New Roman" pitchFamily="18" charset="0"/>
              </a:rPr>
              <a:t> capsular ligament</a:t>
            </a:r>
            <a:r>
              <a:rPr lang="en-US" sz="2000" dirty="0" smtClean="0">
                <a:latin typeface="Times New Roman" pitchFamily="18" charset="0"/>
                <a:cs typeface="Times New Roman" pitchFamily="18" charset="0"/>
              </a:rPr>
              <a:t>, t</a:t>
            </a:r>
            <a:r>
              <a:rPr lang="en-US" sz="2000" i="1" dirty="0" smtClean="0">
                <a:latin typeface="Times New Roman" pitchFamily="18" charset="0"/>
                <a:cs typeface="Times New Roman" pitchFamily="18" charset="0"/>
              </a:rPr>
              <a:t>wo inter-</a:t>
            </a:r>
            <a:r>
              <a:rPr lang="en-US" sz="2000" i="1" dirty="0" err="1" smtClean="0">
                <a:latin typeface="Times New Roman" pitchFamily="18" charset="0"/>
                <a:cs typeface="Times New Roman" pitchFamily="18" charset="0"/>
              </a:rPr>
              <a:t>articular</a:t>
            </a:r>
            <a:r>
              <a:rPr lang="en-US" sz="2000" i="1" dirty="0" smtClean="0">
                <a:latin typeface="Times New Roman" pitchFamily="18" charset="0"/>
                <a:cs typeface="Times New Roman" pitchFamily="18" charset="0"/>
              </a:rPr>
              <a:t> cartilages </a:t>
            </a:r>
            <a:r>
              <a:rPr lang="en-US" sz="2000" dirty="0" smtClean="0">
                <a:latin typeface="Times New Roman" pitchFamily="18" charset="0"/>
                <a:cs typeface="Times New Roman" pitchFamily="18" charset="0"/>
              </a:rPr>
              <a:t>called </a:t>
            </a:r>
            <a:r>
              <a:rPr lang="en-US" sz="2000" i="1" dirty="0" smtClean="0">
                <a:latin typeface="Times New Roman" pitchFamily="18" charset="0"/>
                <a:cs typeface="Times New Roman" pitchFamily="18" charset="0"/>
              </a:rPr>
              <a:t>menisci</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two collateral ligaments</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two crucial ligaments</a:t>
            </a:r>
            <a:r>
              <a:rPr lang="en-US" sz="2000" dirty="0" smtClean="0">
                <a:latin typeface="Times New Roman" pitchFamily="18" charset="0"/>
                <a:cs typeface="Times New Roman" pitchFamily="18" charset="0"/>
              </a:rPr>
              <a:t> and a </a:t>
            </a:r>
            <a:r>
              <a:rPr lang="en-US" sz="2000" i="1" dirty="0" smtClean="0">
                <a:latin typeface="Times New Roman" pitchFamily="18" charset="0"/>
                <a:cs typeface="Times New Roman" pitchFamily="18" charset="0"/>
              </a:rPr>
              <a:t>posterior ligament</a:t>
            </a:r>
            <a:r>
              <a:rPr lang="en-US" sz="2000" dirty="0" smtClean="0">
                <a:latin typeface="Times New Roman" pitchFamily="18" charset="0"/>
                <a:cs typeface="Times New Roman" pitchFamily="18" charset="0"/>
              </a:rPr>
              <a:t>.</a:t>
            </a:r>
          </a:p>
          <a:p>
            <a:pPr lvl="1" algn="just"/>
            <a:r>
              <a:rPr lang="en-US" sz="2000" dirty="0" smtClean="0">
                <a:latin typeface="Times New Roman" pitchFamily="18" charset="0"/>
                <a:cs typeface="Times New Roman" pitchFamily="18" charset="0"/>
              </a:rPr>
              <a:t>The </a:t>
            </a:r>
            <a:r>
              <a:rPr lang="en-US" sz="2000" i="1" dirty="0" smtClean="0">
                <a:latin typeface="Times New Roman" pitchFamily="18" charset="0"/>
                <a:cs typeface="Times New Roman" pitchFamily="18" charset="0"/>
              </a:rPr>
              <a:t>capsular ligament</a:t>
            </a:r>
            <a:r>
              <a:rPr lang="en-US" sz="2000" dirty="0" smtClean="0">
                <a:latin typeface="Times New Roman" pitchFamily="18" charset="0"/>
                <a:cs typeface="Times New Roman" pitchFamily="18" charset="0"/>
              </a:rPr>
              <a:t> is attached to the margins of </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surfaces of </a:t>
            </a:r>
            <a:r>
              <a:rPr lang="en-US" sz="2000" dirty="0" smtClean="0">
                <a:latin typeface="Times New Roman" pitchFamily="18" charset="0"/>
                <a:cs typeface="Times New Roman" pitchFamily="18" charset="0"/>
                <a:hlinkClick r:id="rId2" tooltip="Femur"/>
              </a:rPr>
              <a:t>femur</a:t>
            </a:r>
            <a:r>
              <a:rPr lang="en-US" sz="2000" dirty="0" smtClean="0">
                <a:latin typeface="Times New Roman" pitchFamily="18" charset="0"/>
                <a:cs typeface="Times New Roman" pitchFamily="18" charset="0"/>
              </a:rPr>
              <a:t> and </a:t>
            </a:r>
            <a:r>
              <a:rPr lang="en-US" sz="2000" dirty="0" smtClean="0">
                <a:latin typeface="Times New Roman" pitchFamily="18" charset="0"/>
                <a:cs typeface="Times New Roman" pitchFamily="18" charset="0"/>
                <a:hlinkClick r:id="rId3" tooltip="Tibia"/>
              </a:rPr>
              <a:t>tibia</a:t>
            </a:r>
            <a:r>
              <a:rPr lang="en-US" sz="2000" dirty="0" smtClean="0">
                <a:latin typeface="Times New Roman" pitchFamily="18" charset="0"/>
                <a:cs typeface="Times New Roman" pitchFamily="18" charset="0"/>
              </a:rPr>
              <a:t> and also to the convex borders of the menisci and to the </a:t>
            </a:r>
            <a:r>
              <a:rPr lang="en-US" sz="2000" dirty="0" err="1" smtClean="0">
                <a:latin typeface="Times New Roman" pitchFamily="18" charset="0"/>
                <a:cs typeface="Times New Roman" pitchFamily="18" charset="0"/>
              </a:rPr>
              <a:t>cruciate</a:t>
            </a:r>
            <a:r>
              <a:rPr lang="en-US" sz="2000" dirty="0" smtClean="0">
                <a:latin typeface="Times New Roman" pitchFamily="18" charset="0"/>
                <a:cs typeface="Times New Roman" pitchFamily="18" charset="0"/>
              </a:rPr>
              <a:t> ligaments. There are two synovial sacs, partially divided by the menisci into upper and lower compartments. The two synovial sacs communicate with each other and the medial sac also communicates with </a:t>
            </a:r>
            <a:r>
              <a:rPr lang="en-US" sz="2000" dirty="0" err="1" smtClean="0">
                <a:latin typeface="Times New Roman" pitchFamily="18" charset="0"/>
                <a:cs typeface="Times New Roman" pitchFamily="18" charset="0"/>
              </a:rPr>
              <a:t>femoro</a:t>
            </a:r>
            <a:r>
              <a:rPr lang="en-US" sz="2000" dirty="0" smtClean="0">
                <a:latin typeface="Times New Roman" pitchFamily="18" charset="0"/>
                <a:cs typeface="Times New Roman" pitchFamily="18" charset="0"/>
              </a:rPr>
              <a:t> patellar joint.</a:t>
            </a:r>
          </a:p>
          <a:p>
            <a:pPr lvl="0" algn="just"/>
            <a:r>
              <a:rPr lang="en-US" sz="2000" b="1" i="1" dirty="0" smtClean="0">
                <a:latin typeface="Times New Roman" pitchFamily="18" charset="0"/>
                <a:cs typeface="Times New Roman" pitchFamily="18" charset="0"/>
              </a:rPr>
              <a:t>Motion- </a:t>
            </a:r>
            <a:r>
              <a:rPr lang="en-US" sz="2000" dirty="0" smtClean="0">
                <a:latin typeface="Times New Roman" pitchFamily="18" charset="0"/>
                <a:cs typeface="Times New Roman" pitchFamily="18" charset="0"/>
              </a:rPr>
              <a:t>Extension and flexion.</a:t>
            </a:r>
          </a:p>
          <a:p>
            <a:pPr lvl="1"/>
            <a:endParaRPr lang="en-US" sz="4000" dirty="0" smtClean="0"/>
          </a:p>
          <a:p>
            <a:pPr>
              <a:buNone/>
            </a:pPr>
            <a:endParaRPr lang="en-US" sz="2000" dirty="0"/>
          </a:p>
        </p:txBody>
      </p:sp>
      <p:sp>
        <p:nvSpPr>
          <p:cNvPr id="3" name="Title 2"/>
          <p:cNvSpPr>
            <a:spLocks noGrp="1"/>
          </p:cNvSpPr>
          <p:nvPr>
            <p:ph type="title"/>
          </p:nvPr>
        </p:nvSpPr>
        <p:spPr/>
        <p:txBody>
          <a:bodyPr>
            <a:normAutofit fontScale="90000"/>
          </a:bodyPr>
          <a:lstStyle/>
          <a:p>
            <a:pPr algn="ctr"/>
            <a:r>
              <a:rPr lang="en-US" sz="4400" dirty="0" err="1" smtClean="0">
                <a:solidFill>
                  <a:srgbClr val="FF0000"/>
                </a:solidFill>
                <a:latin typeface="Algerian" pitchFamily="82" charset="0"/>
              </a:rPr>
              <a:t>Femoro-Tibial</a:t>
            </a:r>
            <a:r>
              <a:rPr lang="en-US" sz="4400" dirty="0" smtClean="0">
                <a:solidFill>
                  <a:srgbClr val="FF0000"/>
                </a:solidFill>
                <a:latin typeface="Algerian" pitchFamily="82" charset="0"/>
              </a:rPr>
              <a:t> joint</a:t>
            </a:r>
            <a:r>
              <a:rPr lang="en-US" sz="9600" dirty="0" smtClean="0"/>
              <a:t/>
            </a:r>
            <a:br>
              <a:rPr lang="en-US" sz="9600"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indent="-256032">
              <a:spcBef>
                <a:spcPts val="400"/>
              </a:spcBef>
              <a:buSzPct val="68000"/>
              <a:buFont typeface="Wingdings 3"/>
              <a:buChar char=""/>
            </a:pPr>
            <a:r>
              <a:rPr lang="en-US" sz="2000" b="1" dirty="0" smtClean="0">
                <a:latin typeface="Times New Roman" pitchFamily="18" charset="0"/>
                <a:cs typeface="Times New Roman" pitchFamily="18" charset="0"/>
              </a:rPr>
              <a:t>ANGLES</a:t>
            </a:r>
            <a:r>
              <a:rPr lang="en-US" sz="2000" dirty="0" smtClean="0">
                <a:latin typeface="Times New Roman" pitchFamily="18" charset="0"/>
                <a:cs typeface="Times New Roman" pitchFamily="18" charset="0"/>
              </a:rPr>
              <a:t>- For description it contains 4 angels</a:t>
            </a:r>
          </a:p>
          <a:p>
            <a:pPr lvl="1" algn="just"/>
            <a:r>
              <a:rPr lang="en-US" sz="2000" b="1" dirty="0" smtClean="0">
                <a:latin typeface="Times New Roman" pitchFamily="18" charset="0"/>
                <a:cs typeface="Times New Roman" pitchFamily="18" charset="0"/>
              </a:rPr>
              <a:t>A-The </a:t>
            </a:r>
            <a:r>
              <a:rPr lang="en-US" sz="2000" b="1" dirty="0" err="1" smtClean="0">
                <a:latin typeface="Times New Roman" pitchFamily="18" charset="0"/>
                <a:cs typeface="Times New Roman" pitchFamily="18" charset="0"/>
              </a:rPr>
              <a:t>antero</a:t>
            </a:r>
            <a:r>
              <a:rPr lang="en-US" sz="2000" b="1" dirty="0" smtClean="0">
                <a:latin typeface="Times New Roman" pitchFamily="18" charset="0"/>
                <a:cs typeface="Times New Roman" pitchFamily="18" charset="0"/>
              </a:rPr>
              <a:t>-lateral angle</a:t>
            </a:r>
            <a:r>
              <a:rPr lang="en-US" sz="2000" dirty="0" smtClean="0">
                <a:latin typeface="Times New Roman" pitchFamily="18" charset="0"/>
                <a:cs typeface="Times New Roman" pitchFamily="18" charset="0"/>
              </a:rPr>
              <a:t> joins the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and the pubis at the </a:t>
            </a:r>
            <a:r>
              <a:rPr lang="en-US" sz="2000" dirty="0" err="1" smtClean="0">
                <a:latin typeface="Times New Roman" pitchFamily="18" charset="0"/>
                <a:cs typeface="Times New Roman" pitchFamily="18" charset="0"/>
                <a:hlinkClick r:id="rId2" tooltip="Acetabulum"/>
              </a:rPr>
              <a:t>acetabulum</a:t>
            </a:r>
            <a:r>
              <a:rPr lang="en-US" sz="2000" dirty="0" smtClean="0">
                <a:latin typeface="Times New Roman" pitchFamily="18" charset="0"/>
                <a:cs typeface="Times New Roman" pitchFamily="18" charset="0"/>
              </a:rPr>
              <a:t>.</a:t>
            </a:r>
          </a:p>
          <a:p>
            <a:pPr lvl="1" algn="just"/>
            <a:r>
              <a:rPr lang="en-US" sz="2000" b="1" dirty="0" smtClean="0">
                <a:latin typeface="Times New Roman" pitchFamily="18" charset="0"/>
                <a:cs typeface="Times New Roman" pitchFamily="18" charset="0"/>
              </a:rPr>
              <a:t>B-The </a:t>
            </a:r>
            <a:r>
              <a:rPr lang="en-US" sz="2000" b="1" dirty="0" err="1" smtClean="0">
                <a:latin typeface="Times New Roman" pitchFamily="18" charset="0"/>
                <a:cs typeface="Times New Roman" pitchFamily="18" charset="0"/>
              </a:rPr>
              <a:t>postero</a:t>
            </a:r>
            <a:r>
              <a:rPr lang="en-US" sz="2000" b="1" dirty="0" smtClean="0">
                <a:latin typeface="Times New Roman" pitchFamily="18" charset="0"/>
                <a:cs typeface="Times New Roman" pitchFamily="18" charset="0"/>
              </a:rPr>
              <a:t> lateral angle-</a:t>
            </a:r>
            <a:r>
              <a:rPr lang="en-US" sz="2000" dirty="0" smtClean="0">
                <a:latin typeface="Times New Roman" pitchFamily="18" charset="0"/>
                <a:cs typeface="Times New Roman" pitchFamily="18" charset="0"/>
              </a:rPr>
              <a:t>tuber</a:t>
            </a:r>
            <a:r>
              <a:rPr lang="en-US" sz="2000" b="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ischii</a:t>
            </a:r>
            <a:r>
              <a:rPr lang="en-US" sz="2000" dirty="0" smtClean="0">
                <a:latin typeface="Times New Roman" pitchFamily="18" charset="0"/>
                <a:cs typeface="Times New Roman" pitchFamily="18" charset="0"/>
              </a:rPr>
              <a:t> is a </a:t>
            </a:r>
            <a:r>
              <a:rPr lang="en-US" sz="2000" b="1" dirty="0" err="1" smtClean="0">
                <a:latin typeface="Times New Roman" pitchFamily="18" charset="0"/>
                <a:cs typeface="Times New Roman" pitchFamily="18" charset="0"/>
              </a:rPr>
              <a:t>trifid</a:t>
            </a:r>
            <a:r>
              <a:rPr lang="en-US" sz="2000" b="1" dirty="0" smtClean="0">
                <a:latin typeface="Times New Roman" pitchFamily="18" charset="0"/>
                <a:cs typeface="Times New Roman" pitchFamily="18" charset="0"/>
              </a:rPr>
              <a:t> process </a:t>
            </a:r>
            <a:r>
              <a:rPr lang="en-US" sz="2000" dirty="0" smtClean="0">
                <a:latin typeface="Times New Roman" pitchFamily="18" charset="0"/>
                <a:cs typeface="Times New Roman" pitchFamily="18" charset="0"/>
              </a:rPr>
              <a:t>and serves for the origin of the biceps </a:t>
            </a:r>
            <a:r>
              <a:rPr lang="en-US" sz="2000" dirty="0" err="1" smtClean="0">
                <a:latin typeface="Times New Roman" pitchFamily="18" charset="0"/>
                <a:cs typeface="Times New Roman" pitchFamily="18" charset="0"/>
              </a:rPr>
              <a:t>femoris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semitendinosus</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semimembranosus</a:t>
            </a:r>
            <a:r>
              <a:rPr lang="en-US" sz="2000" i="1" dirty="0" smtClean="0">
                <a:latin typeface="Times New Roman" pitchFamily="18" charset="0"/>
                <a:cs typeface="Times New Roman" pitchFamily="18" charset="0"/>
              </a:rPr>
              <a:t>.</a:t>
            </a:r>
          </a:p>
          <a:p>
            <a:pPr lvl="1" algn="just"/>
            <a:r>
              <a:rPr lang="en-US" sz="2000" b="1" dirty="0" smtClean="0">
                <a:latin typeface="Times New Roman" pitchFamily="18" charset="0"/>
                <a:cs typeface="Times New Roman" pitchFamily="18" charset="0"/>
              </a:rPr>
              <a:t>C-The </a:t>
            </a:r>
            <a:r>
              <a:rPr lang="en-US" sz="2000" b="1" dirty="0" err="1" smtClean="0">
                <a:latin typeface="Times New Roman" pitchFamily="18" charset="0"/>
                <a:cs typeface="Times New Roman" pitchFamily="18" charset="0"/>
              </a:rPr>
              <a:t>antero</a:t>
            </a:r>
            <a:r>
              <a:rPr lang="en-US" sz="2000" b="1" dirty="0" smtClean="0">
                <a:latin typeface="Times New Roman" pitchFamily="18" charset="0"/>
                <a:cs typeface="Times New Roman" pitchFamily="18" charset="0"/>
              </a:rPr>
              <a:t>-internal angle- </a:t>
            </a:r>
            <a:r>
              <a:rPr lang="en-US" sz="2000" dirty="0" smtClean="0">
                <a:latin typeface="Times New Roman" pitchFamily="18" charset="0"/>
                <a:cs typeface="Times New Roman" pitchFamily="18" charset="0"/>
              </a:rPr>
              <a:t>This angle forms the </a:t>
            </a:r>
            <a:r>
              <a:rPr lang="en-US" sz="2000" dirty="0" err="1" smtClean="0">
                <a:latin typeface="Times New Roman" pitchFamily="18" charset="0"/>
                <a:cs typeface="Times New Roman" pitchFamily="18" charset="0"/>
              </a:rPr>
              <a:t>postero</a:t>
            </a:r>
            <a:r>
              <a:rPr lang="en-US" sz="2000" dirty="0" smtClean="0">
                <a:latin typeface="Times New Roman" pitchFamily="18" charset="0"/>
                <a:cs typeface="Times New Roman" pitchFamily="18" charset="0"/>
              </a:rPr>
              <a:t>-medial border of </a:t>
            </a:r>
            <a:r>
              <a:rPr lang="en-US" sz="2000" b="1" dirty="0" err="1" smtClean="0">
                <a:latin typeface="Times New Roman" pitchFamily="18" charset="0"/>
                <a:cs typeface="Times New Roman" pitchFamily="18" charset="0"/>
              </a:rPr>
              <a:t>obturator</a:t>
            </a:r>
            <a:r>
              <a:rPr lang="en-US" sz="2000" b="1" dirty="0" smtClean="0">
                <a:latin typeface="Times New Roman" pitchFamily="18" charset="0"/>
                <a:cs typeface="Times New Roman" pitchFamily="18" charset="0"/>
              </a:rPr>
              <a:t> foramen </a:t>
            </a:r>
            <a:r>
              <a:rPr lang="en-US" sz="2000" dirty="0" smtClean="0">
                <a:latin typeface="Times New Roman" pitchFamily="18" charset="0"/>
                <a:cs typeface="Times New Roman" pitchFamily="18" charset="0"/>
              </a:rPr>
              <a:t>with the help of posterior part pelvic </a:t>
            </a:r>
            <a:r>
              <a:rPr lang="en-US" sz="2000" dirty="0" err="1" smtClean="0">
                <a:latin typeface="Times New Roman" pitchFamily="18" charset="0"/>
                <a:cs typeface="Times New Roman" pitchFamily="18" charset="0"/>
              </a:rPr>
              <a:t>symphysis</a:t>
            </a:r>
            <a:r>
              <a:rPr lang="en-US" sz="2000" dirty="0" smtClean="0">
                <a:latin typeface="Times New Roman" pitchFamily="18" charset="0"/>
                <a:cs typeface="Times New Roman" pitchFamily="18" charset="0"/>
              </a:rPr>
              <a:t>.</a:t>
            </a:r>
          </a:p>
          <a:p>
            <a:pPr lvl="1" algn="just"/>
            <a:r>
              <a:rPr lang="en-US" sz="2000" b="1" dirty="0" smtClean="0">
                <a:latin typeface="Times New Roman" pitchFamily="18" charset="0"/>
                <a:cs typeface="Times New Roman" pitchFamily="18" charset="0"/>
              </a:rPr>
              <a:t>C-The </a:t>
            </a:r>
            <a:r>
              <a:rPr lang="en-US" sz="2000" b="1" dirty="0" err="1" smtClean="0">
                <a:latin typeface="Times New Roman" pitchFamily="18" charset="0"/>
                <a:cs typeface="Times New Roman" pitchFamily="18" charset="0"/>
              </a:rPr>
              <a:t>postero</a:t>
            </a:r>
            <a:r>
              <a:rPr lang="en-US" sz="2000" b="1" dirty="0" smtClean="0">
                <a:latin typeface="Times New Roman" pitchFamily="18" charset="0"/>
                <a:cs typeface="Times New Roman" pitchFamily="18" charset="0"/>
              </a:rPr>
              <a:t>-internal angle-</a:t>
            </a:r>
            <a:r>
              <a:rPr lang="en-US" sz="2000" dirty="0" smtClean="0">
                <a:latin typeface="Times New Roman" pitchFamily="18" charset="0"/>
                <a:cs typeface="Times New Roman" pitchFamily="18" charset="0"/>
              </a:rPr>
              <a:t> This angle forms the </a:t>
            </a:r>
            <a:r>
              <a:rPr lang="en-US" sz="2000" dirty="0" err="1" smtClean="0">
                <a:latin typeface="Times New Roman" pitchFamily="18" charset="0"/>
                <a:cs typeface="Times New Roman" pitchFamily="18" charset="0"/>
              </a:rPr>
              <a:t>postero</a:t>
            </a:r>
            <a:r>
              <a:rPr lang="en-US" sz="2000" dirty="0" smtClean="0">
                <a:latin typeface="Times New Roman" pitchFamily="18" charset="0"/>
                <a:cs typeface="Times New Roman" pitchFamily="18" charset="0"/>
              </a:rPr>
              <a:t>-external border of </a:t>
            </a:r>
            <a:r>
              <a:rPr lang="en-US" sz="2000" dirty="0" err="1" smtClean="0">
                <a:latin typeface="Times New Roman" pitchFamily="18" charset="0"/>
                <a:cs typeface="Times New Roman" pitchFamily="18" charset="0"/>
              </a:rPr>
              <a:t>obturator</a:t>
            </a:r>
            <a:r>
              <a:rPr lang="en-US" sz="2000" dirty="0" smtClean="0">
                <a:latin typeface="Times New Roman" pitchFamily="18" charset="0"/>
                <a:cs typeface="Times New Roman" pitchFamily="18" charset="0"/>
              </a:rPr>
              <a:t> foramen.</a:t>
            </a:r>
          </a:p>
          <a:p>
            <a:endParaRPr lang="en-US" dirty="0"/>
          </a:p>
        </p:txBody>
      </p:sp>
      <p:sp>
        <p:nvSpPr>
          <p:cNvPr id="3" name="Title 2"/>
          <p:cNvSpPr>
            <a:spLocks noGrp="1"/>
          </p:cNvSpPr>
          <p:nvPr>
            <p:ph type="title"/>
          </p:nvPr>
        </p:nvSpPr>
        <p:spPr/>
        <p:txBody>
          <a:bodyPr/>
          <a:lstStyle/>
          <a:p>
            <a:r>
              <a:rPr lang="en-US" sz="4000" dirty="0" smtClean="0">
                <a:solidFill>
                  <a:srgbClr val="FF0000"/>
                </a:solidFill>
              </a:rPr>
              <a:t>              </a:t>
            </a:r>
            <a:r>
              <a:rPr lang="en-US" sz="4000" dirty="0" err="1" smtClean="0">
                <a:solidFill>
                  <a:srgbClr val="FF0000"/>
                </a:solidFill>
              </a:rPr>
              <a:t>Ishium</a:t>
            </a:r>
            <a:r>
              <a:rPr lang="en-US" sz="4000" dirty="0" smtClean="0">
                <a:solidFill>
                  <a:srgbClr val="FF0000"/>
                </a:solidFill>
              </a:rPr>
              <a:t>- Continued…..</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lgn="just"/>
            <a:r>
              <a:rPr lang="en-US" sz="2000" b="1"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menisci (inter-</a:t>
            </a:r>
            <a:r>
              <a:rPr lang="en-US" sz="2000" b="1" i="1" dirty="0" err="1" smtClean="0">
                <a:latin typeface="Times New Roman" pitchFamily="18" charset="0"/>
                <a:cs typeface="Times New Roman" pitchFamily="18" charset="0"/>
              </a:rPr>
              <a:t>articular</a:t>
            </a:r>
            <a:r>
              <a:rPr lang="en-US" sz="2000" b="1" i="1" dirty="0" smtClean="0">
                <a:latin typeface="Times New Roman" pitchFamily="18" charset="0"/>
                <a:cs typeface="Times New Roman" pitchFamily="18" charset="0"/>
              </a:rPr>
              <a:t> cartilages)</a:t>
            </a:r>
            <a:r>
              <a:rPr lang="en-US" sz="2000" b="1" dirty="0" smtClean="0">
                <a:latin typeface="Times New Roman" pitchFamily="18" charset="0"/>
                <a:cs typeface="Times New Roman" pitchFamily="18" charset="0"/>
              </a:rPr>
              <a:t> are </a:t>
            </a:r>
            <a:r>
              <a:rPr lang="en-US" sz="2000" b="1" i="1" dirty="0" smtClean="0">
                <a:latin typeface="Times New Roman" pitchFamily="18" charset="0"/>
                <a:cs typeface="Times New Roman" pitchFamily="18" charset="0"/>
              </a:rPr>
              <a:t>medial </a:t>
            </a:r>
            <a:r>
              <a:rPr lang="en-US" sz="2000" b="1" dirty="0" smtClean="0">
                <a:latin typeface="Times New Roman" pitchFamily="18" charset="0"/>
                <a:cs typeface="Times New Roman" pitchFamily="18" charset="0"/>
              </a:rPr>
              <a:t>and </a:t>
            </a:r>
            <a:r>
              <a:rPr lang="en-US" sz="2000" b="1" i="1" dirty="0" smtClean="0">
                <a:latin typeface="Times New Roman" pitchFamily="18" charset="0"/>
                <a:cs typeface="Times New Roman" pitchFamily="18" charset="0"/>
              </a:rPr>
              <a:t>lateral</a:t>
            </a:r>
            <a:r>
              <a:rPr lang="en-US" sz="2000" dirty="0" smtClean="0">
                <a:latin typeface="Times New Roman" pitchFamily="18" charset="0"/>
                <a:cs typeface="Times New Roman" pitchFamily="18" charset="0"/>
              </a:rPr>
              <a:t>.</a:t>
            </a:r>
          </a:p>
          <a:p>
            <a:pPr lvl="2" algn="just"/>
            <a:r>
              <a:rPr lang="en-US" sz="2000" dirty="0" smtClean="0">
                <a:latin typeface="Times New Roman" pitchFamily="18" charset="0"/>
                <a:cs typeface="Times New Roman" pitchFamily="18" charset="0"/>
              </a:rPr>
              <a:t>They are ‘C’ shaped plates of fibro-cartilage interposed between the </a:t>
            </a:r>
            <a:r>
              <a:rPr lang="en-US" sz="2000" dirty="0" err="1" smtClean="0">
                <a:latin typeface="Times New Roman" pitchFamily="18" charset="0"/>
                <a:cs typeface="Times New Roman" pitchFamily="18" charset="0"/>
              </a:rPr>
              <a:t>condyles</a:t>
            </a:r>
            <a:r>
              <a:rPr lang="en-US" sz="2000" dirty="0" smtClean="0">
                <a:latin typeface="Times New Roman" pitchFamily="18" charset="0"/>
                <a:cs typeface="Times New Roman" pitchFamily="18" charset="0"/>
              </a:rPr>
              <a:t> of the </a:t>
            </a:r>
            <a:r>
              <a:rPr lang="en-US" sz="2000" dirty="0" smtClean="0">
                <a:latin typeface="Times New Roman" pitchFamily="18" charset="0"/>
                <a:cs typeface="Times New Roman" pitchFamily="18" charset="0"/>
                <a:hlinkClick r:id="rId2" tooltip="Femur"/>
              </a:rPr>
              <a:t>femur</a:t>
            </a:r>
            <a:r>
              <a:rPr lang="en-US" sz="2000" dirty="0" smtClean="0">
                <a:latin typeface="Times New Roman" pitchFamily="18" charset="0"/>
                <a:cs typeface="Times New Roman" pitchFamily="18" charset="0"/>
              </a:rPr>
              <a:t> and </a:t>
            </a:r>
            <a:r>
              <a:rPr lang="en-US" sz="2000" dirty="0" smtClean="0">
                <a:latin typeface="Times New Roman" pitchFamily="18" charset="0"/>
                <a:cs typeface="Times New Roman" pitchFamily="18" charset="0"/>
                <a:hlinkClick r:id="rId3" tooltip="Tibia"/>
              </a:rPr>
              <a:t>tibia</a:t>
            </a:r>
            <a:r>
              <a:rPr lang="en-US" sz="2000" dirty="0" smtClean="0">
                <a:latin typeface="Times New Roman" pitchFamily="18" charset="0"/>
                <a:cs typeface="Times New Roman" pitchFamily="18" charset="0"/>
              </a:rPr>
              <a:t>.</a:t>
            </a:r>
          </a:p>
          <a:p>
            <a:pPr lvl="2" algn="just"/>
            <a:r>
              <a:rPr lang="en-US" sz="2000" dirty="0" smtClean="0">
                <a:latin typeface="Times New Roman" pitchFamily="18" charset="0"/>
                <a:cs typeface="Times New Roman" pitchFamily="18" charset="0"/>
              </a:rPr>
              <a:t>The lateral borders are thick and convex while their medial borders are thin and concave.</a:t>
            </a:r>
          </a:p>
          <a:p>
            <a:pPr lvl="2" algn="just"/>
            <a:r>
              <a:rPr lang="en-US" sz="2000" dirty="0" smtClean="0">
                <a:latin typeface="Times New Roman" pitchFamily="18" charset="0"/>
                <a:cs typeface="Times New Roman" pitchFamily="18" charset="0"/>
              </a:rPr>
              <a:t>The proximal faces are hollowed out for the </a:t>
            </a:r>
            <a:r>
              <a:rPr lang="en-US" sz="2000" dirty="0" err="1" smtClean="0">
                <a:latin typeface="Times New Roman" pitchFamily="18" charset="0"/>
                <a:cs typeface="Times New Roman" pitchFamily="18" charset="0"/>
              </a:rPr>
              <a:t>condyles</a:t>
            </a:r>
            <a:r>
              <a:rPr lang="en-US" sz="2000" dirty="0" smtClean="0">
                <a:latin typeface="Times New Roman" pitchFamily="18" charset="0"/>
                <a:cs typeface="Times New Roman" pitchFamily="18" charset="0"/>
              </a:rPr>
              <a:t> of the </a:t>
            </a:r>
            <a:r>
              <a:rPr lang="en-US" sz="2000" dirty="0" smtClean="0">
                <a:latin typeface="Times New Roman" pitchFamily="18" charset="0"/>
                <a:cs typeface="Times New Roman" pitchFamily="18" charset="0"/>
                <a:hlinkClick r:id="rId2" tooltip="Femur"/>
              </a:rPr>
              <a:t>femur</a:t>
            </a:r>
            <a:r>
              <a:rPr lang="en-US" sz="2000" dirty="0" smtClean="0">
                <a:latin typeface="Times New Roman" pitchFamily="18" charset="0"/>
                <a:cs typeface="Times New Roman" pitchFamily="18" charset="0"/>
              </a:rPr>
              <a:t> and the distal faces are flattened for the </a:t>
            </a:r>
            <a:r>
              <a:rPr lang="en-US" sz="2000" dirty="0" err="1" smtClean="0">
                <a:latin typeface="Times New Roman" pitchFamily="18" charset="0"/>
                <a:cs typeface="Times New Roman" pitchFamily="18" charset="0"/>
              </a:rPr>
              <a:t>condyles</a:t>
            </a:r>
            <a:r>
              <a:rPr lang="en-US" sz="2000" dirty="0" smtClean="0">
                <a:latin typeface="Times New Roman" pitchFamily="18" charset="0"/>
                <a:cs typeface="Times New Roman" pitchFamily="18" charset="0"/>
              </a:rPr>
              <a:t> of the </a:t>
            </a:r>
            <a:r>
              <a:rPr lang="en-US" sz="2000" dirty="0" smtClean="0">
                <a:latin typeface="Times New Roman" pitchFamily="18" charset="0"/>
                <a:cs typeface="Times New Roman" pitchFamily="18" charset="0"/>
                <a:hlinkClick r:id="rId3" tooltip="Tibia"/>
              </a:rPr>
              <a:t>tibia</a:t>
            </a:r>
            <a:r>
              <a:rPr lang="en-US" sz="2000" dirty="0" smtClean="0">
                <a:latin typeface="Times New Roman" pitchFamily="18" charset="0"/>
                <a:cs typeface="Times New Roman" pitchFamily="18" charset="0"/>
              </a:rPr>
              <a:t>. These cartilages bring about congruence of the </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surfaces and are kept in position by ligaments called </a:t>
            </a:r>
            <a:r>
              <a:rPr lang="en-US" sz="2000" i="1" dirty="0" smtClean="0">
                <a:latin typeface="Times New Roman" pitchFamily="18" charset="0"/>
                <a:cs typeface="Times New Roman" pitchFamily="18" charset="0"/>
              </a:rPr>
              <a:t>coronary ligaments</a:t>
            </a:r>
            <a:r>
              <a:rPr lang="en-US" sz="2000" dirty="0" smtClean="0">
                <a:latin typeface="Times New Roman" pitchFamily="18" charset="0"/>
                <a:cs typeface="Times New Roman" pitchFamily="18" charset="0"/>
              </a:rPr>
              <a:t>.</a:t>
            </a:r>
          </a:p>
          <a:p>
            <a:pPr lvl="2" algn="just"/>
            <a:r>
              <a:rPr lang="en-US" sz="2000" dirty="0" smtClean="0">
                <a:latin typeface="Times New Roman" pitchFamily="18" charset="0"/>
                <a:cs typeface="Times New Roman" pitchFamily="18" charset="0"/>
              </a:rPr>
              <a:t>The </a:t>
            </a:r>
            <a:r>
              <a:rPr lang="en-US" sz="2000" i="1" dirty="0" smtClean="0">
                <a:latin typeface="Times New Roman" pitchFamily="18" charset="0"/>
                <a:cs typeface="Times New Roman" pitchFamily="18" charset="0"/>
              </a:rPr>
              <a:t>lateral meniscus</a:t>
            </a:r>
            <a:r>
              <a:rPr lang="en-US" sz="2000" dirty="0" smtClean="0">
                <a:latin typeface="Times New Roman" pitchFamily="18" charset="0"/>
                <a:cs typeface="Times New Roman" pitchFamily="18" charset="0"/>
              </a:rPr>
              <a:t> has three coronary ligaments one anterior and two posterior, of which one is superior attached to a depression on the medial aspect of inter-</a:t>
            </a:r>
            <a:r>
              <a:rPr lang="en-US" sz="2000" dirty="0" err="1" smtClean="0">
                <a:latin typeface="Times New Roman" pitchFamily="18" charset="0"/>
                <a:cs typeface="Times New Roman" pitchFamily="18" charset="0"/>
              </a:rPr>
              <a:t>condyloid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fossa</a:t>
            </a:r>
            <a:r>
              <a:rPr lang="en-US" sz="2000" dirty="0" smtClean="0">
                <a:latin typeface="Times New Roman" pitchFamily="18" charset="0"/>
                <a:cs typeface="Times New Roman" pitchFamily="18" charset="0"/>
              </a:rPr>
              <a:t> of </a:t>
            </a:r>
            <a:r>
              <a:rPr lang="en-US" sz="2000" dirty="0" smtClean="0">
                <a:latin typeface="Times New Roman" pitchFamily="18" charset="0"/>
                <a:cs typeface="Times New Roman" pitchFamily="18" charset="0"/>
                <a:hlinkClick r:id="rId2" tooltip="Femur"/>
              </a:rPr>
              <a:t>femur</a:t>
            </a:r>
            <a:r>
              <a:rPr lang="en-US" sz="2000" dirty="0" smtClean="0">
                <a:latin typeface="Times New Roman" pitchFamily="18" charset="0"/>
                <a:cs typeface="Times New Roman" pitchFamily="18" charset="0"/>
              </a:rPr>
              <a:t> and other inferior attached to the </a:t>
            </a:r>
            <a:r>
              <a:rPr lang="en-US" sz="2000" dirty="0" smtClean="0">
                <a:latin typeface="Times New Roman" pitchFamily="18" charset="0"/>
                <a:cs typeface="Times New Roman" pitchFamily="18" charset="0"/>
                <a:hlinkClick r:id="rId3" tooltip="Tibia"/>
              </a:rPr>
              <a:t>tibia</a:t>
            </a:r>
            <a:r>
              <a:rPr lang="en-US" sz="2000" dirty="0" smtClean="0">
                <a:latin typeface="Times New Roman" pitchFamily="18" charset="0"/>
                <a:cs typeface="Times New Roman" pitchFamily="18" charset="0"/>
              </a:rPr>
              <a:t>, lateral to the </a:t>
            </a:r>
            <a:r>
              <a:rPr lang="en-US" sz="2000" dirty="0" err="1" smtClean="0">
                <a:latin typeface="Times New Roman" pitchFamily="18" charset="0"/>
                <a:cs typeface="Times New Roman" pitchFamily="18" charset="0"/>
              </a:rPr>
              <a:t>popliteal</a:t>
            </a:r>
            <a:r>
              <a:rPr lang="en-US" sz="2000" dirty="0" smtClean="0">
                <a:latin typeface="Times New Roman" pitchFamily="18" charset="0"/>
                <a:cs typeface="Times New Roman" pitchFamily="18" charset="0"/>
              </a:rPr>
              <a:t> notch.</a:t>
            </a:r>
          </a:p>
          <a:p>
            <a:pPr lvl="2" algn="just"/>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a:t>
            </a:r>
          </a:p>
          <a:p>
            <a:endParaRPr lang="en-US" sz="2000" dirty="0"/>
          </a:p>
        </p:txBody>
      </p:sp>
      <p:sp>
        <p:nvSpPr>
          <p:cNvPr id="3" name="Title 2"/>
          <p:cNvSpPr>
            <a:spLocks noGrp="1"/>
          </p:cNvSpPr>
          <p:nvPr>
            <p:ph type="title"/>
          </p:nvPr>
        </p:nvSpPr>
        <p:spPr/>
        <p:txBody>
          <a:bodyPr>
            <a:normAutofit/>
          </a:bodyPr>
          <a:lstStyle/>
          <a:p>
            <a:pPr algn="ctr"/>
            <a:r>
              <a:rPr lang="en-US" sz="4000" dirty="0" smtClean="0">
                <a:solidFill>
                  <a:srgbClr val="FF0000"/>
                </a:solidFill>
                <a:latin typeface="Algerian" pitchFamily="82" charset="0"/>
              </a:rPr>
              <a:t>FEMRERO-TIBIAL JOINT. CONT….</a:t>
            </a:r>
            <a:endParaRPr lang="en-US" sz="40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medial meniscus</a:t>
            </a:r>
            <a:r>
              <a:rPr lang="en-US" sz="2000" dirty="0" smtClean="0">
                <a:latin typeface="Times New Roman" pitchFamily="18" charset="0"/>
                <a:cs typeface="Times New Roman" pitchFamily="18" charset="0"/>
              </a:rPr>
              <a:t> has two coronary ligaments one anterior and one posterior. These are attached to the depression in front and behind the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spine</a:t>
            </a:r>
          </a:p>
          <a:p>
            <a:pPr lvl="1"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collateral ligaments</a:t>
            </a:r>
            <a:r>
              <a:rPr lang="en-US" sz="2000" dirty="0" smtClean="0">
                <a:latin typeface="Times New Roman" pitchFamily="18" charset="0"/>
                <a:cs typeface="Times New Roman" pitchFamily="18" charset="0"/>
              </a:rPr>
              <a:t> arise from the corresponding </a:t>
            </a:r>
            <a:r>
              <a:rPr lang="en-US" sz="2000" dirty="0" err="1" smtClean="0">
                <a:latin typeface="Times New Roman" pitchFamily="18" charset="0"/>
                <a:cs typeface="Times New Roman" pitchFamily="18" charset="0"/>
              </a:rPr>
              <a:t>condyles</a:t>
            </a:r>
            <a:r>
              <a:rPr lang="en-US" sz="2000" dirty="0" smtClean="0">
                <a:latin typeface="Times New Roman" pitchFamily="18" charset="0"/>
                <a:cs typeface="Times New Roman" pitchFamily="18" charset="0"/>
              </a:rPr>
              <a:t> of the </a:t>
            </a:r>
            <a:r>
              <a:rPr lang="en-US" sz="2000" dirty="0" smtClean="0">
                <a:latin typeface="Times New Roman" pitchFamily="18" charset="0"/>
                <a:cs typeface="Times New Roman" pitchFamily="18" charset="0"/>
                <a:hlinkClick r:id="rId2" tooltip="Femur"/>
              </a:rPr>
              <a:t>femur</a:t>
            </a:r>
            <a:r>
              <a:rPr lang="en-US" sz="2000" dirty="0" smtClean="0">
                <a:latin typeface="Times New Roman" pitchFamily="18" charset="0"/>
                <a:cs typeface="Times New Roman" pitchFamily="18" charset="0"/>
              </a:rPr>
              <a:t>. The lateral ligament is attached to the </a:t>
            </a:r>
            <a:r>
              <a:rPr lang="en-US" sz="2000" dirty="0" smtClean="0">
                <a:latin typeface="Times New Roman" pitchFamily="18" charset="0"/>
                <a:cs typeface="Times New Roman" pitchFamily="18" charset="0"/>
                <a:hlinkClick r:id="rId3" tooltip="Fibula"/>
              </a:rPr>
              <a:t>fibula</a:t>
            </a:r>
            <a:r>
              <a:rPr lang="en-US" sz="2000" dirty="0" smtClean="0">
                <a:latin typeface="Times New Roman" pitchFamily="18" charset="0"/>
                <a:cs typeface="Times New Roman" pitchFamily="18" charset="0"/>
              </a:rPr>
              <a:t> and the medial is to the medial </a:t>
            </a:r>
            <a:r>
              <a:rPr lang="en-US" sz="2000" dirty="0" err="1" smtClean="0">
                <a:latin typeface="Times New Roman" pitchFamily="18" charset="0"/>
                <a:cs typeface="Times New Roman" pitchFamily="18" charset="0"/>
              </a:rPr>
              <a:t>condyle</a:t>
            </a:r>
            <a:r>
              <a:rPr lang="en-US" sz="2000" dirty="0" smtClean="0">
                <a:latin typeface="Times New Roman" pitchFamily="18" charset="0"/>
                <a:cs typeface="Times New Roman" pitchFamily="18" charset="0"/>
              </a:rPr>
              <a:t> of the </a:t>
            </a:r>
            <a:r>
              <a:rPr lang="en-US" sz="2000" dirty="0" smtClean="0">
                <a:latin typeface="Times New Roman" pitchFamily="18" charset="0"/>
                <a:cs typeface="Times New Roman" pitchFamily="18" charset="0"/>
                <a:hlinkClick r:id="rId4" tooltip="Tibia"/>
              </a:rPr>
              <a:t>tibia</a:t>
            </a:r>
            <a:r>
              <a:rPr lang="en-US" sz="2000" dirty="0" smtClean="0">
                <a:latin typeface="Times New Roman" pitchFamily="18" charset="0"/>
                <a:cs typeface="Times New Roman" pitchFamily="18" charset="0"/>
              </a:rPr>
              <a:t>. </a:t>
            </a:r>
          </a:p>
          <a:p>
            <a:pPr lvl="1"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posterior ligaments</a:t>
            </a:r>
            <a:r>
              <a:rPr lang="en-US" sz="2000" dirty="0" smtClean="0">
                <a:latin typeface="Times New Roman" pitchFamily="18" charset="0"/>
                <a:cs typeface="Times New Roman" pitchFamily="18" charset="0"/>
              </a:rPr>
              <a:t> are membranous, enclose the joint behind.</a:t>
            </a:r>
          </a:p>
          <a:p>
            <a:pPr lvl="1" algn="just"/>
            <a:r>
              <a:rPr lang="en-US" sz="2000" dirty="0" smtClean="0">
                <a:latin typeface="Times New Roman" pitchFamily="18" charset="0"/>
                <a:cs typeface="Times New Roman" pitchFamily="18" charset="0"/>
              </a:rPr>
              <a:t>The </a:t>
            </a:r>
            <a:r>
              <a:rPr lang="en-US" sz="2000" b="1" i="1" dirty="0" err="1" smtClean="0">
                <a:latin typeface="Times New Roman" pitchFamily="18" charset="0"/>
                <a:cs typeface="Times New Roman" pitchFamily="18" charset="0"/>
              </a:rPr>
              <a:t>cruciate</a:t>
            </a:r>
            <a:r>
              <a:rPr lang="en-US" sz="2000" b="1" i="1" dirty="0" smtClean="0">
                <a:latin typeface="Times New Roman" pitchFamily="18" charset="0"/>
                <a:cs typeface="Times New Roman" pitchFamily="18" charset="0"/>
              </a:rPr>
              <a:t> ligaments</a:t>
            </a:r>
            <a:r>
              <a:rPr lang="en-US" sz="2000" dirty="0" smtClean="0">
                <a:latin typeface="Times New Roman" pitchFamily="18" charset="0"/>
                <a:cs typeface="Times New Roman" pitchFamily="18" charset="0"/>
              </a:rPr>
              <a:t> are anterior and posterior. The </a:t>
            </a:r>
            <a:r>
              <a:rPr lang="en-US" sz="2000" i="1" dirty="0" smtClean="0">
                <a:latin typeface="Times New Roman" pitchFamily="18" charset="0"/>
                <a:cs typeface="Times New Roman" pitchFamily="18" charset="0"/>
              </a:rPr>
              <a:t>anterior</a:t>
            </a:r>
            <a:r>
              <a:rPr lang="en-US" sz="2000" dirty="0" smtClean="0">
                <a:latin typeface="Times New Roman" pitchFamily="18" charset="0"/>
                <a:cs typeface="Times New Roman" pitchFamily="18" charset="0"/>
              </a:rPr>
              <a:t> arises from the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spine, extends upwards and backwards and ends on the lateral part to the inter-</a:t>
            </a:r>
            <a:r>
              <a:rPr lang="en-US" sz="2000" dirty="0" err="1" smtClean="0">
                <a:latin typeface="Times New Roman" pitchFamily="18" charset="0"/>
                <a:cs typeface="Times New Roman" pitchFamily="18" charset="0"/>
              </a:rPr>
              <a:t>condyloid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fossa</a:t>
            </a:r>
            <a:r>
              <a:rPr lang="en-US" sz="2000" dirty="0" smtClean="0">
                <a:latin typeface="Times New Roman" pitchFamily="18" charset="0"/>
                <a:cs typeface="Times New Roman" pitchFamily="18" charset="0"/>
              </a:rPr>
              <a:t> of </a:t>
            </a:r>
            <a:r>
              <a:rPr lang="en-US" sz="2000" dirty="0" smtClean="0">
                <a:latin typeface="Times New Roman" pitchFamily="18" charset="0"/>
                <a:cs typeface="Times New Roman" pitchFamily="18" charset="0"/>
                <a:hlinkClick r:id="rId2" tooltip="Femur"/>
              </a:rPr>
              <a:t>femur</a:t>
            </a:r>
            <a:r>
              <a:rPr lang="en-US" sz="2000" dirty="0" smtClean="0">
                <a:latin typeface="Times New Roman" pitchFamily="18" charset="0"/>
                <a:cs typeface="Times New Roman" pitchFamily="18" charset="0"/>
              </a:rPr>
              <a:t>. The </a:t>
            </a:r>
            <a:r>
              <a:rPr lang="en-US" sz="2000" i="1" dirty="0" smtClean="0">
                <a:latin typeface="Times New Roman" pitchFamily="18" charset="0"/>
                <a:cs typeface="Times New Roman" pitchFamily="18" charset="0"/>
              </a:rPr>
              <a:t>posterior </a:t>
            </a:r>
            <a:r>
              <a:rPr lang="en-US" sz="2000" dirty="0" smtClean="0">
                <a:latin typeface="Times New Roman" pitchFamily="18" charset="0"/>
                <a:cs typeface="Times New Roman" pitchFamily="18" charset="0"/>
              </a:rPr>
              <a:t>is attached below the tubercle medial to the </a:t>
            </a:r>
            <a:r>
              <a:rPr lang="en-US" sz="2000" dirty="0" err="1" smtClean="0">
                <a:latin typeface="Times New Roman" pitchFamily="18" charset="0"/>
                <a:cs typeface="Times New Roman" pitchFamily="18" charset="0"/>
              </a:rPr>
              <a:t>popliteal</a:t>
            </a:r>
            <a:r>
              <a:rPr lang="en-US" sz="2000" dirty="0" smtClean="0">
                <a:latin typeface="Times New Roman" pitchFamily="18" charset="0"/>
                <a:cs typeface="Times New Roman" pitchFamily="18" charset="0"/>
              </a:rPr>
              <a:t> notch, directed upwards and forwards and is attached to the anterior part of the inter-</a:t>
            </a:r>
            <a:r>
              <a:rPr lang="en-US" sz="2000" dirty="0" err="1" smtClean="0">
                <a:latin typeface="Times New Roman" pitchFamily="18" charset="0"/>
                <a:cs typeface="Times New Roman" pitchFamily="18" charset="0"/>
              </a:rPr>
              <a:t>condyloid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fossa</a:t>
            </a:r>
            <a:r>
              <a:rPr lang="en-US" sz="2000" dirty="0" smtClean="0">
                <a:latin typeface="Times New Roman" pitchFamily="18" charset="0"/>
                <a:cs typeface="Times New Roman" pitchFamily="18" charset="0"/>
              </a:rPr>
              <a:t> of </a:t>
            </a:r>
            <a:r>
              <a:rPr lang="en-US" sz="2000" dirty="0" smtClean="0">
                <a:latin typeface="Times New Roman" pitchFamily="18" charset="0"/>
                <a:cs typeface="Times New Roman" pitchFamily="18" charset="0"/>
                <a:hlinkClick r:id="rId2" tooltip="Femur"/>
              </a:rPr>
              <a:t>femur</a:t>
            </a:r>
            <a:r>
              <a:rPr lang="en-US" sz="2000" dirty="0" smtClean="0">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normAutofit fontScale="90000"/>
          </a:bodyPr>
          <a:lstStyle/>
          <a:p>
            <a:r>
              <a:rPr lang="en-US" sz="4400" dirty="0" smtClean="0">
                <a:solidFill>
                  <a:srgbClr val="FF0000"/>
                </a:solidFill>
                <a:latin typeface="Algerian" pitchFamily="82" charset="0"/>
              </a:rPr>
              <a:t>FEMRERO-TIBIAL JOINT. CONT….</a:t>
            </a: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b="1" dirty="0" smtClean="0">
                <a:latin typeface="Times New Roman" pitchFamily="18" charset="0"/>
                <a:cs typeface="Times New Roman" pitchFamily="18" charset="0"/>
                <a:hlinkClick r:id="rId2"/>
              </a:rPr>
              <a:t>A. </a:t>
            </a:r>
            <a:r>
              <a:rPr lang="en-US" sz="2800" b="1" dirty="0" err="1" smtClean="0">
                <a:latin typeface="Times New Roman" pitchFamily="18" charset="0"/>
                <a:cs typeface="Times New Roman" pitchFamily="18" charset="0"/>
                <a:hlinkClick r:id="rId2"/>
              </a:rPr>
              <a:t>Femoro</a:t>
            </a:r>
            <a:r>
              <a:rPr lang="en-US" sz="2800" b="1" dirty="0" smtClean="0">
                <a:latin typeface="Times New Roman" pitchFamily="18" charset="0"/>
                <a:cs typeface="Times New Roman" pitchFamily="18" charset="0"/>
                <a:hlinkClick r:id="rId2"/>
              </a:rPr>
              <a:t>-patellar articulation</a:t>
            </a:r>
            <a:endParaRPr lang="en-US" sz="2800" b="1" dirty="0" smtClean="0">
              <a:latin typeface="Times New Roman" pitchFamily="18" charset="0"/>
              <a:cs typeface="Times New Roman" pitchFamily="18" charset="0"/>
            </a:endParaRPr>
          </a:p>
          <a:p>
            <a:pPr>
              <a:buNone/>
            </a:pPr>
            <a:endParaRPr lang="en-US" i="1" dirty="0" smtClean="0">
              <a:solidFill>
                <a:srgbClr val="FF0000"/>
              </a:solidFill>
            </a:endParaRPr>
          </a:p>
          <a:p>
            <a:r>
              <a:rPr lang="en-US" dirty="0" smtClean="0">
                <a:solidFill>
                  <a:srgbClr val="FF0000"/>
                </a:solidFill>
              </a:rPr>
              <a:t>Horse &amp; Pig</a:t>
            </a:r>
          </a:p>
          <a:p>
            <a:r>
              <a:rPr lang="en-US" i="1" dirty="0" smtClean="0"/>
              <a:t>- </a:t>
            </a:r>
            <a:r>
              <a:rPr lang="en-US" dirty="0" smtClean="0"/>
              <a:t>Similar to that of ox.</a:t>
            </a:r>
          </a:p>
          <a:p>
            <a:r>
              <a:rPr lang="en-US" dirty="0" smtClean="0">
                <a:solidFill>
                  <a:srgbClr val="FF0000"/>
                </a:solidFill>
              </a:rPr>
              <a:t>Dog</a:t>
            </a:r>
            <a:r>
              <a:rPr lang="en-US" i="1" dirty="0" smtClean="0"/>
              <a:t>- </a:t>
            </a:r>
            <a:r>
              <a:rPr lang="en-US" dirty="0" smtClean="0"/>
              <a:t>There is only one straight ligament.</a:t>
            </a:r>
          </a:p>
          <a:p>
            <a:endParaRPr lang="en-US" dirty="0" smtClean="0"/>
          </a:p>
          <a:p>
            <a:endParaRPr lang="en-US" dirty="0" smtClean="0"/>
          </a:p>
          <a:p>
            <a:r>
              <a:rPr lang="en-US" sz="2400" b="1" dirty="0" smtClean="0">
                <a:latin typeface="Times New Roman" pitchFamily="18" charset="0"/>
                <a:cs typeface="Times New Roman" pitchFamily="18" charset="0"/>
              </a:rPr>
              <a:t>B.</a:t>
            </a:r>
            <a:r>
              <a:rPr lang="en-US" sz="2400" b="1" dirty="0" smtClean="0">
                <a:latin typeface="Times New Roman" pitchFamily="18" charset="0"/>
                <a:cs typeface="Times New Roman" pitchFamily="18" charset="0"/>
                <a:hlinkClick r:id="rId2"/>
              </a:rPr>
              <a:t> </a:t>
            </a:r>
            <a:r>
              <a:rPr lang="en-US" sz="3000" b="1" dirty="0" err="1" smtClean="0">
                <a:latin typeface="Times New Roman" pitchFamily="18" charset="0"/>
                <a:cs typeface="Times New Roman" pitchFamily="18" charset="0"/>
                <a:hlinkClick r:id="rId2"/>
              </a:rPr>
              <a:t>Femoro-tibial</a:t>
            </a:r>
            <a:r>
              <a:rPr lang="en-US" sz="3000" b="1" dirty="0" smtClean="0">
                <a:latin typeface="Times New Roman" pitchFamily="18" charset="0"/>
                <a:cs typeface="Times New Roman" pitchFamily="18" charset="0"/>
                <a:hlinkClick r:id="rId2"/>
              </a:rPr>
              <a:t> articulation</a:t>
            </a:r>
            <a:endParaRPr lang="en-US" sz="3000" b="1" dirty="0" smtClean="0"/>
          </a:p>
          <a:p>
            <a:endParaRPr lang="en-US" dirty="0" smtClean="0"/>
          </a:p>
          <a:p>
            <a:r>
              <a:rPr lang="en-US" b="1" dirty="0" smtClean="0">
                <a:solidFill>
                  <a:srgbClr val="FF0000"/>
                </a:solidFill>
              </a:rPr>
              <a:t>Horse, Dog &amp; Pig </a:t>
            </a:r>
          </a:p>
          <a:p>
            <a:pPr lvl="0">
              <a:buNone/>
            </a:pPr>
            <a:r>
              <a:rPr lang="en-US" dirty="0" smtClean="0"/>
              <a:t>-Similar to that of ox </a:t>
            </a:r>
          </a:p>
          <a:p>
            <a:endParaRPr lang="en-US" dirty="0" smtClean="0"/>
          </a:p>
          <a:p>
            <a:endParaRPr lang="en-US" dirty="0"/>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STIFFLE -JOINT</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en-US" sz="2000" b="1" dirty="0" smtClean="0">
                <a:solidFill>
                  <a:srgbClr val="FF0000"/>
                </a:solidFill>
                <a:latin typeface="Times New Roman" pitchFamily="18" charset="0"/>
                <a:cs typeface="Times New Roman" pitchFamily="18" charset="0"/>
              </a:rPr>
              <a:t>Ox</a:t>
            </a:r>
            <a:endParaRPr lang="en-US" sz="2000" dirty="0" smtClean="0">
              <a:solidFill>
                <a:srgbClr val="FF0000"/>
              </a:solidFill>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This is a </a:t>
            </a:r>
            <a:r>
              <a:rPr lang="en-US" sz="2000" b="1" dirty="0" smtClean="0">
                <a:latin typeface="Times New Roman" pitchFamily="18" charset="0"/>
                <a:cs typeface="Times New Roman" pitchFamily="18" charset="0"/>
              </a:rPr>
              <a:t>composite joint </a:t>
            </a:r>
            <a:r>
              <a:rPr lang="en-US" sz="2000" dirty="0" smtClean="0">
                <a:latin typeface="Times New Roman" pitchFamily="18" charset="0"/>
                <a:cs typeface="Times New Roman" pitchFamily="18" charset="0"/>
              </a:rPr>
              <a:t>consisting of</a:t>
            </a:r>
          </a:p>
          <a:p>
            <a:pPr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1. </a:t>
            </a:r>
            <a:r>
              <a:rPr lang="en-US" sz="2000" dirty="0" err="1" smtClean="0">
                <a:latin typeface="Times New Roman" pitchFamily="18" charset="0"/>
                <a:cs typeface="Times New Roman" pitchFamily="18" charset="0"/>
              </a:rPr>
              <a:t>Tibio</a:t>
            </a:r>
            <a:r>
              <a:rPr lang="en-US" sz="2000" dirty="0" smtClean="0">
                <a:latin typeface="Times New Roman" pitchFamily="18" charset="0"/>
                <a:cs typeface="Times New Roman" pitchFamily="18" charset="0"/>
              </a:rPr>
              <a:t> tarsal articulation</a:t>
            </a:r>
          </a:p>
          <a:p>
            <a:pPr lvl="0" algn="just"/>
            <a:r>
              <a:rPr lang="en-US" sz="2000" dirty="0" smtClean="0">
                <a:latin typeface="Times New Roman" pitchFamily="18" charset="0"/>
                <a:cs typeface="Times New Roman" pitchFamily="18" charset="0"/>
              </a:rPr>
              <a:t>2. Proximal tarsal articulations</a:t>
            </a:r>
          </a:p>
          <a:p>
            <a:pPr lvl="0" algn="just"/>
            <a:r>
              <a:rPr lang="en-US" sz="2000" dirty="0" smtClean="0">
                <a:latin typeface="Times New Roman" pitchFamily="18" charset="0"/>
                <a:cs typeface="Times New Roman" pitchFamily="18" charset="0"/>
              </a:rPr>
              <a:t>3.Inter tarsal articulations</a:t>
            </a:r>
          </a:p>
          <a:p>
            <a:pPr lvl="0" algn="just"/>
            <a:r>
              <a:rPr lang="en-US" sz="2000" dirty="0" smtClean="0">
                <a:latin typeface="Times New Roman" pitchFamily="18" charset="0"/>
                <a:cs typeface="Times New Roman" pitchFamily="18" charset="0"/>
              </a:rPr>
              <a:t>4. Distal tarsal articulations</a:t>
            </a:r>
          </a:p>
          <a:p>
            <a:pPr lvl="0" algn="just"/>
            <a:r>
              <a:rPr lang="en-US" sz="2000" dirty="0" smtClean="0">
                <a:latin typeface="Times New Roman" pitchFamily="18" charset="0"/>
                <a:cs typeface="Times New Roman" pitchFamily="18" charset="0"/>
              </a:rPr>
              <a:t>5.Tarso-metatarsal articulations.</a:t>
            </a:r>
          </a:p>
          <a:p>
            <a:pPr lvl="0"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tibio</a:t>
            </a:r>
            <a:r>
              <a:rPr lang="en-US" sz="2000" dirty="0" smtClean="0">
                <a:latin typeface="Times New Roman" pitchFamily="18" charset="0"/>
                <a:cs typeface="Times New Roman" pitchFamily="18" charset="0"/>
              </a:rPr>
              <a:t> tarsal articulation is a </a:t>
            </a:r>
            <a:r>
              <a:rPr lang="en-US" sz="2000" b="1" i="1" dirty="0" err="1" smtClean="0">
                <a:latin typeface="Times New Roman" pitchFamily="18" charset="0"/>
                <a:cs typeface="Times New Roman" pitchFamily="18" charset="0"/>
              </a:rPr>
              <a:t>ginglymus</a:t>
            </a:r>
            <a:r>
              <a:rPr lang="en-US" sz="2000" dirty="0" smtClean="0">
                <a:latin typeface="Times New Roman" pitchFamily="18" charset="0"/>
                <a:cs typeface="Times New Roman" pitchFamily="18" charset="0"/>
              </a:rPr>
              <a:t>. The rest are </a:t>
            </a:r>
            <a:r>
              <a:rPr lang="en-US" sz="2000" b="1" i="1" dirty="0" err="1" smtClean="0">
                <a:latin typeface="Times New Roman" pitchFamily="18" charset="0"/>
                <a:cs typeface="Times New Roman" pitchFamily="18" charset="0"/>
              </a:rPr>
              <a:t>arthrodia</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joint has </a:t>
            </a:r>
            <a:r>
              <a:rPr lang="en-US" sz="2000" b="1" i="1" dirty="0" smtClean="0">
                <a:latin typeface="Times New Roman" pitchFamily="18" charset="0"/>
                <a:cs typeface="Times New Roman" pitchFamily="18" charset="0"/>
              </a:rPr>
              <a:t>common ligaments</a:t>
            </a:r>
            <a:r>
              <a:rPr lang="en-US" sz="2000" dirty="0" smtClean="0">
                <a:latin typeface="Times New Roman" pitchFamily="18" charset="0"/>
                <a:cs typeface="Times New Roman" pitchFamily="18" charset="0"/>
              </a:rPr>
              <a:t> and </a:t>
            </a:r>
            <a:r>
              <a:rPr lang="en-US" sz="2000" b="1" i="1" dirty="0" smtClean="0">
                <a:latin typeface="Times New Roman" pitchFamily="18" charset="0"/>
                <a:cs typeface="Times New Roman" pitchFamily="18" charset="0"/>
              </a:rPr>
              <a:t>special ligaments</a:t>
            </a:r>
            <a:r>
              <a:rPr lang="en-US" sz="2000" dirty="0" smtClean="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HOCK JOINT</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b="1" dirty="0" smtClean="0">
                <a:latin typeface="Times New Roman" pitchFamily="18" charset="0"/>
                <a:cs typeface="Times New Roman" pitchFamily="18" charset="0"/>
              </a:rPr>
              <a:t>Common ligaments</a:t>
            </a:r>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Capsular ligament</a:t>
            </a:r>
            <a:r>
              <a:rPr lang="en-US" sz="2000" dirty="0" smtClean="0">
                <a:latin typeface="Times New Roman" pitchFamily="18" charset="0"/>
                <a:cs typeface="Times New Roman" pitchFamily="18" charset="0"/>
              </a:rPr>
              <a:t> may be divided into two parts-</a:t>
            </a:r>
            <a:r>
              <a:rPr lang="en-US" sz="2000" i="1" dirty="0" smtClean="0">
                <a:latin typeface="Times New Roman" pitchFamily="18" charset="0"/>
                <a:cs typeface="Times New Roman" pitchFamily="18" charset="0"/>
              </a:rPr>
              <a:t>anterior</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posterior</a:t>
            </a:r>
            <a:r>
              <a:rPr lang="en-US" sz="2000" dirty="0" smtClean="0">
                <a:latin typeface="Times New Roman" pitchFamily="18" charset="0"/>
                <a:cs typeface="Times New Roman" pitchFamily="18" charset="0"/>
              </a:rPr>
              <a:t>.</a:t>
            </a:r>
          </a:p>
          <a:p>
            <a:pPr lvl="1"/>
            <a:r>
              <a:rPr lang="en-US" sz="2000" dirty="0" smtClean="0">
                <a:latin typeface="Times New Roman" pitchFamily="18" charset="0"/>
                <a:cs typeface="Times New Roman" pitchFamily="18" charset="0"/>
              </a:rPr>
              <a:t>The </a:t>
            </a:r>
            <a:r>
              <a:rPr lang="en-US" sz="2000" i="1" dirty="0" smtClean="0">
                <a:solidFill>
                  <a:srgbClr val="FF0000"/>
                </a:solidFill>
                <a:latin typeface="Times New Roman" pitchFamily="18" charset="0"/>
                <a:cs typeface="Times New Roman" pitchFamily="18" charset="0"/>
              </a:rPr>
              <a:t>anterior capsular ligament</a:t>
            </a:r>
            <a:r>
              <a:rPr lang="en-US" sz="2000" dirty="0" smtClean="0">
                <a:latin typeface="Times New Roman" pitchFamily="18" charset="0"/>
                <a:cs typeface="Times New Roman" pitchFamily="18" charset="0"/>
              </a:rPr>
              <a:t> is membranous and encloses and </a:t>
            </a:r>
            <a:r>
              <a:rPr lang="en-US" sz="2000" dirty="0" err="1" smtClean="0">
                <a:latin typeface="Times New Roman" pitchFamily="18" charset="0"/>
                <a:cs typeface="Times New Roman" pitchFamily="18" charset="0"/>
              </a:rPr>
              <a:t>tibio</a:t>
            </a:r>
            <a:r>
              <a:rPr lang="en-US" sz="2000" dirty="0" smtClean="0">
                <a:latin typeface="Times New Roman" pitchFamily="18" charset="0"/>
                <a:cs typeface="Times New Roman" pitchFamily="18" charset="0"/>
              </a:rPr>
              <a:t>-tarsal joint in front.</a:t>
            </a:r>
          </a:p>
          <a:p>
            <a:pPr lvl="1"/>
            <a:r>
              <a:rPr lang="en-US" sz="2000" dirty="0" smtClean="0">
                <a:latin typeface="Times New Roman" pitchFamily="18" charset="0"/>
                <a:cs typeface="Times New Roman" pitchFamily="18" charset="0"/>
              </a:rPr>
              <a:t>The </a:t>
            </a:r>
            <a:r>
              <a:rPr lang="en-US" sz="2000" i="1" dirty="0" smtClean="0">
                <a:solidFill>
                  <a:srgbClr val="FF0000"/>
                </a:solidFill>
                <a:latin typeface="Times New Roman" pitchFamily="18" charset="0"/>
                <a:cs typeface="Times New Roman" pitchFamily="18" charset="0"/>
              </a:rPr>
              <a:t>posterior capsular ligament</a:t>
            </a:r>
            <a:r>
              <a:rPr lang="en-US" sz="2000" dirty="0" smtClean="0">
                <a:latin typeface="Times New Roman" pitchFamily="18" charset="0"/>
                <a:cs typeface="Times New Roman" pitchFamily="18" charset="0"/>
              </a:rPr>
              <a:t> is also membranous and is attached to the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tarsal above, metatarsal below and blends with the lateral ligaments.</a:t>
            </a:r>
          </a:p>
          <a:p>
            <a:pPr lvl="0"/>
            <a:r>
              <a:rPr lang="en-US" sz="2000" dirty="0" smtClean="0">
                <a:latin typeface="Times New Roman" pitchFamily="18" charset="0"/>
                <a:cs typeface="Times New Roman" pitchFamily="18" charset="0"/>
              </a:rPr>
              <a:t>The </a:t>
            </a:r>
            <a:r>
              <a:rPr lang="en-US" sz="2000" b="1" i="1" dirty="0" smtClean="0">
                <a:solidFill>
                  <a:srgbClr val="002060"/>
                </a:solidFill>
                <a:latin typeface="Times New Roman" pitchFamily="18" charset="0"/>
                <a:cs typeface="Times New Roman" pitchFamily="18" charset="0"/>
              </a:rPr>
              <a:t>lateral</a:t>
            </a:r>
            <a:r>
              <a:rPr lang="en-US" sz="2000" b="1" dirty="0" smtClean="0">
                <a:solidFill>
                  <a:srgbClr val="002060"/>
                </a:solidFill>
                <a:latin typeface="Times New Roman" pitchFamily="18" charset="0"/>
                <a:cs typeface="Times New Roman" pitchFamily="18" charset="0"/>
              </a:rPr>
              <a:t> and </a:t>
            </a:r>
            <a:r>
              <a:rPr lang="en-US" sz="2000" b="1" i="1" dirty="0" smtClean="0">
                <a:solidFill>
                  <a:srgbClr val="002060"/>
                </a:solidFill>
                <a:latin typeface="Times New Roman" pitchFamily="18" charset="0"/>
                <a:cs typeface="Times New Roman" pitchFamily="18" charset="0"/>
              </a:rPr>
              <a:t>medial collateral</a:t>
            </a:r>
            <a:r>
              <a:rPr lang="en-US" sz="2000" dirty="0" smtClean="0">
                <a:latin typeface="Times New Roman" pitchFamily="18" charset="0"/>
                <a:cs typeface="Times New Roman" pitchFamily="18" charset="0"/>
              </a:rPr>
              <a:t> ligaments extending from the distal end of the </a:t>
            </a:r>
            <a:r>
              <a:rPr lang="en-US" sz="2000" dirty="0" smtClean="0">
                <a:latin typeface="Times New Roman" pitchFamily="18" charset="0"/>
                <a:cs typeface="Times New Roman" pitchFamily="18" charset="0"/>
                <a:hlinkClick r:id="rId2" tooltip="Tibia"/>
              </a:rPr>
              <a:t>tibia</a:t>
            </a:r>
            <a:r>
              <a:rPr lang="en-US" sz="2000" dirty="0" smtClean="0">
                <a:latin typeface="Times New Roman" pitchFamily="18" charset="0"/>
                <a:cs typeface="Times New Roman" pitchFamily="18" charset="0"/>
              </a:rPr>
              <a:t> above, attached to the tarsal bones and the large metatarsal </a:t>
            </a:r>
            <a:r>
              <a:rPr lang="en-US" sz="2000" dirty="0" smtClean="0">
                <a:latin typeface="Times New Roman" pitchFamily="18" charset="0"/>
                <a:cs typeface="Times New Roman" pitchFamily="18" charset="0"/>
                <a:hlinkClick r:id="rId3" tooltip="Bone"/>
              </a:rPr>
              <a:t>bone</a:t>
            </a:r>
            <a:r>
              <a:rPr lang="en-US" sz="2000" dirty="0" smtClean="0">
                <a:latin typeface="Times New Roman" pitchFamily="18" charset="0"/>
                <a:cs typeface="Times New Roman" pitchFamily="18" charset="0"/>
              </a:rPr>
              <a:t> below.</a:t>
            </a:r>
          </a:p>
          <a:p>
            <a:pPr lvl="0"/>
            <a:r>
              <a:rPr lang="en-US" sz="2000" b="1" i="1" dirty="0" smtClean="0">
                <a:solidFill>
                  <a:srgbClr val="002060"/>
                </a:solidFill>
                <a:latin typeface="Times New Roman" pitchFamily="18" charset="0"/>
                <a:cs typeface="Times New Roman" pitchFamily="18" charset="0"/>
              </a:rPr>
              <a:t>Posterior ligament (</a:t>
            </a:r>
            <a:r>
              <a:rPr lang="en-US" sz="2000" b="1" i="1" dirty="0" err="1" smtClean="0">
                <a:solidFill>
                  <a:srgbClr val="002060"/>
                </a:solidFill>
                <a:latin typeface="Times New Roman" pitchFamily="18" charset="0"/>
                <a:cs typeface="Times New Roman" pitchFamily="18" charset="0"/>
              </a:rPr>
              <a:t>calcaneo</a:t>
            </a:r>
            <a:r>
              <a:rPr lang="en-US" sz="2000" b="1" i="1" dirty="0" smtClean="0">
                <a:solidFill>
                  <a:srgbClr val="002060"/>
                </a:solidFill>
                <a:latin typeface="Times New Roman" pitchFamily="18" charset="0"/>
                <a:cs typeface="Times New Roman" pitchFamily="18" charset="0"/>
              </a:rPr>
              <a:t>-metatarsal ligament)</a:t>
            </a:r>
            <a:r>
              <a:rPr lang="en-US" sz="2000" dirty="0" smtClean="0">
                <a:latin typeface="Times New Roman" pitchFamily="18" charset="0"/>
                <a:cs typeface="Times New Roman" pitchFamily="18" charset="0"/>
              </a:rPr>
              <a:t> is on the </a:t>
            </a:r>
            <a:r>
              <a:rPr lang="en-US" sz="2000" dirty="0" err="1" smtClean="0">
                <a:latin typeface="Times New Roman" pitchFamily="18" charset="0"/>
                <a:cs typeface="Times New Roman" pitchFamily="18" charset="0"/>
              </a:rPr>
              <a:t>postero</a:t>
            </a:r>
            <a:r>
              <a:rPr lang="en-US" sz="2000" dirty="0" smtClean="0">
                <a:latin typeface="Times New Roman" pitchFamily="18" charset="0"/>
                <a:cs typeface="Times New Roman" pitchFamily="18" charset="0"/>
              </a:rPr>
              <a:t>-lateral aspect from the posterior border of tuber </a:t>
            </a:r>
            <a:r>
              <a:rPr lang="en-US" sz="2000" dirty="0" err="1" smtClean="0">
                <a:latin typeface="Times New Roman" pitchFamily="18" charset="0"/>
                <a:cs typeface="Times New Roman" pitchFamily="18" charset="0"/>
              </a:rPr>
              <a:t>calcis</a:t>
            </a:r>
            <a:r>
              <a:rPr lang="en-US" sz="2000" dirty="0" smtClean="0">
                <a:latin typeface="Times New Roman" pitchFamily="18" charset="0"/>
                <a:cs typeface="Times New Roman" pitchFamily="18" charset="0"/>
              </a:rPr>
              <a:t> passes down and is attached to the central and fourth tarsal and to the large metatarsal below.</a:t>
            </a:r>
          </a:p>
          <a:p>
            <a:pPr lvl="0"/>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HOCK JOINT- </a:t>
            </a:r>
            <a:r>
              <a:rPr lang="en-US" dirty="0" err="1" smtClean="0">
                <a:solidFill>
                  <a:srgbClr val="FF0000"/>
                </a:solidFill>
                <a:latin typeface="Algerian" pitchFamily="82" charset="0"/>
              </a:rPr>
              <a:t>Contin</a:t>
            </a:r>
            <a:r>
              <a:rPr lang="en-US" dirty="0" smtClean="0">
                <a:solidFill>
                  <a:srgbClr val="FF0000"/>
                </a:solidFill>
                <a:latin typeface="Algerian" pitchFamily="82" charset="0"/>
              </a:rPr>
              <a:t>…..</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b="1" i="1" dirty="0" smtClean="0">
                <a:latin typeface="Times New Roman" pitchFamily="18" charset="0"/>
                <a:cs typeface="Times New Roman" pitchFamily="18" charset="0"/>
              </a:rPr>
              <a:t>Dorsal oblique ligament</a:t>
            </a:r>
            <a:r>
              <a:rPr lang="en-US" sz="2000" dirty="0" smtClean="0">
                <a:latin typeface="Times New Roman" pitchFamily="18" charset="0"/>
                <a:cs typeface="Times New Roman" pitchFamily="18" charset="0"/>
              </a:rPr>
              <a:t> is a narrow band placed at the </a:t>
            </a:r>
            <a:r>
              <a:rPr lang="en-US" sz="2000" dirty="0" err="1" smtClean="0">
                <a:latin typeface="Times New Roman" pitchFamily="18" charset="0"/>
                <a:cs typeface="Times New Roman" pitchFamily="18" charset="0"/>
              </a:rPr>
              <a:t>antero</a:t>
            </a:r>
            <a:r>
              <a:rPr lang="en-US" sz="2000" dirty="0" smtClean="0">
                <a:latin typeface="Times New Roman" pitchFamily="18" charset="0"/>
                <a:cs typeface="Times New Roman" pitchFamily="18" charset="0"/>
              </a:rPr>
              <a:t>-internal aspect of the joint. It extends from the medial side of the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tarsal, passed obliquely downwards and attaches on the fused central, fourth tarsal and the large metatarsal bones</a:t>
            </a:r>
          </a:p>
          <a:p>
            <a:pPr algn="just"/>
            <a:endParaRPr lang="en-US" sz="2000" dirty="0" smtClean="0">
              <a:latin typeface="Times New Roman" pitchFamily="18" charset="0"/>
              <a:cs typeface="Times New Roman" pitchFamily="18" charset="0"/>
            </a:endParaRPr>
          </a:p>
          <a:p>
            <a:pPr lvl="0" algn="just"/>
            <a:r>
              <a:rPr lang="en-US" sz="2000" b="1" i="1" dirty="0" err="1" smtClean="0">
                <a:latin typeface="Times New Roman" pitchFamily="18" charset="0"/>
                <a:cs typeface="Times New Roman" pitchFamily="18" charset="0"/>
              </a:rPr>
              <a:t>Tarso</a:t>
            </a:r>
            <a:r>
              <a:rPr lang="en-US" sz="2000" b="1" i="1" dirty="0" smtClean="0">
                <a:latin typeface="Times New Roman" pitchFamily="18" charset="0"/>
                <a:cs typeface="Times New Roman" pitchFamily="18" charset="0"/>
              </a:rPr>
              <a:t>- metatarsal ligament</a:t>
            </a:r>
            <a:r>
              <a:rPr lang="en-US" sz="2000" dirty="0" smtClean="0">
                <a:latin typeface="Times New Roman" pitchFamily="18" charset="0"/>
                <a:cs typeface="Times New Roman" pitchFamily="18" charset="0"/>
              </a:rPr>
              <a:t> is on the plantar aspect of the joint. It is blended in front with plantar oblique capsular ligament and is adherent to all the tarsal bones. It also blends medially with the medial (collateral) ligament and laterally with planter tarsal ligament. Its plantar face is lines by synovial membrane and forms anterior wall of the tarsal sheath.</a:t>
            </a:r>
          </a:p>
          <a:p>
            <a:endParaRPr lang="en-US" dirty="0"/>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HOCK JOINT- </a:t>
            </a:r>
            <a:r>
              <a:rPr lang="en-US" dirty="0" err="1" smtClean="0">
                <a:solidFill>
                  <a:srgbClr val="FF0000"/>
                </a:solidFill>
                <a:latin typeface="Algerian" pitchFamily="82" charset="0"/>
              </a:rPr>
              <a:t>Contin</a:t>
            </a:r>
            <a:r>
              <a:rPr lang="en-US" dirty="0" smtClean="0">
                <a:solidFill>
                  <a:srgbClr val="FF0000"/>
                </a:solidFill>
                <a:latin typeface="Algerian" pitchFamily="82" charset="0"/>
              </a:rPr>
              <a:t>…..</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lgn="just"/>
            <a:r>
              <a:rPr lang="en-US" sz="2000" dirty="0" smtClean="0">
                <a:latin typeface="Times New Roman" pitchFamily="18" charset="0"/>
                <a:cs typeface="Times New Roman" pitchFamily="18" charset="0"/>
              </a:rPr>
              <a:t>Besides these ligaments, there are certain </a:t>
            </a:r>
            <a:r>
              <a:rPr lang="en-US" sz="2000" i="1" dirty="0" smtClean="0">
                <a:latin typeface="Times New Roman" pitchFamily="18" charset="0"/>
                <a:cs typeface="Times New Roman" pitchFamily="18" charset="0"/>
              </a:rPr>
              <a:t>annular ligament</a:t>
            </a:r>
            <a:r>
              <a:rPr lang="en-US" sz="2000" dirty="0" smtClean="0">
                <a:latin typeface="Times New Roman" pitchFamily="18" charset="0"/>
                <a:cs typeface="Times New Roman" pitchFamily="18" charset="0"/>
              </a:rPr>
              <a:t> which serve to bind the tendons of the muscles.</a:t>
            </a:r>
          </a:p>
          <a:p>
            <a:pPr lvl="1" algn="just"/>
            <a:r>
              <a:rPr lang="en-US" sz="2000" dirty="0" smtClean="0">
                <a:latin typeface="Times New Roman" pitchFamily="18" charset="0"/>
                <a:cs typeface="Times New Roman" pitchFamily="18" charset="0"/>
              </a:rPr>
              <a:t>On the dorsal aspect, there are two-</a:t>
            </a:r>
            <a:r>
              <a:rPr lang="en-US" sz="2000" i="1" dirty="0" smtClean="0">
                <a:latin typeface="Times New Roman" pitchFamily="18" charset="0"/>
                <a:cs typeface="Times New Roman" pitchFamily="18" charset="0"/>
              </a:rPr>
              <a:t>proximal</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distal</a:t>
            </a:r>
            <a:r>
              <a:rPr lang="en-US" sz="2000" dirty="0" smtClean="0">
                <a:latin typeface="Times New Roman" pitchFamily="18" charset="0"/>
                <a:cs typeface="Times New Roman" pitchFamily="18" charset="0"/>
              </a:rPr>
              <a:t>.</a:t>
            </a:r>
          </a:p>
          <a:p>
            <a:pPr lvl="1"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proximal annular ligament</a:t>
            </a:r>
            <a:r>
              <a:rPr lang="en-US" sz="2000" dirty="0" smtClean="0">
                <a:latin typeface="Times New Roman" pitchFamily="18" charset="0"/>
                <a:cs typeface="Times New Roman" pitchFamily="18" charset="0"/>
              </a:rPr>
              <a:t> is large and thick running across from medial to lateral </a:t>
            </a:r>
            <a:r>
              <a:rPr lang="en-US" sz="2000" dirty="0" err="1" smtClean="0">
                <a:latin typeface="Times New Roman" pitchFamily="18" charset="0"/>
                <a:cs typeface="Times New Roman" pitchFamily="18" charset="0"/>
              </a:rPr>
              <a:t>malleolus</a:t>
            </a:r>
            <a:r>
              <a:rPr lang="en-US" sz="2000" dirty="0" smtClean="0">
                <a:latin typeface="Times New Roman" pitchFamily="18" charset="0"/>
                <a:cs typeface="Times New Roman" pitchFamily="18" charset="0"/>
              </a:rPr>
              <a:t>. It binds fascia down the tendons of complex muscle.</a:t>
            </a:r>
          </a:p>
          <a:p>
            <a:pPr lvl="1"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distal annular ligament</a:t>
            </a:r>
            <a:r>
              <a:rPr lang="en-US" sz="2000" dirty="0" smtClean="0">
                <a:latin typeface="Times New Roman" pitchFamily="18" charset="0"/>
                <a:cs typeface="Times New Roman" pitchFamily="18" charset="0"/>
              </a:rPr>
              <a:t> is thin, arises from fibular tarsal runs obliquely downwards inward is attached to the large metatarsal.</a:t>
            </a:r>
          </a:p>
          <a:p>
            <a:pPr lvl="1"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plantar</a:t>
            </a:r>
            <a:r>
              <a:rPr lang="en-US" sz="2000" b="1" dirty="0" smtClean="0">
                <a:latin typeface="Times New Roman" pitchFamily="18" charset="0"/>
                <a:cs typeface="Times New Roman" pitchFamily="18" charset="0"/>
              </a:rPr>
              <a:t> or </a:t>
            </a:r>
            <a:r>
              <a:rPr lang="en-US" sz="2000" b="1" i="1" dirty="0" smtClean="0">
                <a:latin typeface="Times New Roman" pitchFamily="18" charset="0"/>
                <a:cs typeface="Times New Roman" pitchFamily="18" charset="0"/>
              </a:rPr>
              <a:t>posterior annular ligament</a:t>
            </a:r>
            <a:r>
              <a:rPr lang="en-US" sz="2000" dirty="0" smtClean="0">
                <a:latin typeface="Times New Roman" pitchFamily="18" charset="0"/>
                <a:cs typeface="Times New Roman" pitchFamily="18" charset="0"/>
              </a:rPr>
              <a:t> extends from the fibular tarsal and plantar ligament to the medial collateral ligament. This from the posterior wall of the tarsal sheath.</a:t>
            </a:r>
          </a:p>
          <a:p>
            <a:pPr lvl="0"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tarsal sheath</a:t>
            </a:r>
            <a:r>
              <a:rPr lang="en-US" sz="2000" dirty="0" smtClean="0">
                <a:latin typeface="Times New Roman" pitchFamily="18" charset="0"/>
                <a:cs typeface="Times New Roman" pitchFamily="18" charset="0"/>
              </a:rPr>
              <a:t> is formed in front by the </a:t>
            </a:r>
            <a:r>
              <a:rPr lang="en-US" sz="2000" dirty="0" err="1" smtClean="0">
                <a:latin typeface="Times New Roman" pitchFamily="18" charset="0"/>
                <a:cs typeface="Times New Roman" pitchFamily="18" charset="0"/>
              </a:rPr>
              <a:t>tarso</a:t>
            </a:r>
            <a:r>
              <a:rPr lang="en-US" sz="2000" dirty="0" smtClean="0">
                <a:latin typeface="Times New Roman" pitchFamily="18" charset="0"/>
                <a:cs typeface="Times New Roman" pitchFamily="18" charset="0"/>
              </a:rPr>
              <a:t>-metatarsal ligament (blended with plantar capsular ligament) and behind by the plantar annular ligament. The posterior and anterior faces respectively of these ligaments are lined by synovial membrane and this sheath for the tendon of the </a:t>
            </a:r>
            <a:r>
              <a:rPr lang="en-US" sz="2000" i="1" dirty="0" smtClean="0">
                <a:latin typeface="Times New Roman" pitchFamily="18" charset="0"/>
                <a:cs typeface="Times New Roman" pitchFamily="18" charset="0"/>
              </a:rPr>
              <a:t>deep flexor, </a:t>
            </a:r>
            <a:r>
              <a:rPr lang="en-US" sz="2000" dirty="0" smtClean="0">
                <a:latin typeface="Times New Roman" pitchFamily="18" charset="0"/>
                <a:cs typeface="Times New Roman" pitchFamily="18" charset="0"/>
              </a:rPr>
              <a:t>plantar arteries and nerves.</a:t>
            </a:r>
          </a:p>
          <a:p>
            <a:endParaRPr lang="en-US" dirty="0"/>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HOCK JOINT- </a:t>
            </a:r>
            <a:r>
              <a:rPr lang="en-US" dirty="0" err="1" smtClean="0">
                <a:solidFill>
                  <a:srgbClr val="FF0000"/>
                </a:solidFill>
                <a:latin typeface="Algerian" pitchFamily="82" charset="0"/>
              </a:rPr>
              <a:t>Contin</a:t>
            </a:r>
            <a:r>
              <a:rPr lang="en-US" dirty="0" smtClean="0">
                <a:solidFill>
                  <a:srgbClr val="FF0000"/>
                </a:solidFill>
                <a:latin typeface="Algerian" pitchFamily="82" charset="0"/>
              </a:rPr>
              <a:t>…..</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r>
              <a:rPr lang="en-US" sz="2000" b="1" i="1" dirty="0" smtClean="0">
                <a:solidFill>
                  <a:srgbClr val="FF0000"/>
                </a:solidFill>
                <a:latin typeface="Times New Roman" pitchFamily="18" charset="0"/>
                <a:cs typeface="Times New Roman" pitchFamily="18" charset="0"/>
              </a:rPr>
              <a:t>Proximal tarsal articulation</a:t>
            </a:r>
            <a:endParaRPr lang="en-US" sz="2000" b="1" dirty="0" smtClean="0">
              <a:solidFill>
                <a:srgbClr val="FF0000"/>
              </a:solidFill>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Between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tarsal and fibular tarsal bones.</a:t>
            </a:r>
          </a:p>
          <a:p>
            <a:pPr lvl="1" algn="just"/>
            <a:r>
              <a:rPr lang="en-US" sz="2000" b="1" i="1" dirty="0" smtClean="0">
                <a:latin typeface="Times New Roman" pitchFamily="18" charset="0"/>
                <a:cs typeface="Times New Roman" pitchFamily="18" charset="0"/>
              </a:rPr>
              <a:t>Ligaments</a:t>
            </a:r>
            <a:endParaRPr lang="en-US" sz="2000" b="1" dirty="0" smtClean="0">
              <a:latin typeface="Times New Roman" pitchFamily="18" charset="0"/>
              <a:cs typeface="Times New Roman" pitchFamily="18" charset="0"/>
            </a:endParaRPr>
          </a:p>
          <a:p>
            <a:pPr lvl="2" algn="just"/>
            <a:r>
              <a:rPr lang="en-US" sz="2000" dirty="0" smtClean="0">
                <a:latin typeface="Times New Roman" pitchFamily="18" charset="0"/>
                <a:cs typeface="Times New Roman" pitchFamily="18" charset="0"/>
              </a:rPr>
              <a:t>one extends from the </a:t>
            </a:r>
            <a:r>
              <a:rPr lang="en-US" sz="2000" dirty="0" err="1" smtClean="0">
                <a:latin typeface="Times New Roman" pitchFamily="18" charset="0"/>
                <a:cs typeface="Times New Roman" pitchFamily="18" charset="0"/>
              </a:rPr>
              <a:t>supero</a:t>
            </a:r>
            <a:r>
              <a:rPr lang="en-US" sz="2000" dirty="0" smtClean="0">
                <a:latin typeface="Times New Roman" pitchFamily="18" charset="0"/>
                <a:cs typeface="Times New Roman" pitchFamily="18" charset="0"/>
              </a:rPr>
              <a:t>-posterior margin of the </a:t>
            </a:r>
            <a:r>
              <a:rPr lang="en-US" sz="2000" dirty="0" err="1" smtClean="0">
                <a:latin typeface="Times New Roman" pitchFamily="18" charset="0"/>
                <a:cs typeface="Times New Roman" pitchFamily="18" charset="0"/>
              </a:rPr>
              <a:t>trochlea</a:t>
            </a:r>
            <a:r>
              <a:rPr lang="en-US" sz="2000" dirty="0" smtClean="0">
                <a:latin typeface="Times New Roman" pitchFamily="18" charset="0"/>
                <a:cs typeface="Times New Roman" pitchFamily="18" charset="0"/>
              </a:rPr>
              <a:t> of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tarsal to fibular tarsal</a:t>
            </a:r>
          </a:p>
          <a:p>
            <a:pPr lvl="2" algn="just"/>
            <a:endParaRPr lang="en-US" sz="2000" dirty="0" smtClean="0">
              <a:latin typeface="Times New Roman" pitchFamily="18" charset="0"/>
              <a:cs typeface="Times New Roman" pitchFamily="18" charset="0"/>
            </a:endParaRPr>
          </a:p>
          <a:p>
            <a:pPr lvl="2" algn="just"/>
            <a:r>
              <a:rPr lang="en-US" sz="2000" dirty="0" smtClean="0">
                <a:latin typeface="Times New Roman" pitchFamily="18" charset="0"/>
                <a:cs typeface="Times New Roman" pitchFamily="18" charset="0"/>
              </a:rPr>
              <a:t>From </a:t>
            </a:r>
            <a:r>
              <a:rPr lang="en-US" sz="2000" dirty="0" err="1" smtClean="0">
                <a:latin typeface="Times New Roman" pitchFamily="18" charset="0"/>
                <a:cs typeface="Times New Roman" pitchFamily="18" charset="0"/>
              </a:rPr>
              <a:t>sustentaculum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tali</a:t>
            </a:r>
            <a:r>
              <a:rPr lang="en-US" sz="2000" dirty="0" smtClean="0">
                <a:latin typeface="Times New Roman" pitchFamily="18" charset="0"/>
                <a:cs typeface="Times New Roman" pitchFamily="18" charset="0"/>
              </a:rPr>
              <a:t> to adjacent part of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tarsal on the medial aspect</a:t>
            </a:r>
          </a:p>
          <a:p>
            <a:pPr lvl="2" algn="just"/>
            <a:endParaRPr lang="en-US" sz="2000" dirty="0" smtClean="0">
              <a:latin typeface="Times New Roman" pitchFamily="18" charset="0"/>
              <a:cs typeface="Times New Roman" pitchFamily="18" charset="0"/>
            </a:endParaRPr>
          </a:p>
          <a:p>
            <a:pPr lvl="2" algn="just"/>
            <a:r>
              <a:rPr lang="en-US" sz="2000" dirty="0" smtClean="0">
                <a:latin typeface="Times New Roman" pitchFamily="18" charset="0"/>
                <a:cs typeface="Times New Roman" pitchFamily="18" charset="0"/>
              </a:rPr>
              <a:t>A lateral band from </a:t>
            </a:r>
            <a:r>
              <a:rPr lang="en-US" sz="2000" dirty="0" err="1" smtClean="0">
                <a:latin typeface="Times New Roman" pitchFamily="18" charset="0"/>
                <a:cs typeface="Times New Roman" pitchFamily="18" charset="0"/>
              </a:rPr>
              <a:t>trochlear</a:t>
            </a:r>
            <a:r>
              <a:rPr lang="en-US" sz="2000" dirty="0" smtClean="0">
                <a:latin typeface="Times New Roman" pitchFamily="18" charset="0"/>
                <a:cs typeface="Times New Roman" pitchFamily="18" charset="0"/>
              </a:rPr>
              <a:t> process of fibular tarsal to lateral ridge of the </a:t>
            </a:r>
            <a:r>
              <a:rPr lang="en-US" sz="2000" dirty="0" err="1" smtClean="0">
                <a:latin typeface="Times New Roman" pitchFamily="18" charset="0"/>
                <a:cs typeface="Times New Roman" pitchFamily="18" charset="0"/>
              </a:rPr>
              <a:t>trochlea</a:t>
            </a:r>
            <a:r>
              <a:rPr lang="en-US" sz="2000" dirty="0" smtClean="0">
                <a:latin typeface="Times New Roman" pitchFamily="18" charset="0"/>
                <a:cs typeface="Times New Roman" pitchFamily="18" charset="0"/>
              </a:rPr>
              <a:t> of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tarsus.</a:t>
            </a:r>
          </a:p>
          <a:p>
            <a:pPr lvl="2" algn="just"/>
            <a:endParaRPr lang="en-US" sz="2000" dirty="0" smtClean="0">
              <a:latin typeface="Times New Roman" pitchFamily="18" charset="0"/>
              <a:cs typeface="Times New Roman" pitchFamily="18" charset="0"/>
            </a:endParaRPr>
          </a:p>
          <a:p>
            <a:pPr lvl="2" algn="just"/>
            <a:r>
              <a:rPr lang="en-US" sz="2000" dirty="0" smtClean="0">
                <a:latin typeface="Times New Roman" pitchFamily="18" charset="0"/>
                <a:cs typeface="Times New Roman" pitchFamily="18" charset="0"/>
              </a:rPr>
              <a:t>An </a:t>
            </a:r>
            <a:r>
              <a:rPr lang="en-US" sz="2000" dirty="0" err="1" smtClean="0">
                <a:latin typeface="Times New Roman" pitchFamily="18" charset="0"/>
                <a:cs typeface="Times New Roman" pitchFamily="18" charset="0"/>
              </a:rPr>
              <a:t>interosseous</a:t>
            </a:r>
            <a:r>
              <a:rPr lang="en-US" sz="2000" dirty="0" smtClean="0">
                <a:latin typeface="Times New Roman" pitchFamily="18" charset="0"/>
                <a:cs typeface="Times New Roman" pitchFamily="18" charset="0"/>
              </a:rPr>
              <a:t> ligament.</a:t>
            </a:r>
          </a:p>
          <a:p>
            <a:endParaRPr lang="en-US" dirty="0"/>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HOCK JOINT- </a:t>
            </a:r>
            <a:r>
              <a:rPr lang="en-US" dirty="0" err="1" smtClean="0">
                <a:solidFill>
                  <a:srgbClr val="FF0000"/>
                </a:solidFill>
                <a:latin typeface="Algerian" pitchFamily="82" charset="0"/>
              </a:rPr>
              <a:t>Contin</a:t>
            </a:r>
            <a:r>
              <a:rPr lang="en-US" dirty="0" smtClean="0">
                <a:solidFill>
                  <a:srgbClr val="FF0000"/>
                </a:solidFill>
                <a:latin typeface="Algerian" pitchFamily="82" charset="0"/>
              </a:rPr>
              <a:t>…..</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lgn="just"/>
            <a:r>
              <a:rPr lang="en-US" sz="2000" i="1" dirty="0" smtClean="0">
                <a:solidFill>
                  <a:srgbClr val="FF0000"/>
                </a:solidFill>
                <a:latin typeface="Times New Roman" pitchFamily="18" charset="0"/>
                <a:cs typeface="Times New Roman" pitchFamily="18" charset="0"/>
              </a:rPr>
              <a:t>Proximal inter-tarsal articulation</a:t>
            </a:r>
            <a:endParaRPr lang="en-US" sz="2000" dirty="0" smtClean="0">
              <a:solidFill>
                <a:srgbClr val="FF0000"/>
              </a:solidFill>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Between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and fibular </a:t>
            </a:r>
            <a:r>
              <a:rPr lang="en-US" sz="2000" dirty="0" err="1" smtClean="0">
                <a:latin typeface="Times New Roman" pitchFamily="18" charset="0"/>
                <a:cs typeface="Times New Roman" pitchFamily="18" charset="0"/>
                <a:hlinkClick r:id="rId2" tooltip="Tarsals"/>
              </a:rPr>
              <a:t>tarsals</a:t>
            </a:r>
            <a:r>
              <a:rPr lang="en-US" sz="2000" dirty="0" smtClean="0">
                <a:latin typeface="Times New Roman" pitchFamily="18" charset="0"/>
                <a:cs typeface="Times New Roman" pitchFamily="18" charset="0"/>
              </a:rPr>
              <a:t> above and central &amp; fourth tarsal.</a:t>
            </a:r>
          </a:p>
          <a:p>
            <a:pPr lvl="1" algn="just"/>
            <a:r>
              <a:rPr lang="en-US" sz="2000" b="1" i="1" dirty="0" smtClean="0">
                <a:latin typeface="Times New Roman" pitchFamily="18" charset="0"/>
                <a:cs typeface="Times New Roman" pitchFamily="18" charset="0"/>
              </a:rPr>
              <a:t>Ligaments</a:t>
            </a:r>
            <a:endParaRPr lang="en-US" sz="2000" b="1" dirty="0" smtClean="0">
              <a:latin typeface="Times New Roman" pitchFamily="18" charset="0"/>
              <a:cs typeface="Times New Roman" pitchFamily="18" charset="0"/>
            </a:endParaRPr>
          </a:p>
          <a:p>
            <a:pPr lvl="2" algn="just"/>
            <a:r>
              <a:rPr lang="en-US" sz="2000" dirty="0" err="1" smtClean="0">
                <a:latin typeface="Times New Roman" pitchFamily="18" charset="0"/>
                <a:cs typeface="Times New Roman" pitchFamily="18" charset="0"/>
              </a:rPr>
              <a:t>Interosseous</a:t>
            </a:r>
            <a:r>
              <a:rPr lang="en-US" sz="2000" dirty="0" smtClean="0">
                <a:latin typeface="Times New Roman" pitchFamily="18" charset="0"/>
                <a:cs typeface="Times New Roman" pitchFamily="18" charset="0"/>
              </a:rPr>
              <a:t> between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and centrals</a:t>
            </a:r>
          </a:p>
          <a:p>
            <a:pPr lvl="2" algn="just"/>
            <a:r>
              <a:rPr lang="en-US" sz="2000" dirty="0" err="1" smtClean="0">
                <a:latin typeface="Times New Roman" pitchFamily="18" charset="0"/>
                <a:cs typeface="Times New Roman" pitchFamily="18" charset="0"/>
              </a:rPr>
              <a:t>Interosseous</a:t>
            </a:r>
            <a:r>
              <a:rPr lang="en-US" sz="2000" dirty="0" smtClean="0">
                <a:latin typeface="Times New Roman" pitchFamily="18" charset="0"/>
                <a:cs typeface="Times New Roman" pitchFamily="18" charset="0"/>
              </a:rPr>
              <a:t> between fibular and central </a:t>
            </a:r>
            <a:r>
              <a:rPr lang="en-US" sz="2000" dirty="0" err="1" smtClean="0">
                <a:latin typeface="Times New Roman" pitchFamily="18" charset="0"/>
                <a:cs typeface="Times New Roman" pitchFamily="18" charset="0"/>
                <a:hlinkClick r:id="rId2" tooltip="Tarsals"/>
              </a:rPr>
              <a:t>tarsals</a:t>
            </a:r>
            <a:r>
              <a:rPr lang="en-US" sz="2000" dirty="0" smtClean="0">
                <a:latin typeface="Times New Roman" pitchFamily="18" charset="0"/>
                <a:cs typeface="Times New Roman" pitchFamily="18" charset="0"/>
              </a:rPr>
              <a:t>.</a:t>
            </a:r>
          </a:p>
          <a:p>
            <a:pPr lvl="0" algn="just"/>
            <a:r>
              <a:rPr lang="en-US" sz="2000" b="1" i="1" dirty="0" smtClean="0">
                <a:latin typeface="Times New Roman" pitchFamily="18" charset="0"/>
                <a:cs typeface="Times New Roman" pitchFamily="18" charset="0"/>
              </a:rPr>
              <a:t>Distal inter-tarsal articulation</a:t>
            </a:r>
            <a:endParaRPr lang="en-US" sz="2000" b="1" dirty="0" smtClean="0">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Between central &amp; fourth tarsal above fused second and third tarsal and first tarsal below.</a:t>
            </a:r>
          </a:p>
          <a:p>
            <a:pPr lvl="1" algn="just"/>
            <a:r>
              <a:rPr lang="en-US" sz="2000" b="1" i="1" dirty="0" smtClean="0">
                <a:latin typeface="Times New Roman" pitchFamily="18" charset="0"/>
                <a:cs typeface="Times New Roman" pitchFamily="18" charset="0"/>
              </a:rPr>
              <a:t>Ligaments</a:t>
            </a:r>
            <a:endParaRPr lang="en-US" sz="2000" b="1" dirty="0" smtClean="0">
              <a:latin typeface="Times New Roman" pitchFamily="18" charset="0"/>
              <a:cs typeface="Times New Roman" pitchFamily="18" charset="0"/>
            </a:endParaRPr>
          </a:p>
          <a:p>
            <a:pPr lvl="2" algn="just"/>
            <a:r>
              <a:rPr lang="en-US" sz="2000" dirty="0" smtClean="0">
                <a:latin typeface="Times New Roman" pitchFamily="18" charset="0"/>
                <a:cs typeface="Times New Roman" pitchFamily="18" charset="0"/>
              </a:rPr>
              <a:t>From central tarsal to fused second and third tarsal on the dorsal aspect.</a:t>
            </a:r>
          </a:p>
          <a:p>
            <a:pPr lvl="2" algn="just"/>
            <a:r>
              <a:rPr lang="en-US" sz="2000" b="1" dirty="0" err="1" smtClean="0">
                <a:latin typeface="Times New Roman" pitchFamily="18" charset="0"/>
                <a:cs typeface="Times New Roman" pitchFamily="18" charset="0"/>
              </a:rPr>
              <a:t>Interosseous</a:t>
            </a:r>
            <a:r>
              <a:rPr lang="en-US" sz="2000" b="1" dirty="0" smtClean="0">
                <a:latin typeface="Times New Roman" pitchFamily="18" charset="0"/>
                <a:cs typeface="Times New Roman" pitchFamily="18" charset="0"/>
              </a:rPr>
              <a:t> ligaments </a:t>
            </a:r>
            <a:r>
              <a:rPr lang="en-US" sz="2000" dirty="0" smtClean="0">
                <a:latin typeface="Times New Roman" pitchFamily="18" charset="0"/>
                <a:cs typeface="Times New Roman" pitchFamily="18" charset="0"/>
              </a:rPr>
              <a:t>connecting fused central and fourth tarsal to fused second and third tarsal and to large metatarsal.</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HOCK JOINT- </a:t>
            </a:r>
            <a:r>
              <a:rPr lang="en-US" dirty="0" err="1" smtClean="0">
                <a:solidFill>
                  <a:srgbClr val="FF0000"/>
                </a:solidFill>
                <a:latin typeface="Algerian" pitchFamily="82" charset="0"/>
              </a:rPr>
              <a:t>Contin</a:t>
            </a:r>
            <a:r>
              <a:rPr lang="en-US" dirty="0" smtClean="0">
                <a:solidFill>
                  <a:srgbClr val="FF0000"/>
                </a:solidFill>
                <a:latin typeface="Algerian" pitchFamily="82" charset="0"/>
              </a:rPr>
              <a:t>…..</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r>
              <a:rPr lang="en-US" sz="2000" i="1" dirty="0" smtClean="0">
                <a:solidFill>
                  <a:srgbClr val="FF0000"/>
                </a:solidFill>
                <a:latin typeface="Times New Roman" pitchFamily="18" charset="0"/>
                <a:cs typeface="Times New Roman" pitchFamily="18" charset="0"/>
              </a:rPr>
              <a:t>Distal tarsal articulation</a:t>
            </a:r>
            <a:endParaRPr lang="en-US" sz="2000" dirty="0" smtClean="0">
              <a:solidFill>
                <a:srgbClr val="FF0000"/>
              </a:solidFill>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Between fused second and third tarsal and first tarsal</a:t>
            </a:r>
          </a:p>
          <a:p>
            <a:pPr lvl="1" algn="just"/>
            <a:r>
              <a:rPr lang="en-US" sz="2000" dirty="0" err="1" smtClean="0">
                <a:latin typeface="Times New Roman" pitchFamily="18" charset="0"/>
                <a:cs typeface="Times New Roman" pitchFamily="18" charset="0"/>
              </a:rPr>
              <a:t>Interosseous</a:t>
            </a:r>
            <a:r>
              <a:rPr lang="en-US" sz="2000" dirty="0" smtClean="0">
                <a:latin typeface="Times New Roman" pitchFamily="18" charset="0"/>
                <a:cs typeface="Times New Roman" pitchFamily="18" charset="0"/>
              </a:rPr>
              <a:t> ligament between fused second and third tarsal and first tarsal.</a:t>
            </a:r>
          </a:p>
          <a:p>
            <a:pPr lvl="0" algn="just"/>
            <a:r>
              <a:rPr lang="en-US" sz="2000" i="1" dirty="0" smtClean="0">
                <a:solidFill>
                  <a:srgbClr val="FF0000"/>
                </a:solidFill>
                <a:latin typeface="Times New Roman" pitchFamily="18" charset="0"/>
                <a:cs typeface="Times New Roman" pitchFamily="18" charset="0"/>
              </a:rPr>
              <a:t>Tarsal metatarsal articulation</a:t>
            </a:r>
            <a:endParaRPr lang="en-US" sz="2000" dirty="0" smtClean="0">
              <a:solidFill>
                <a:srgbClr val="FF0000"/>
              </a:solidFill>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Between central and fourth tarsal, second and third tarsal bones above and large metatarsal </a:t>
            </a:r>
            <a:r>
              <a:rPr lang="en-US" sz="2000" dirty="0" smtClean="0">
                <a:latin typeface="Times New Roman" pitchFamily="18" charset="0"/>
                <a:cs typeface="Times New Roman" pitchFamily="18" charset="0"/>
                <a:hlinkClick r:id="rId2" tooltip="Bone"/>
              </a:rPr>
              <a:t>bone</a:t>
            </a:r>
            <a:r>
              <a:rPr lang="en-US" sz="2000" dirty="0" smtClean="0">
                <a:latin typeface="Times New Roman" pitchFamily="18" charset="0"/>
                <a:cs typeface="Times New Roman" pitchFamily="18" charset="0"/>
              </a:rPr>
              <a:t> below.</a:t>
            </a:r>
          </a:p>
          <a:p>
            <a:pPr lvl="1" algn="just"/>
            <a:r>
              <a:rPr lang="en-US" sz="2000" dirty="0" smtClean="0">
                <a:latin typeface="Times New Roman" pitchFamily="18" charset="0"/>
                <a:cs typeface="Times New Roman" pitchFamily="18" charset="0"/>
              </a:rPr>
              <a:t>On the dorsal aspect extending obliquely from medial aspect of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tarsal, down to large metatarsal. Synovial membranes are four in member.</a:t>
            </a:r>
          </a:p>
          <a:p>
            <a:pPr lvl="1" algn="just"/>
            <a:r>
              <a:rPr lang="en-US" sz="2000" b="1" i="1" dirty="0" smtClean="0">
                <a:latin typeface="Times New Roman" pitchFamily="18" charset="0"/>
                <a:cs typeface="Times New Roman" pitchFamily="18" charset="0"/>
              </a:rPr>
              <a:t>Motion</a:t>
            </a:r>
            <a:endParaRPr lang="en-US" sz="2000" b="1" dirty="0" smtClean="0">
              <a:latin typeface="Times New Roman" pitchFamily="18" charset="0"/>
              <a:cs typeface="Times New Roman" pitchFamily="18" charset="0"/>
            </a:endParaRPr>
          </a:p>
          <a:p>
            <a:pPr lvl="2" algn="just"/>
            <a:r>
              <a:rPr lang="en-US" sz="2000" dirty="0" smtClean="0">
                <a:latin typeface="Times New Roman" pitchFamily="18" charset="0"/>
                <a:cs typeface="Times New Roman" pitchFamily="18" charset="0"/>
              </a:rPr>
              <a:t>Extension and flexion in the </a:t>
            </a:r>
            <a:r>
              <a:rPr lang="en-US" sz="2000" dirty="0" err="1" smtClean="0">
                <a:latin typeface="Times New Roman" pitchFamily="18" charset="0"/>
                <a:cs typeface="Times New Roman" pitchFamily="18" charset="0"/>
              </a:rPr>
              <a:t>tibio</a:t>
            </a:r>
            <a:r>
              <a:rPr lang="en-US" sz="2000" dirty="0" smtClean="0">
                <a:latin typeface="Times New Roman" pitchFamily="18" charset="0"/>
                <a:cs typeface="Times New Roman" pitchFamily="18" charset="0"/>
              </a:rPr>
              <a:t>-tarsal and gliding in other joints.</a:t>
            </a:r>
          </a:p>
          <a:p>
            <a:endParaRPr lang="en-US" dirty="0"/>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HOCK JOINT- </a:t>
            </a:r>
            <a:r>
              <a:rPr lang="en-US" dirty="0" err="1" smtClean="0">
                <a:solidFill>
                  <a:srgbClr val="FF0000"/>
                </a:solidFill>
                <a:latin typeface="Algerian" pitchFamily="82" charset="0"/>
              </a:rPr>
              <a:t>Contin</a:t>
            </a:r>
            <a:r>
              <a:rPr lang="en-US" dirty="0" smtClean="0">
                <a:solidFill>
                  <a:srgbClr val="FF0000"/>
                </a:solidFill>
                <a:latin typeface="Algerian" pitchFamily="82" charset="0"/>
              </a:rPr>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r>
              <a:rPr lang="en-US" sz="2000" dirty="0" smtClean="0">
                <a:latin typeface="Times New Roman" pitchFamily="18" charset="0"/>
                <a:cs typeface="Times New Roman" pitchFamily="18" charset="0"/>
              </a:rPr>
              <a:t>Pubis</a:t>
            </a:r>
          </a:p>
          <a:p>
            <a:pPr lvl="1" algn="just"/>
            <a:r>
              <a:rPr lang="en-US" sz="2000" dirty="0" smtClean="0">
                <a:latin typeface="Times New Roman" pitchFamily="18" charset="0"/>
                <a:cs typeface="Times New Roman" pitchFamily="18" charset="0"/>
              </a:rPr>
              <a:t>The pubis is the </a:t>
            </a:r>
            <a:r>
              <a:rPr lang="en-US" sz="2000" b="1" dirty="0" smtClean="0">
                <a:latin typeface="Times New Roman" pitchFamily="18" charset="0"/>
                <a:cs typeface="Times New Roman" pitchFamily="18" charset="0"/>
              </a:rPr>
              <a:t>smallest</a:t>
            </a:r>
            <a:r>
              <a:rPr lang="en-US" sz="2000" dirty="0" smtClean="0">
                <a:latin typeface="Times New Roman" pitchFamily="18" charset="0"/>
                <a:cs typeface="Times New Roman" pitchFamily="18" charset="0"/>
              </a:rPr>
              <a:t> of the three parts.</a:t>
            </a:r>
          </a:p>
          <a:p>
            <a:pPr lvl="1" algn="just"/>
            <a:endParaRPr lang="en-US" sz="2000" dirty="0" smtClean="0">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It is irregularly triangular bones forms </a:t>
            </a:r>
            <a:r>
              <a:rPr lang="en-US" sz="2000" b="1" dirty="0" smtClean="0">
                <a:latin typeface="Times New Roman" pitchFamily="18" charset="0"/>
                <a:cs typeface="Times New Roman" pitchFamily="18" charset="0"/>
              </a:rPr>
              <a:t>floor of the pelvic cavity </a:t>
            </a:r>
            <a:r>
              <a:rPr lang="en-US" sz="2000" dirty="0" smtClean="0">
                <a:latin typeface="Times New Roman" pitchFamily="18" charset="0"/>
                <a:cs typeface="Times New Roman" pitchFamily="18" charset="0"/>
              </a:rPr>
              <a:t>and is for accommodation of </a:t>
            </a:r>
            <a:r>
              <a:rPr lang="en-US" sz="2000" b="1" dirty="0" smtClean="0">
                <a:latin typeface="Times New Roman" pitchFamily="18" charset="0"/>
                <a:cs typeface="Times New Roman" pitchFamily="18" charset="0"/>
              </a:rPr>
              <a:t>Urinary Bladder</a:t>
            </a:r>
            <a:r>
              <a:rPr lang="en-US" sz="2000" dirty="0" smtClean="0">
                <a:latin typeface="Times New Roman" pitchFamily="18" charset="0"/>
                <a:cs typeface="Times New Roman" pitchFamily="18" charset="0"/>
              </a:rPr>
              <a:t>.</a:t>
            </a:r>
          </a:p>
          <a:p>
            <a:pPr lvl="1" algn="just"/>
            <a:endParaRPr lang="en-US" sz="2000" dirty="0" smtClean="0">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For description it contains and  </a:t>
            </a:r>
            <a:r>
              <a:rPr lang="en-US" sz="2000" b="1" dirty="0" smtClean="0">
                <a:latin typeface="Times New Roman" pitchFamily="18" charset="0"/>
                <a:cs typeface="Times New Roman" pitchFamily="18" charset="0"/>
              </a:rPr>
              <a:t>two</a:t>
            </a:r>
            <a:r>
              <a:rPr lang="en-US" sz="2000" dirty="0" smtClean="0">
                <a:latin typeface="Times New Roman" pitchFamily="18" charset="0"/>
                <a:cs typeface="Times New Roman" pitchFamily="18" charset="0"/>
              </a:rPr>
              <a:t> surfaces, </a:t>
            </a:r>
            <a:r>
              <a:rPr lang="en-US" sz="2000" b="1" dirty="0" smtClean="0">
                <a:latin typeface="Times New Roman" pitchFamily="18" charset="0"/>
                <a:cs typeface="Times New Roman" pitchFamily="18" charset="0"/>
              </a:rPr>
              <a:t>three</a:t>
            </a:r>
            <a:r>
              <a:rPr lang="en-US" sz="2000" dirty="0" smtClean="0">
                <a:latin typeface="Times New Roman" pitchFamily="18" charset="0"/>
                <a:cs typeface="Times New Roman" pitchFamily="18" charset="0"/>
              </a:rPr>
              <a:t> borders and </a:t>
            </a:r>
            <a:r>
              <a:rPr lang="en-US" sz="2000" b="1" dirty="0" smtClean="0">
                <a:latin typeface="Times New Roman" pitchFamily="18" charset="0"/>
                <a:cs typeface="Times New Roman" pitchFamily="18" charset="0"/>
              </a:rPr>
              <a:t>three</a:t>
            </a:r>
            <a:r>
              <a:rPr lang="en-US" sz="2000" dirty="0" smtClean="0">
                <a:latin typeface="Times New Roman" pitchFamily="18" charset="0"/>
                <a:cs typeface="Times New Roman" pitchFamily="18" charset="0"/>
              </a:rPr>
              <a:t> angles</a:t>
            </a:r>
          </a:p>
          <a:p>
            <a:endParaRPr lang="en-US" dirty="0"/>
          </a:p>
        </p:txBody>
      </p:sp>
      <p:sp>
        <p:nvSpPr>
          <p:cNvPr id="3" name="Title 2"/>
          <p:cNvSpPr>
            <a:spLocks noGrp="1"/>
          </p:cNvSpPr>
          <p:nvPr>
            <p:ph type="title"/>
          </p:nvPr>
        </p:nvSpPr>
        <p:spPr/>
        <p:txBody>
          <a:bodyPr/>
          <a:lstStyle/>
          <a:p>
            <a:r>
              <a:rPr lang="en-US" sz="4400" dirty="0" smtClean="0">
                <a:solidFill>
                  <a:srgbClr val="FF0000"/>
                </a:solidFill>
              </a:rPr>
              <a:t>                </a:t>
            </a:r>
            <a:r>
              <a:rPr lang="en-US" sz="4400" dirty="0" smtClean="0">
                <a:solidFill>
                  <a:srgbClr val="FF0000"/>
                </a:solidFill>
                <a:latin typeface="Algerian" pitchFamily="82" charset="0"/>
              </a:rPr>
              <a:t>PUBIS</a:t>
            </a: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solidFill>
                  <a:srgbClr val="FF0000"/>
                </a:solidFill>
                <a:latin typeface="Times New Roman" pitchFamily="18" charset="0"/>
                <a:cs typeface="Times New Roman" pitchFamily="18" charset="0"/>
              </a:rPr>
              <a:t>Horse</a:t>
            </a:r>
            <a:endParaRPr lang="en-US" dirty="0" smtClean="0">
              <a:solidFill>
                <a:srgbClr val="FF0000"/>
              </a:solidFill>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Minor differences due to the variation in number of bones.</a:t>
            </a:r>
          </a:p>
          <a:p>
            <a:pPr lvl="0"/>
            <a:r>
              <a:rPr lang="en-US" b="1" dirty="0" smtClean="0">
                <a:latin typeface="Times New Roman" pitchFamily="18" charset="0"/>
                <a:cs typeface="Times New Roman" pitchFamily="18" charset="0"/>
              </a:rPr>
              <a:t>Check ligaments </a:t>
            </a:r>
            <a:r>
              <a:rPr lang="en-US" dirty="0" smtClean="0">
                <a:latin typeface="Times New Roman" pitchFamily="18" charset="0"/>
                <a:cs typeface="Times New Roman" pitchFamily="18" charset="0"/>
              </a:rPr>
              <a:t>are ill developed.</a:t>
            </a:r>
          </a:p>
          <a:p>
            <a:pPr lvl="0"/>
            <a:r>
              <a:rPr lang="en-US" dirty="0" smtClean="0">
                <a:latin typeface="Times New Roman" pitchFamily="18" charset="0"/>
                <a:cs typeface="Times New Roman" pitchFamily="18" charset="0"/>
              </a:rPr>
              <a:t>The supra tarsal ligament is vestigial and is represented by deep tarsal fascia, attached to both sides of </a:t>
            </a:r>
            <a:r>
              <a:rPr lang="en-US" b="1" dirty="0" err="1" smtClean="0">
                <a:latin typeface="Times New Roman" pitchFamily="18" charset="0"/>
                <a:cs typeface="Times New Roman" pitchFamily="18" charset="0"/>
              </a:rPr>
              <a:t>tendo-achilles</a:t>
            </a:r>
            <a:r>
              <a:rPr lang="en-US" dirty="0" smtClean="0">
                <a:latin typeface="Times New Roman" pitchFamily="18" charset="0"/>
                <a:cs typeface="Times New Roman" pitchFamily="18" charset="0"/>
              </a:rPr>
              <a:t>.</a:t>
            </a:r>
          </a:p>
          <a:p>
            <a:pPr lvl="0"/>
            <a:r>
              <a:rPr lang="en-US" dirty="0" smtClean="0">
                <a:latin typeface="Times New Roman" pitchFamily="18" charset="0"/>
                <a:cs typeface="Times New Roman" pitchFamily="18" charset="0"/>
              </a:rPr>
              <a:t>The sub tarsal ligament is the prolongation of the </a:t>
            </a:r>
            <a:r>
              <a:rPr lang="en-US" b="1" dirty="0" err="1" smtClean="0">
                <a:latin typeface="Times New Roman" pitchFamily="18" charset="0"/>
                <a:cs typeface="Times New Roman" pitchFamily="18" charset="0"/>
              </a:rPr>
              <a:t>tarso</a:t>
            </a:r>
            <a:r>
              <a:rPr lang="en-US" b="1" dirty="0" smtClean="0">
                <a:latin typeface="Times New Roman" pitchFamily="18" charset="0"/>
                <a:cs typeface="Times New Roman" pitchFamily="18" charset="0"/>
              </a:rPr>
              <a:t>-metatarsal ligament</a:t>
            </a:r>
            <a:r>
              <a:rPr lang="en-US" dirty="0" smtClean="0">
                <a:latin typeface="Times New Roman" pitchFamily="18" charset="0"/>
                <a:cs typeface="Times New Roman" pitchFamily="18" charset="0"/>
              </a:rPr>
              <a:t>, which joins the deep flexor tendon.</a:t>
            </a:r>
          </a:p>
          <a:p>
            <a:r>
              <a:rPr lang="en-US" sz="2200" b="1" dirty="0" smtClean="0">
                <a:solidFill>
                  <a:srgbClr val="FF0000"/>
                </a:solidFill>
                <a:latin typeface="Times New Roman" pitchFamily="18" charset="0"/>
                <a:cs typeface="Times New Roman" pitchFamily="18" charset="0"/>
              </a:rPr>
              <a:t>Dog &amp; Pig</a:t>
            </a:r>
            <a:endParaRPr lang="en-US" sz="2200" dirty="0" smtClean="0">
              <a:solidFill>
                <a:srgbClr val="FF0000"/>
              </a:solidFill>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Differences are present due to variation in the number of bones.</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HOCK JOINT- </a:t>
            </a:r>
            <a:r>
              <a:rPr lang="en-US" dirty="0" err="1" smtClean="0">
                <a:solidFill>
                  <a:srgbClr val="FF0000"/>
                </a:solidFill>
                <a:latin typeface="Algerian" pitchFamily="82" charset="0"/>
              </a:rPr>
              <a:t>Contin</a:t>
            </a:r>
            <a:r>
              <a:rPr lang="en-US" dirty="0" smtClean="0">
                <a:solidFill>
                  <a:srgbClr val="FF0000"/>
                </a:solidFill>
                <a:latin typeface="Algerian" pitchFamily="82" charset="0"/>
              </a:rPr>
              <a:t>…..</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2000" b="1" dirty="0" smtClean="0">
                <a:solidFill>
                  <a:srgbClr val="FF0000"/>
                </a:solidFill>
                <a:latin typeface="Times New Roman" pitchFamily="18" charset="0"/>
                <a:cs typeface="Times New Roman" pitchFamily="18" charset="0"/>
              </a:rPr>
              <a:t>Ox</a:t>
            </a:r>
            <a:endParaRPr lang="en-US" sz="2000" dirty="0" smtClean="0">
              <a:solidFill>
                <a:srgbClr val="FF0000"/>
              </a:solidFill>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There are two such joints for each limb. Each is a </a:t>
            </a:r>
            <a:r>
              <a:rPr lang="en-US" sz="2000" b="1" i="1" dirty="0" err="1" smtClean="0">
                <a:latin typeface="Times New Roman" pitchFamily="18" charset="0"/>
                <a:cs typeface="Times New Roman" pitchFamily="18" charset="0"/>
              </a:rPr>
              <a:t>ginglymus</a:t>
            </a:r>
            <a:r>
              <a:rPr lang="en-US" sz="2000" dirty="0" smtClean="0">
                <a:latin typeface="Times New Roman" pitchFamily="18" charset="0"/>
                <a:cs typeface="Times New Roman" pitchFamily="18" charset="0"/>
              </a:rPr>
              <a:t> formed between the distal extremity of the large metacarpal, the proximal extremity of the first phalanx below and the </a:t>
            </a:r>
            <a:r>
              <a:rPr lang="en-US" sz="2000" dirty="0" smtClean="0">
                <a:latin typeface="Times New Roman" pitchFamily="18" charset="0"/>
                <a:cs typeface="Times New Roman" pitchFamily="18" charset="0"/>
                <a:hlinkClick r:id="rId2" tooltip="Proximal sesamoids"/>
              </a:rPr>
              <a:t>proximal </a:t>
            </a:r>
            <a:r>
              <a:rPr lang="en-US" sz="2000" dirty="0" err="1" smtClean="0">
                <a:latin typeface="Times New Roman" pitchFamily="18" charset="0"/>
                <a:cs typeface="Times New Roman" pitchFamily="18" charset="0"/>
                <a:hlinkClick r:id="rId2" tooltip="Proximal sesamoids"/>
              </a:rPr>
              <a:t>sesamoids</a:t>
            </a:r>
            <a:r>
              <a:rPr lang="en-US" sz="2000" dirty="0" smtClean="0">
                <a:latin typeface="Times New Roman" pitchFamily="18" charset="0"/>
                <a:cs typeface="Times New Roman" pitchFamily="18" charset="0"/>
              </a:rPr>
              <a:t> behind.</a:t>
            </a:r>
          </a:p>
          <a:p>
            <a:pPr lvl="0" algn="just"/>
            <a:r>
              <a:rPr lang="en-US" sz="2000" b="1" i="1" dirty="0" smtClean="0">
                <a:latin typeface="Times New Roman" pitchFamily="18" charset="0"/>
                <a:cs typeface="Times New Roman" pitchFamily="18" charset="0"/>
              </a:rPr>
              <a:t>Ligaments</a:t>
            </a:r>
            <a:endParaRPr lang="en-US" sz="2000" b="1" dirty="0" smtClean="0">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The joint has a </a:t>
            </a:r>
            <a:r>
              <a:rPr lang="en-US" sz="2000" b="1" i="1" dirty="0" smtClean="0">
                <a:latin typeface="Times New Roman" pitchFamily="18" charset="0"/>
                <a:cs typeface="Times New Roman" pitchFamily="18" charset="0"/>
              </a:rPr>
              <a:t>capsular, collateral </a:t>
            </a:r>
            <a:r>
              <a:rPr lang="en-US" sz="2000" b="1" dirty="0" smtClean="0">
                <a:latin typeface="Times New Roman" pitchFamily="18" charset="0"/>
                <a:cs typeface="Times New Roman" pitchFamily="18" charset="0"/>
              </a:rPr>
              <a:t>and </a:t>
            </a:r>
            <a:r>
              <a:rPr lang="en-US" sz="2000" b="1" i="1" dirty="0" err="1" smtClean="0">
                <a:latin typeface="Times New Roman" pitchFamily="18" charset="0"/>
                <a:cs typeface="Times New Roman" pitchFamily="18" charset="0"/>
              </a:rPr>
              <a:t>sesamoidean</a:t>
            </a:r>
            <a:r>
              <a:rPr lang="en-US" sz="2000" b="1" i="1" dirty="0" smtClean="0">
                <a:latin typeface="Times New Roman" pitchFamily="18" charset="0"/>
                <a:cs typeface="Times New Roman" pitchFamily="18" charset="0"/>
              </a:rPr>
              <a:t> ligaments</a:t>
            </a:r>
            <a:r>
              <a:rPr lang="en-US" sz="2000" dirty="0" smtClean="0">
                <a:latin typeface="Times New Roman" pitchFamily="18" charset="0"/>
                <a:cs typeface="Times New Roman" pitchFamily="18" charset="0"/>
              </a:rPr>
              <a:t>.</a:t>
            </a:r>
          </a:p>
          <a:p>
            <a:pPr lvl="1"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capsular ligaments</a:t>
            </a:r>
            <a:r>
              <a:rPr lang="en-US" sz="2000" dirty="0" smtClean="0">
                <a:latin typeface="Times New Roman" pitchFamily="18" charset="0"/>
                <a:cs typeface="Times New Roman" pitchFamily="18" charset="0"/>
              </a:rPr>
              <a:t> enclose the joints and adherent to the extensor tendons passing over the metatarsal.</a:t>
            </a:r>
          </a:p>
          <a:p>
            <a:pPr lvl="1"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collateral ligaments</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are in the form of </a:t>
            </a:r>
            <a:r>
              <a:rPr lang="en-US" sz="2000" b="1" i="1" dirty="0" smtClean="0">
                <a:latin typeface="Times New Roman" pitchFamily="18" charset="0"/>
                <a:cs typeface="Times New Roman" pitchFamily="18" charset="0"/>
              </a:rPr>
              <a:t>axial</a:t>
            </a:r>
            <a:r>
              <a:rPr lang="en-US" sz="2000" b="1" dirty="0" smtClean="0">
                <a:latin typeface="Times New Roman" pitchFamily="18" charset="0"/>
                <a:cs typeface="Times New Roman" pitchFamily="18" charset="0"/>
              </a:rPr>
              <a:t> and </a:t>
            </a:r>
            <a:r>
              <a:rPr lang="en-US" sz="2000" b="1" i="1" dirty="0" err="1" smtClean="0">
                <a:latin typeface="Times New Roman" pitchFamily="18" charset="0"/>
                <a:cs typeface="Times New Roman" pitchFamily="18" charset="0"/>
              </a:rPr>
              <a:t>abaxial</a:t>
            </a:r>
            <a:r>
              <a:rPr lang="en-US" sz="2000" b="1" i="1" dirty="0" smtClean="0">
                <a:latin typeface="Times New Roman" pitchFamily="18" charset="0"/>
                <a:cs typeface="Times New Roman" pitchFamily="18" charset="0"/>
              </a:rPr>
              <a:t> ligaments</a:t>
            </a:r>
            <a:r>
              <a:rPr lang="en-US" sz="2000" dirty="0" smtClean="0">
                <a:latin typeface="Times New Roman" pitchFamily="18" charset="0"/>
                <a:cs typeface="Times New Roman" pitchFamily="18" charset="0"/>
              </a:rPr>
              <a:t>.</a:t>
            </a:r>
          </a:p>
          <a:p>
            <a:pPr lvl="1" algn="just"/>
            <a:r>
              <a:rPr lang="en-US" sz="2000" dirty="0" smtClean="0">
                <a:latin typeface="Times New Roman" pitchFamily="18" charset="0"/>
                <a:cs typeface="Times New Roman" pitchFamily="18" charset="0"/>
              </a:rPr>
              <a:t> The </a:t>
            </a:r>
            <a:r>
              <a:rPr lang="en-US" sz="2000" i="1" dirty="0" err="1" smtClean="0">
                <a:latin typeface="Times New Roman" pitchFamily="18" charset="0"/>
                <a:cs typeface="Times New Roman" pitchFamily="18" charset="0"/>
              </a:rPr>
              <a:t>abaxial</a:t>
            </a:r>
            <a:r>
              <a:rPr lang="en-US" sz="2000" i="1" dirty="0" smtClean="0">
                <a:latin typeface="Times New Roman" pitchFamily="18" charset="0"/>
                <a:cs typeface="Times New Roman" pitchFamily="18" charset="0"/>
              </a:rPr>
              <a:t> ligaments</a:t>
            </a:r>
            <a:r>
              <a:rPr lang="en-US" sz="2000" dirty="0" smtClean="0">
                <a:latin typeface="Times New Roman" pitchFamily="18" charset="0"/>
                <a:cs typeface="Times New Roman" pitchFamily="18" charset="0"/>
              </a:rPr>
              <a:t> extend from the lateral aspects of the distal extremity of the large metatarsal to the </a:t>
            </a:r>
            <a:r>
              <a:rPr lang="en-US" sz="2000" dirty="0" err="1" smtClean="0">
                <a:latin typeface="Times New Roman" pitchFamily="18" charset="0"/>
                <a:cs typeface="Times New Roman" pitchFamily="18" charset="0"/>
              </a:rPr>
              <a:t>abaxial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sesamoids</a:t>
            </a:r>
            <a:r>
              <a:rPr lang="en-US" sz="2000" dirty="0" smtClean="0">
                <a:latin typeface="Times New Roman" pitchFamily="18" charset="0"/>
                <a:cs typeface="Times New Roman" pitchFamily="18" charset="0"/>
              </a:rPr>
              <a:t> and the proximal extremity of the first phalanx below.</a:t>
            </a:r>
          </a:p>
          <a:p>
            <a:pPr lvl="1" algn="just"/>
            <a:r>
              <a:rPr lang="en-US" sz="2000" dirty="0" smtClean="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a:r>
              <a:rPr lang="en-US" dirty="0" smtClean="0">
                <a:solidFill>
                  <a:srgbClr val="FF0000"/>
                </a:solidFill>
                <a:latin typeface="Algerian" pitchFamily="82" charset="0"/>
              </a:rPr>
              <a:t>FETLOCK JOINT-METATARSO PHALANGEAL ARTICULATION</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axial ligaments</a:t>
            </a:r>
            <a:r>
              <a:rPr lang="en-US" sz="2000" dirty="0" smtClean="0">
                <a:latin typeface="Times New Roman" pitchFamily="18" charset="0"/>
                <a:cs typeface="Times New Roman" pitchFamily="18" charset="0"/>
              </a:rPr>
              <a:t> arise common from the cleft of the large metatarsal </a:t>
            </a:r>
            <a:r>
              <a:rPr lang="en-US" sz="2000" dirty="0" smtClean="0">
                <a:latin typeface="Times New Roman" pitchFamily="18" charset="0"/>
                <a:cs typeface="Times New Roman" pitchFamily="18" charset="0"/>
                <a:hlinkClick r:id="rId2" tooltip="Bone"/>
              </a:rPr>
              <a:t>bone</a:t>
            </a:r>
            <a:r>
              <a:rPr lang="en-US" sz="2000" dirty="0" smtClean="0">
                <a:latin typeface="Times New Roman" pitchFamily="18" charset="0"/>
                <a:cs typeface="Times New Roman" pitchFamily="18" charset="0"/>
              </a:rPr>
              <a:t> and each spreads out on the cleft of the large metatarsal </a:t>
            </a:r>
            <a:r>
              <a:rPr lang="en-US" sz="2000" dirty="0" smtClean="0">
                <a:latin typeface="Times New Roman" pitchFamily="18" charset="0"/>
                <a:cs typeface="Times New Roman" pitchFamily="18" charset="0"/>
                <a:hlinkClick r:id="rId2" tooltip="Bone"/>
              </a:rPr>
              <a:t>bone</a:t>
            </a:r>
            <a:r>
              <a:rPr lang="en-US" sz="2000" dirty="0" smtClean="0">
                <a:latin typeface="Times New Roman" pitchFamily="18" charset="0"/>
                <a:cs typeface="Times New Roman" pitchFamily="18" charset="0"/>
              </a:rPr>
              <a:t>. It then spreads out and attached to the proximal part of the </a:t>
            </a:r>
            <a:r>
              <a:rPr lang="en-US" sz="2000" dirty="0" err="1" smtClean="0">
                <a:latin typeface="Times New Roman" pitchFamily="18" charset="0"/>
                <a:cs typeface="Times New Roman" pitchFamily="18" charset="0"/>
              </a:rPr>
              <a:t>interdigital</a:t>
            </a:r>
            <a:r>
              <a:rPr lang="en-US" sz="2000" dirty="0" smtClean="0">
                <a:latin typeface="Times New Roman" pitchFamily="18" charset="0"/>
                <a:cs typeface="Times New Roman" pitchFamily="18" charset="0"/>
              </a:rPr>
              <a:t> space of the first phalanx, where its </a:t>
            </a:r>
            <a:r>
              <a:rPr lang="en-US" sz="2000" dirty="0" err="1" smtClean="0">
                <a:latin typeface="Times New Roman" pitchFamily="18" charset="0"/>
                <a:cs typeface="Times New Roman" pitchFamily="18" charset="0"/>
              </a:rPr>
              <a:t>fibres</a:t>
            </a:r>
            <a:r>
              <a:rPr lang="en-US" sz="2000" dirty="0" smtClean="0">
                <a:latin typeface="Times New Roman" pitchFamily="18" charset="0"/>
                <a:cs typeface="Times New Roman" pitchFamily="18" charset="0"/>
              </a:rPr>
              <a:t> blend with the superior </a:t>
            </a:r>
            <a:r>
              <a:rPr lang="en-US" sz="2000" dirty="0" err="1" smtClean="0">
                <a:latin typeface="Times New Roman" pitchFamily="18" charset="0"/>
                <a:cs typeface="Times New Roman" pitchFamily="18" charset="0"/>
              </a:rPr>
              <a:t>interdigital</a:t>
            </a:r>
            <a:r>
              <a:rPr lang="en-US" sz="2000" dirty="0" smtClean="0">
                <a:latin typeface="Times New Roman" pitchFamily="18" charset="0"/>
                <a:cs typeface="Times New Roman" pitchFamily="18" charset="0"/>
              </a:rPr>
              <a:t> ligament.</a:t>
            </a:r>
          </a:p>
          <a:p>
            <a:pPr lvl="1" algn="just"/>
            <a:r>
              <a:rPr lang="en-US" sz="2000"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Sesamoidean</a:t>
            </a:r>
            <a:r>
              <a:rPr lang="en-US" sz="2000" b="1" dirty="0" smtClean="0">
                <a:latin typeface="Times New Roman" pitchFamily="18" charset="0"/>
                <a:cs typeface="Times New Roman" pitchFamily="18" charset="0"/>
              </a:rPr>
              <a:t> ligaments </a:t>
            </a:r>
            <a:r>
              <a:rPr lang="en-US" sz="2000" dirty="0" smtClean="0">
                <a:latin typeface="Times New Roman" pitchFamily="18" charset="0"/>
                <a:cs typeface="Times New Roman" pitchFamily="18" charset="0"/>
              </a:rPr>
              <a:t>are </a:t>
            </a:r>
            <a:r>
              <a:rPr lang="en-US" sz="2000" i="1" dirty="0" smtClean="0">
                <a:latin typeface="Times New Roman" pitchFamily="18" charset="0"/>
                <a:cs typeface="Times New Roman" pitchFamily="18" charset="0"/>
              </a:rPr>
              <a:t>superior, inferior, collateral</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inter </a:t>
            </a:r>
            <a:r>
              <a:rPr lang="en-US" sz="2000" dirty="0" err="1" smtClean="0">
                <a:latin typeface="Times New Roman" pitchFamily="18" charset="0"/>
                <a:cs typeface="Times New Roman" pitchFamily="18" charset="0"/>
              </a:rPr>
              <a:t>sesamoidean</a:t>
            </a:r>
            <a:r>
              <a:rPr lang="en-US" sz="2000" dirty="0" smtClean="0">
                <a:latin typeface="Times New Roman" pitchFamily="18" charset="0"/>
                <a:cs typeface="Times New Roman" pitchFamily="18" charset="0"/>
              </a:rPr>
              <a:t>.</a:t>
            </a:r>
          </a:p>
          <a:p>
            <a:pPr lvl="1" algn="just"/>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superior </a:t>
            </a:r>
            <a:r>
              <a:rPr lang="en-US" sz="2000" b="1" i="1" dirty="0" err="1" smtClean="0">
                <a:latin typeface="Times New Roman" pitchFamily="18" charset="0"/>
                <a:cs typeface="Times New Roman" pitchFamily="18" charset="0"/>
              </a:rPr>
              <a:t>sesamoidean</a:t>
            </a:r>
            <a:r>
              <a:rPr lang="en-US" sz="2000" b="1" dirty="0" smtClean="0">
                <a:latin typeface="Times New Roman" pitchFamily="18" charset="0"/>
                <a:cs typeface="Times New Roman" pitchFamily="18" charset="0"/>
              </a:rPr>
              <a:t> or </a:t>
            </a:r>
            <a:r>
              <a:rPr lang="en-US" sz="2000" b="1" i="1" dirty="0" err="1" smtClean="0">
                <a:latin typeface="Times New Roman" pitchFamily="18" charset="0"/>
                <a:cs typeface="Times New Roman" pitchFamily="18" charset="0"/>
              </a:rPr>
              <a:t>suspensory</a:t>
            </a:r>
            <a:r>
              <a:rPr lang="en-US" sz="2000" b="1" i="1" dirty="0" smtClean="0">
                <a:latin typeface="Times New Roman" pitchFamily="18" charset="0"/>
                <a:cs typeface="Times New Roman" pitchFamily="18" charset="0"/>
              </a:rPr>
              <a:t> ligament</a:t>
            </a:r>
            <a:r>
              <a:rPr lang="en-US" sz="2000" dirty="0" smtClean="0">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musculus</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interossei</a:t>
            </a:r>
            <a:r>
              <a:rPr lang="en-US" sz="2000" dirty="0" smtClean="0">
                <a:latin typeface="Times New Roman" pitchFamily="18" charset="0"/>
                <a:cs typeface="Times New Roman" pitchFamily="18" charset="0"/>
              </a:rPr>
              <a:t>) arises from the </a:t>
            </a:r>
            <a:r>
              <a:rPr lang="en-US" sz="2000" dirty="0" err="1" smtClean="0">
                <a:latin typeface="Times New Roman" pitchFamily="18" charset="0"/>
                <a:cs typeface="Times New Roman" pitchFamily="18" charset="0"/>
              </a:rPr>
              <a:t>volar</a:t>
            </a:r>
            <a:r>
              <a:rPr lang="en-US" sz="2000" dirty="0" smtClean="0">
                <a:latin typeface="Times New Roman" pitchFamily="18" charset="0"/>
                <a:cs typeface="Times New Roman" pitchFamily="18" charset="0"/>
              </a:rPr>
              <a:t> face of the distal row of tarsal bones and the proximal extremity of the large metatarsal descends on the </a:t>
            </a:r>
            <a:r>
              <a:rPr lang="en-US" sz="2000" dirty="0" err="1" smtClean="0">
                <a:latin typeface="Times New Roman" pitchFamily="18" charset="0"/>
                <a:cs typeface="Times New Roman" pitchFamily="18" charset="0"/>
              </a:rPr>
              <a:t>volar</a:t>
            </a:r>
            <a:r>
              <a:rPr lang="en-US" sz="2000" dirty="0" smtClean="0">
                <a:latin typeface="Times New Roman" pitchFamily="18" charset="0"/>
                <a:cs typeface="Times New Roman" pitchFamily="18" charset="0"/>
              </a:rPr>
              <a:t> face of the latter and divides about its middle into two branches-</a:t>
            </a:r>
            <a:r>
              <a:rPr lang="en-US" sz="2000" i="1" dirty="0" smtClean="0">
                <a:latin typeface="Times New Roman" pitchFamily="18" charset="0"/>
                <a:cs typeface="Times New Roman" pitchFamily="18" charset="0"/>
              </a:rPr>
              <a:t>anterior </a:t>
            </a:r>
            <a:r>
              <a:rPr lang="en-US" sz="2000" dirty="0" smtClean="0">
                <a:latin typeface="Times New Roman" pitchFamily="18" charset="0"/>
                <a:cs typeface="Times New Roman" pitchFamily="18" charset="0"/>
              </a:rPr>
              <a:t>and </a:t>
            </a:r>
            <a:r>
              <a:rPr lang="en-US" sz="2000" i="1" dirty="0" smtClean="0">
                <a:latin typeface="Times New Roman" pitchFamily="18" charset="0"/>
                <a:cs typeface="Times New Roman" pitchFamily="18" charset="0"/>
              </a:rPr>
              <a:t>posterior</a:t>
            </a:r>
            <a:r>
              <a:rPr lang="en-US" sz="2000" dirty="0" smtClean="0">
                <a:latin typeface="Times New Roman" pitchFamily="18" charset="0"/>
                <a:cs typeface="Times New Roman" pitchFamily="18" charset="0"/>
              </a:rPr>
              <a:t>.</a:t>
            </a:r>
          </a:p>
          <a:p>
            <a:pPr lvl="1"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3200" dirty="0" smtClean="0">
                <a:solidFill>
                  <a:srgbClr val="FF0000"/>
                </a:solidFill>
                <a:latin typeface="Algerian" pitchFamily="82" charset="0"/>
              </a:rPr>
              <a:t>FETLOCK JOINT-METATARSO PHALANGEAL ARTICULATION  CONT……</a:t>
            </a:r>
            <a:endParaRPr lang="en-US" sz="32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solidFill>
                  <a:srgbClr val="FF0000"/>
                </a:solidFill>
                <a:latin typeface="Times New Roman" pitchFamily="18" charset="0"/>
                <a:cs typeface="Times New Roman" pitchFamily="18" charset="0"/>
              </a:rPr>
              <a:t>Ox-</a:t>
            </a:r>
          </a:p>
          <a:p>
            <a:r>
              <a:rPr lang="en-US" sz="2000" dirty="0" smtClean="0">
                <a:latin typeface="Times New Roman" pitchFamily="18" charset="0"/>
                <a:cs typeface="Times New Roman" pitchFamily="18" charset="0"/>
              </a:rPr>
              <a:t>The proximal </a:t>
            </a:r>
            <a:r>
              <a:rPr lang="en-US" sz="2000" dirty="0" err="1" smtClean="0">
                <a:latin typeface="Times New Roman" pitchFamily="18" charset="0"/>
                <a:cs typeface="Times New Roman" pitchFamily="18" charset="0"/>
              </a:rPr>
              <a:t>interphalangeal</a:t>
            </a:r>
            <a:r>
              <a:rPr lang="en-US" sz="2000" dirty="0" smtClean="0">
                <a:latin typeface="Times New Roman" pitchFamily="18" charset="0"/>
                <a:cs typeface="Times New Roman" pitchFamily="18" charset="0"/>
              </a:rPr>
              <a:t> articulations are two for each limb. Each is </a:t>
            </a:r>
            <a:r>
              <a:rPr lang="en-US" sz="2000" b="1" i="1" dirty="0" err="1" smtClean="0">
                <a:latin typeface="Times New Roman" pitchFamily="18" charset="0"/>
                <a:cs typeface="Times New Roman" pitchFamily="18" charset="0"/>
              </a:rPr>
              <a:t>ginglymus</a:t>
            </a:r>
            <a:r>
              <a:rPr lang="en-US" sz="2000" dirty="0" smtClean="0">
                <a:latin typeface="Times New Roman" pitchFamily="18" charset="0"/>
                <a:cs typeface="Times New Roman" pitchFamily="18" charset="0"/>
              </a:rPr>
              <a:t> formed between the first and second </a:t>
            </a:r>
            <a:r>
              <a:rPr lang="en-US" sz="2000" dirty="0" smtClean="0">
                <a:latin typeface="Times New Roman" pitchFamily="18" charset="0"/>
                <a:cs typeface="Times New Roman" pitchFamily="18" charset="0"/>
                <a:hlinkClick r:id="rId2" tooltip="Phalanges"/>
              </a:rPr>
              <a:t>phalanges</a:t>
            </a:r>
            <a:r>
              <a:rPr lang="en-US" sz="2000" dirty="0" smtClean="0">
                <a:latin typeface="Times New Roman" pitchFamily="18" charset="0"/>
                <a:cs typeface="Times New Roman" pitchFamily="18" charset="0"/>
              </a:rPr>
              <a:t>.                            It has a </a:t>
            </a:r>
            <a:r>
              <a:rPr lang="en-US" sz="2000" dirty="0" err="1" smtClean="0">
                <a:latin typeface="Times New Roman" pitchFamily="18" charset="0"/>
                <a:cs typeface="Times New Roman" pitchFamily="18" charset="0"/>
              </a:rPr>
              <a:t>glenoid</a:t>
            </a:r>
            <a:r>
              <a:rPr lang="en-US" sz="2000" dirty="0" smtClean="0">
                <a:latin typeface="Times New Roman" pitchFamily="18" charset="0"/>
                <a:cs typeface="Times New Roman" pitchFamily="18" charset="0"/>
              </a:rPr>
              <a:t> fibro cartilage behind, kept in position by ligament and confounded with the tendon of the superficial flexor.</a:t>
            </a:r>
          </a:p>
          <a:p>
            <a:pPr lvl="0"/>
            <a:r>
              <a:rPr lang="en-US" sz="2000" b="1" i="1" dirty="0" smtClean="0">
                <a:latin typeface="Times New Roman" pitchFamily="18" charset="0"/>
                <a:cs typeface="Times New Roman" pitchFamily="18" charset="0"/>
              </a:rPr>
              <a:t>Ligaments</a:t>
            </a:r>
            <a:endParaRPr lang="en-US" sz="2000" b="1" dirty="0" smtClean="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capsular ligament</a:t>
            </a:r>
          </a:p>
          <a:p>
            <a:pPr lvl="1"/>
            <a:r>
              <a:rPr lang="en-US" sz="2000" b="1" i="1" dirty="0" err="1" smtClean="0">
                <a:latin typeface="Times New Roman" pitchFamily="18" charset="0"/>
                <a:cs typeface="Times New Roman" pitchFamily="18" charset="0"/>
              </a:rPr>
              <a:t>Abaxial</a:t>
            </a:r>
            <a:r>
              <a:rPr lang="en-US" sz="2000" b="1" i="1" dirty="0" smtClean="0">
                <a:latin typeface="Times New Roman" pitchFamily="18" charset="0"/>
                <a:cs typeface="Times New Roman" pitchFamily="18" charset="0"/>
              </a:rPr>
              <a:t> collateral ligament</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extends from axial face of distal extremity of first phalanx to </a:t>
            </a:r>
            <a:r>
              <a:rPr lang="en-US" sz="2000" dirty="0" err="1" smtClean="0">
                <a:latin typeface="Times New Roman" pitchFamily="18" charset="0"/>
                <a:cs typeface="Times New Roman" pitchFamily="18" charset="0"/>
              </a:rPr>
              <a:t>abaxial</a:t>
            </a:r>
            <a:r>
              <a:rPr lang="en-US" sz="2000" dirty="0" smtClean="0">
                <a:latin typeface="Times New Roman" pitchFamily="18" charset="0"/>
                <a:cs typeface="Times New Roman" pitchFamily="18" charset="0"/>
              </a:rPr>
              <a:t> face of proximal extremity of second phalanx</a:t>
            </a:r>
          </a:p>
          <a:p>
            <a:pPr lvl="1"/>
            <a:r>
              <a:rPr lang="en-US" sz="2000" b="1" i="1" dirty="0" smtClean="0">
                <a:latin typeface="Times New Roman" pitchFamily="18" charset="0"/>
                <a:cs typeface="Times New Roman" pitchFamily="18" charset="0"/>
              </a:rPr>
              <a:t>Axial collateral ligaments</a:t>
            </a:r>
            <a:r>
              <a:rPr lang="en-US" sz="2000" dirty="0" smtClean="0">
                <a:latin typeface="Times New Roman" pitchFamily="18" charset="0"/>
                <a:cs typeface="Times New Roman" pitchFamily="18" charset="0"/>
              </a:rPr>
              <a:t> extend from the axial face of distal extremity of first phalanx to the </a:t>
            </a:r>
            <a:r>
              <a:rPr lang="en-US" sz="2000" dirty="0" err="1" smtClean="0">
                <a:latin typeface="Times New Roman" pitchFamily="18" charset="0"/>
                <a:cs typeface="Times New Roman" pitchFamily="18" charset="0"/>
              </a:rPr>
              <a:t>interdigital</a:t>
            </a:r>
            <a:r>
              <a:rPr lang="en-US" sz="2000" dirty="0" smtClean="0">
                <a:latin typeface="Times New Roman" pitchFamily="18" charset="0"/>
                <a:cs typeface="Times New Roman" pitchFamily="18" charset="0"/>
              </a:rPr>
              <a:t> or axial face of the proximal extremity of the second phalanx. </a:t>
            </a:r>
            <a:r>
              <a:rPr lang="en-US" sz="2000" dirty="0" err="1" smtClean="0">
                <a:latin typeface="Times New Roman" pitchFamily="18" charset="0"/>
                <a:cs typeface="Times New Roman" pitchFamily="18" charset="0"/>
              </a:rPr>
              <a:t>Fibres</a:t>
            </a:r>
            <a:r>
              <a:rPr lang="en-US" sz="2000" dirty="0" smtClean="0">
                <a:latin typeface="Times New Roman" pitchFamily="18" charset="0"/>
                <a:cs typeface="Times New Roman" pitchFamily="18" charset="0"/>
              </a:rPr>
              <a:t> also extend downwards to be attached to the </a:t>
            </a:r>
            <a:r>
              <a:rPr lang="en-US" sz="2000" dirty="0" err="1" smtClean="0">
                <a:latin typeface="Times New Roman" pitchFamily="18" charset="0"/>
                <a:cs typeface="Times New Roman" pitchFamily="18" charset="0"/>
              </a:rPr>
              <a:t>interdigital</a:t>
            </a:r>
            <a:r>
              <a:rPr lang="en-US" sz="2000" dirty="0" smtClean="0">
                <a:latin typeface="Times New Roman" pitchFamily="18" charset="0"/>
                <a:cs typeface="Times New Roman" pitchFamily="18" charset="0"/>
              </a:rPr>
              <a:t> face of third phalanx.</a:t>
            </a:r>
          </a:p>
          <a:p>
            <a:pPr lvl="1"/>
            <a:r>
              <a:rPr lang="en-US" sz="2000" b="1" i="1" dirty="0" err="1" smtClean="0">
                <a:latin typeface="Times New Roman" pitchFamily="18" charset="0"/>
                <a:cs typeface="Times New Roman" pitchFamily="18" charset="0"/>
              </a:rPr>
              <a:t>Volar</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abaxial</a:t>
            </a:r>
            <a:r>
              <a:rPr lang="en-US" sz="2000" b="1" dirty="0" smtClean="0">
                <a:latin typeface="Times New Roman" pitchFamily="18" charset="0"/>
                <a:cs typeface="Times New Roman" pitchFamily="18" charset="0"/>
              </a:rPr>
              <a:t> and </a:t>
            </a:r>
            <a:r>
              <a:rPr lang="en-US" sz="2000" b="1" i="1" dirty="0" err="1" smtClean="0">
                <a:latin typeface="Times New Roman" pitchFamily="18" charset="0"/>
                <a:cs typeface="Times New Roman" pitchFamily="18" charset="0"/>
              </a:rPr>
              <a:t>volar</a:t>
            </a:r>
            <a:r>
              <a:rPr lang="en-US" sz="2000" b="1" i="1" dirty="0" smtClean="0">
                <a:latin typeface="Times New Roman" pitchFamily="18" charset="0"/>
                <a:cs typeface="Times New Roman" pitchFamily="18" charset="0"/>
              </a:rPr>
              <a:t> axial ligaments</a:t>
            </a:r>
            <a:r>
              <a:rPr lang="en-US" sz="2000" dirty="0" smtClean="0">
                <a:latin typeface="Times New Roman" pitchFamily="18" charset="0"/>
                <a:cs typeface="Times New Roman" pitchFamily="18" charset="0"/>
              </a:rPr>
              <a:t> which extends from the first phalanx to the proximal extremity of the second phalanx on the corresponding aspects.</a:t>
            </a:r>
          </a:p>
          <a:p>
            <a:endParaRPr lang="en-US" sz="2000" dirty="0">
              <a:solidFill>
                <a:srgbClr val="FF0000"/>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PASTERN JOINT</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lgn="just"/>
            <a:r>
              <a:rPr lang="en-US" sz="2000" b="1" i="1" dirty="0" smtClean="0">
                <a:latin typeface="Times New Roman" pitchFamily="18" charset="0"/>
                <a:cs typeface="Times New Roman" pitchFamily="18" charset="0"/>
              </a:rPr>
              <a:t>Proximal</a:t>
            </a:r>
            <a:r>
              <a:rPr lang="en-US" sz="2000" b="1" dirty="0" smtClean="0">
                <a:latin typeface="Times New Roman" pitchFamily="18" charset="0"/>
                <a:cs typeface="Times New Roman" pitchFamily="18" charset="0"/>
              </a:rPr>
              <a:t> or </a:t>
            </a:r>
            <a:r>
              <a:rPr lang="en-US" sz="2000" b="1" i="1" dirty="0" smtClean="0">
                <a:latin typeface="Times New Roman" pitchFamily="18" charset="0"/>
                <a:cs typeface="Times New Roman" pitchFamily="18" charset="0"/>
              </a:rPr>
              <a:t>superior inter digital ligament</a:t>
            </a:r>
            <a:r>
              <a:rPr lang="en-US" sz="2000" dirty="0" smtClean="0">
                <a:latin typeface="Times New Roman" pitchFamily="18" charset="0"/>
                <a:cs typeface="Times New Roman" pitchFamily="18" charset="0"/>
              </a:rPr>
              <a:t> is a strong ligament of intercrossing </a:t>
            </a:r>
            <a:r>
              <a:rPr lang="en-US" sz="2000" dirty="0" err="1" smtClean="0">
                <a:latin typeface="Times New Roman" pitchFamily="18" charset="0"/>
                <a:cs typeface="Times New Roman" pitchFamily="18" charset="0"/>
              </a:rPr>
              <a:t>fibres</a:t>
            </a:r>
            <a:r>
              <a:rPr lang="en-US" sz="2000" dirty="0" smtClean="0">
                <a:latin typeface="Times New Roman" pitchFamily="18" charset="0"/>
                <a:cs typeface="Times New Roman" pitchFamily="18" charset="0"/>
              </a:rPr>
              <a:t> connects the axial faces of the shafts of the first </a:t>
            </a:r>
            <a:r>
              <a:rPr lang="en-US" sz="2000" dirty="0" smtClean="0">
                <a:latin typeface="Times New Roman" pitchFamily="18" charset="0"/>
                <a:cs typeface="Times New Roman" pitchFamily="18" charset="0"/>
                <a:hlinkClick r:id="rId2" tooltip="Phalanges"/>
              </a:rPr>
              <a:t>phalanges</a:t>
            </a:r>
            <a:r>
              <a:rPr lang="en-US" sz="2000" dirty="0" smtClean="0">
                <a:latin typeface="Times New Roman" pitchFamily="18" charset="0"/>
                <a:cs typeface="Times New Roman" pitchFamily="18" charset="0"/>
              </a:rPr>
              <a:t> in each limb.</a:t>
            </a:r>
          </a:p>
          <a:p>
            <a:pPr lvl="1" algn="just"/>
            <a:r>
              <a:rPr lang="en-US" sz="2000" dirty="0" smtClean="0">
                <a:latin typeface="Times New Roman" pitchFamily="18" charset="0"/>
                <a:cs typeface="Times New Roman" pitchFamily="18" charset="0"/>
              </a:rPr>
              <a:t>A strong band of </a:t>
            </a:r>
            <a:r>
              <a:rPr lang="en-US" sz="2000" dirty="0" err="1" smtClean="0">
                <a:latin typeface="Times New Roman" pitchFamily="18" charset="0"/>
                <a:cs typeface="Times New Roman" pitchFamily="18" charset="0"/>
              </a:rPr>
              <a:t>fibres</a:t>
            </a:r>
            <a:r>
              <a:rPr lang="en-US" sz="2000" dirty="0" smtClean="0">
                <a:latin typeface="Times New Roman" pitchFamily="18" charset="0"/>
                <a:cs typeface="Times New Roman" pitchFamily="18" charset="0"/>
              </a:rPr>
              <a:t> unite the rudimentary </a:t>
            </a:r>
            <a:r>
              <a:rPr lang="en-US" sz="2000" dirty="0" smtClean="0">
                <a:latin typeface="Times New Roman" pitchFamily="18" charset="0"/>
                <a:cs typeface="Times New Roman" pitchFamily="18" charset="0"/>
                <a:hlinkClick r:id="rId3" tooltip="Digits"/>
              </a:rPr>
              <a:t>digits</a:t>
            </a:r>
            <a:r>
              <a:rPr lang="en-US" sz="2000" dirty="0" smtClean="0">
                <a:latin typeface="Times New Roman" pitchFamily="18" charset="0"/>
                <a:cs typeface="Times New Roman" pitchFamily="18" charset="0"/>
              </a:rPr>
              <a:t> of the second phalanx.</a:t>
            </a:r>
          </a:p>
          <a:p>
            <a:pPr lvl="1"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distal</a:t>
            </a:r>
            <a:r>
              <a:rPr lang="en-US" sz="2000" b="1" dirty="0" smtClean="0">
                <a:latin typeface="Times New Roman" pitchFamily="18" charset="0"/>
                <a:cs typeface="Times New Roman" pitchFamily="18" charset="0"/>
              </a:rPr>
              <a:t> or </a:t>
            </a:r>
            <a:r>
              <a:rPr lang="en-US" sz="2000" b="1" i="1" dirty="0" smtClean="0">
                <a:latin typeface="Times New Roman" pitchFamily="18" charset="0"/>
                <a:cs typeface="Times New Roman" pitchFamily="18" charset="0"/>
              </a:rPr>
              <a:t>inferior inter-digital ligament</a:t>
            </a:r>
            <a:r>
              <a:rPr lang="en-US" sz="2000" dirty="0" smtClean="0">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cruciate</a:t>
            </a:r>
            <a:r>
              <a:rPr lang="en-US" sz="2000" dirty="0" smtClean="0">
                <a:latin typeface="Times New Roman" pitchFamily="18" charset="0"/>
                <a:cs typeface="Times New Roman" pitchFamily="18" charset="0"/>
              </a:rPr>
              <a:t>) consists of two strong bands attached above to the lateral tubercles at the proximal extremity of the second phalanx of each digit cross each other in the inter-digital spaces, behind and are inserted to the </a:t>
            </a:r>
            <a:r>
              <a:rPr lang="en-US" sz="2000" dirty="0" err="1" smtClean="0">
                <a:latin typeface="Times New Roman" pitchFamily="18" charset="0"/>
                <a:cs typeface="Times New Roman" pitchFamily="18" charset="0"/>
              </a:rPr>
              <a:t>navicular</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hlinkClick r:id="rId4" tooltip="Bone"/>
              </a:rPr>
              <a:t>bone</a:t>
            </a:r>
            <a:r>
              <a:rPr lang="en-US" sz="2000" dirty="0" smtClean="0">
                <a:latin typeface="Times New Roman" pitchFamily="18" charset="0"/>
                <a:cs typeface="Times New Roman" pitchFamily="18" charset="0"/>
              </a:rPr>
              <a:t> of the other digit and axial face of the second phalanx and the </a:t>
            </a:r>
            <a:r>
              <a:rPr lang="en-US" sz="2000" dirty="0" err="1" smtClean="0">
                <a:latin typeface="Times New Roman" pitchFamily="18" charset="0"/>
                <a:cs typeface="Times New Roman" pitchFamily="18" charset="0"/>
              </a:rPr>
              <a:t>navicular</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hlinkClick r:id="rId4" tooltip="Bone"/>
              </a:rPr>
              <a:t>bone</a:t>
            </a:r>
            <a:r>
              <a:rPr lang="en-US" sz="2000" dirty="0" smtClean="0">
                <a:latin typeface="Times New Roman" pitchFamily="18" charset="0"/>
                <a:cs typeface="Times New Roman" pitchFamily="18" charset="0"/>
              </a:rPr>
              <a:t> of the same digit to some extent.</a:t>
            </a:r>
          </a:p>
          <a:p>
            <a:pPr lvl="1" algn="just"/>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two </a:t>
            </a:r>
            <a:r>
              <a:rPr lang="en-US" sz="2000" b="1" i="1" dirty="0" smtClean="0">
                <a:latin typeface="Times New Roman" pitchFamily="18" charset="0"/>
                <a:cs typeface="Times New Roman" pitchFamily="18" charset="0"/>
              </a:rPr>
              <a:t>inter-digital ligaments</a:t>
            </a:r>
            <a:r>
              <a:rPr lang="en-US" sz="2000" dirty="0" smtClean="0">
                <a:latin typeface="Times New Roman" pitchFamily="18" charset="0"/>
                <a:cs typeface="Times New Roman" pitchFamily="18" charset="0"/>
              </a:rPr>
              <a:t> prevent excessive abduction of the </a:t>
            </a:r>
            <a:r>
              <a:rPr lang="en-US" sz="2000" dirty="0" smtClean="0">
                <a:latin typeface="Times New Roman" pitchFamily="18" charset="0"/>
                <a:cs typeface="Times New Roman" pitchFamily="18" charset="0"/>
                <a:hlinkClick r:id="rId3" tooltip="Digits"/>
              </a:rPr>
              <a:t>digits</a:t>
            </a:r>
            <a:r>
              <a:rPr lang="en-US" sz="2000" dirty="0" smtClean="0">
                <a:latin typeface="Times New Roman" pitchFamily="18" charset="0"/>
                <a:cs typeface="Times New Roman" pitchFamily="18" charset="0"/>
              </a:rPr>
              <a:t>.</a:t>
            </a:r>
          </a:p>
          <a:p>
            <a:r>
              <a:rPr lang="en-US" sz="2000" b="1" i="1" dirty="0" smtClean="0">
                <a:latin typeface="Times New Roman" pitchFamily="18" charset="0"/>
                <a:cs typeface="Times New Roman" pitchFamily="18" charset="0"/>
              </a:rPr>
              <a:t>Motion</a:t>
            </a:r>
            <a:r>
              <a:rPr lang="en-US" sz="2000" i="1" dirty="0" smtClean="0"/>
              <a:t>- </a:t>
            </a:r>
            <a:r>
              <a:rPr lang="en-US" sz="2000" dirty="0" smtClean="0">
                <a:latin typeface="Times New Roman" pitchFamily="18" charset="0"/>
                <a:cs typeface="Times New Roman" pitchFamily="18" charset="0"/>
              </a:rPr>
              <a:t>Extension and flexion.</a:t>
            </a:r>
          </a:p>
          <a:p>
            <a:pPr lvl="0"/>
            <a:endParaRPr lang="en-US" sz="4400" dirty="0" smtClean="0"/>
          </a:p>
          <a:p>
            <a:pPr lvl="1" algn="just"/>
            <a:endParaRPr lang="en-US" sz="20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PASTERN JOINT- </a:t>
            </a:r>
            <a:r>
              <a:rPr lang="en-US" dirty="0" err="1" smtClean="0">
                <a:solidFill>
                  <a:srgbClr val="FF0000"/>
                </a:solidFill>
                <a:latin typeface="Algerian" pitchFamily="82" charset="0"/>
              </a:rPr>
              <a:t>conti</a:t>
            </a:r>
            <a:r>
              <a:rPr lang="en-US" dirty="0" smtClean="0">
                <a:solidFill>
                  <a:srgbClr val="FF0000"/>
                </a:solidFill>
                <a:latin typeface="Algerian" pitchFamily="82" charset="0"/>
              </a:rPr>
              <a:t>…..</a:t>
            </a: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b="1" dirty="0" smtClean="0">
                <a:solidFill>
                  <a:srgbClr val="FF0000"/>
                </a:solidFill>
                <a:latin typeface="Times New Roman" pitchFamily="18" charset="0"/>
                <a:cs typeface="Times New Roman" pitchFamily="18" charset="0"/>
              </a:rPr>
              <a:t>Horse</a:t>
            </a:r>
            <a:endParaRPr lang="en-US" sz="2000" dirty="0" smtClean="0">
              <a:solidFill>
                <a:srgbClr val="FF0000"/>
              </a:solidFill>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There is only one such joint in each limb.</a:t>
            </a:r>
          </a:p>
          <a:p>
            <a:pPr lvl="0" algn="just"/>
            <a:r>
              <a:rPr lang="en-US" sz="2000" dirty="0" smtClean="0">
                <a:latin typeface="Times New Roman" pitchFamily="18" charset="0"/>
                <a:cs typeface="Times New Roman" pitchFamily="18" charset="0"/>
              </a:rPr>
              <a:t>Inter-digital ligaments crossing the </a:t>
            </a:r>
            <a:r>
              <a:rPr lang="en-US" sz="2000" dirty="0" err="1" smtClean="0">
                <a:latin typeface="Times New Roman" pitchFamily="18" charset="0"/>
                <a:cs typeface="Times New Roman" pitchFamily="18" charset="0"/>
              </a:rPr>
              <a:t>volar</a:t>
            </a:r>
            <a:r>
              <a:rPr lang="en-US" sz="2000" dirty="0" smtClean="0">
                <a:latin typeface="Times New Roman" pitchFamily="18" charset="0"/>
                <a:cs typeface="Times New Roman" pitchFamily="18" charset="0"/>
              </a:rPr>
              <a:t> face of the first </a:t>
            </a:r>
            <a:r>
              <a:rPr lang="en-US" sz="2000" dirty="0" smtClean="0">
                <a:latin typeface="Times New Roman" pitchFamily="18" charset="0"/>
                <a:cs typeface="Times New Roman" pitchFamily="18" charset="0"/>
                <a:hlinkClick r:id="rId2" tooltip="Phalanges"/>
              </a:rPr>
              <a:t>phalanges</a:t>
            </a:r>
            <a:r>
              <a:rPr lang="en-US" sz="2000" dirty="0" smtClean="0">
                <a:latin typeface="Times New Roman" pitchFamily="18" charset="0"/>
                <a:cs typeface="Times New Roman" pitchFamily="18" charset="0"/>
              </a:rPr>
              <a:t> restrict apart of the </a:t>
            </a:r>
            <a:r>
              <a:rPr lang="en-US" sz="2000" dirty="0" smtClean="0">
                <a:latin typeface="Times New Roman" pitchFamily="18" charset="0"/>
                <a:cs typeface="Times New Roman" pitchFamily="18" charset="0"/>
                <a:hlinkClick r:id="rId3" tooltip="Digits"/>
              </a:rPr>
              <a:t>digits</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2nd &amp; 3rd; 3rd &amp; 4th; 4th &amp; 5th are connected.</a:t>
            </a:r>
          </a:p>
          <a:p>
            <a:pPr algn="just"/>
            <a:r>
              <a:rPr lang="en-US" sz="2000" b="1" dirty="0" smtClean="0">
                <a:solidFill>
                  <a:srgbClr val="FF0000"/>
                </a:solidFill>
                <a:latin typeface="Times New Roman" pitchFamily="18" charset="0"/>
                <a:cs typeface="Times New Roman" pitchFamily="18" charset="0"/>
              </a:rPr>
              <a:t>Dog &amp; Pig</a:t>
            </a:r>
            <a:endParaRPr lang="en-US" sz="2000" dirty="0" smtClean="0">
              <a:solidFill>
                <a:srgbClr val="FF0000"/>
              </a:solidFill>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It has the </a:t>
            </a:r>
            <a:r>
              <a:rPr lang="en-US" sz="2000" dirty="0" err="1" smtClean="0">
                <a:latin typeface="Times New Roman" pitchFamily="18" charset="0"/>
                <a:cs typeface="Times New Roman" pitchFamily="18" charset="0"/>
              </a:rPr>
              <a:t>glenoid</a:t>
            </a:r>
            <a:r>
              <a:rPr lang="en-US" sz="2000" dirty="0" smtClean="0">
                <a:latin typeface="Times New Roman" pitchFamily="18" charset="0"/>
                <a:cs typeface="Times New Roman" pitchFamily="18" charset="0"/>
              </a:rPr>
              <a:t> cartilage which is united  on its posterior surface to the tendon of the superficial digital flexor and is kept attached to the first phalanx.</a:t>
            </a:r>
          </a:p>
          <a:p>
            <a:pPr lvl="0" algn="just"/>
            <a:r>
              <a:rPr lang="en-US" sz="2000" dirty="0" smtClean="0">
                <a:latin typeface="Times New Roman" pitchFamily="18" charset="0"/>
                <a:cs typeface="Times New Roman" pitchFamily="18" charset="0"/>
              </a:rPr>
              <a:t>It has one capsular ligament and two lateral ligaments. </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PASTERN JOINT- </a:t>
            </a:r>
            <a:r>
              <a:rPr lang="en-US" dirty="0" err="1" smtClean="0">
                <a:solidFill>
                  <a:srgbClr val="FF0000"/>
                </a:solidFill>
                <a:latin typeface="Algerian" pitchFamily="82" charset="0"/>
              </a:rPr>
              <a:t>conti</a:t>
            </a:r>
            <a:r>
              <a:rPr lang="en-US" dirty="0" smtClean="0">
                <a:solidFill>
                  <a:srgbClr val="FF0000"/>
                </a:solidFill>
                <a:latin typeface="Algerian" pitchFamily="82" charset="0"/>
              </a:rPr>
              <a:t>…..</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2000" b="1" dirty="0" smtClean="0">
                <a:latin typeface="Times New Roman" pitchFamily="18" charset="0"/>
                <a:cs typeface="Times New Roman" pitchFamily="18" charset="0"/>
              </a:rPr>
              <a:t>Ox</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distal </a:t>
            </a:r>
            <a:r>
              <a:rPr lang="en-US" sz="2000" dirty="0" err="1" smtClean="0">
                <a:latin typeface="Times New Roman" pitchFamily="18" charset="0"/>
                <a:cs typeface="Times New Roman" pitchFamily="18" charset="0"/>
              </a:rPr>
              <a:t>interphalangeal</a:t>
            </a:r>
            <a:r>
              <a:rPr lang="en-US" sz="2000" dirty="0" smtClean="0">
                <a:latin typeface="Times New Roman" pitchFamily="18" charset="0"/>
                <a:cs typeface="Times New Roman" pitchFamily="18" charset="0"/>
              </a:rPr>
              <a:t> articulations are two for each limb. Each is a </a:t>
            </a:r>
            <a:r>
              <a:rPr lang="en-US" sz="2000" b="1" dirty="0" err="1" smtClean="0">
                <a:latin typeface="Times New Roman" pitchFamily="18" charset="0"/>
                <a:cs typeface="Times New Roman" pitchFamily="18" charset="0"/>
              </a:rPr>
              <a:t>ginglymus</a:t>
            </a:r>
            <a:r>
              <a:rPr lang="en-US" sz="2000" dirty="0" smtClean="0">
                <a:latin typeface="Times New Roman" pitchFamily="18" charset="0"/>
                <a:cs typeface="Times New Roman" pitchFamily="18" charset="0"/>
              </a:rPr>
              <a:t> formed between the second and third </a:t>
            </a:r>
            <a:r>
              <a:rPr lang="en-US" sz="2000" dirty="0" smtClean="0">
                <a:latin typeface="Times New Roman" pitchFamily="18" charset="0"/>
                <a:cs typeface="Times New Roman" pitchFamily="18" charset="0"/>
                <a:hlinkClick r:id="rId2" tooltip="Phalanges"/>
              </a:rPr>
              <a:t>phalanges</a:t>
            </a:r>
            <a:r>
              <a:rPr lang="en-US" sz="2000" dirty="0" smtClean="0">
                <a:latin typeface="Times New Roman" pitchFamily="18" charset="0"/>
                <a:cs typeface="Times New Roman" pitchFamily="18" charset="0"/>
              </a:rPr>
              <a:t> and the </a:t>
            </a:r>
            <a:r>
              <a:rPr lang="en-US" sz="2000" dirty="0" smtClean="0">
                <a:latin typeface="Times New Roman" pitchFamily="18" charset="0"/>
                <a:cs typeface="Times New Roman" pitchFamily="18" charset="0"/>
                <a:hlinkClick r:id="rId3" tooltip="Distal sesamoid"/>
              </a:rPr>
              <a:t>distal </a:t>
            </a:r>
            <a:r>
              <a:rPr lang="en-US" sz="2000" dirty="0" err="1" smtClean="0">
                <a:latin typeface="Times New Roman" pitchFamily="18" charset="0"/>
                <a:cs typeface="Times New Roman" pitchFamily="18" charset="0"/>
                <a:hlinkClick r:id="rId3" tooltip="Distal sesamoid"/>
              </a:rPr>
              <a:t>sesamoid</a:t>
            </a:r>
            <a:r>
              <a:rPr lang="en-US" sz="2000" dirty="0" smtClean="0">
                <a:latin typeface="Times New Roman" pitchFamily="18" charset="0"/>
                <a:cs typeface="Times New Roman" pitchFamily="18" charset="0"/>
              </a:rPr>
              <a:t>.</a:t>
            </a:r>
          </a:p>
          <a:p>
            <a:pPr algn="just"/>
            <a:endParaRPr lang="en-US" sz="2000" dirty="0" smtClean="0">
              <a:latin typeface="Times New Roman" pitchFamily="18" charset="0"/>
              <a:cs typeface="Times New Roman" pitchFamily="18" charset="0"/>
            </a:endParaRPr>
          </a:p>
          <a:p>
            <a:pPr lvl="0" algn="just"/>
            <a:r>
              <a:rPr lang="en-US" sz="2000" b="1" i="1" dirty="0" smtClean="0">
                <a:latin typeface="Times New Roman" pitchFamily="18" charset="0"/>
                <a:cs typeface="Times New Roman" pitchFamily="18" charset="0"/>
              </a:rPr>
              <a:t>Ligaments</a:t>
            </a:r>
            <a:endParaRPr lang="en-US" sz="2000" b="1" dirty="0" smtClean="0">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Capsular ligament</a:t>
            </a:r>
          </a:p>
          <a:p>
            <a:pPr lvl="1" algn="just"/>
            <a:r>
              <a:rPr lang="en-US" sz="2000" dirty="0" smtClean="0">
                <a:latin typeface="Times New Roman" pitchFamily="18" charset="0"/>
                <a:cs typeface="Times New Roman" pitchFamily="18" charset="0"/>
              </a:rPr>
              <a:t>Anterior elastic ligament which is attached above to the distal ends of the first phalanx crosses the dorsal face of the second phalanx and is inserted to the extensor process of the third phalanx.</a:t>
            </a:r>
          </a:p>
          <a:p>
            <a:pPr lvl="1"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abaxial</a:t>
            </a:r>
            <a:r>
              <a:rPr lang="en-US" sz="2000" dirty="0" smtClean="0">
                <a:latin typeface="Times New Roman" pitchFamily="18" charset="0"/>
                <a:cs typeface="Times New Roman" pitchFamily="18" charset="0"/>
              </a:rPr>
              <a:t> and axial collateral ligaments.</a:t>
            </a:r>
          </a:p>
          <a:p>
            <a:pPr lvl="2" algn="just"/>
            <a:r>
              <a:rPr lang="en-US" sz="2000" dirty="0" smtClean="0">
                <a:latin typeface="Times New Roman" pitchFamily="18" charset="0"/>
                <a:cs typeface="Times New Roman" pitchFamily="18" charset="0"/>
              </a:rPr>
              <a:t>The </a:t>
            </a:r>
            <a:r>
              <a:rPr lang="en-US" sz="2000" i="1" dirty="0" err="1" smtClean="0">
                <a:latin typeface="Times New Roman" pitchFamily="18" charset="0"/>
                <a:cs typeface="Times New Roman" pitchFamily="18" charset="0"/>
              </a:rPr>
              <a:t>abaxial</a:t>
            </a:r>
            <a:r>
              <a:rPr lang="en-US" sz="2000" i="1" dirty="0" smtClean="0">
                <a:latin typeface="Times New Roman" pitchFamily="18" charset="0"/>
                <a:cs typeface="Times New Roman" pitchFamily="18" charset="0"/>
              </a:rPr>
              <a:t> collateral ligament</a:t>
            </a:r>
            <a:r>
              <a:rPr lang="en-US" sz="2000" dirty="0" smtClean="0">
                <a:latin typeface="Times New Roman" pitchFamily="18" charset="0"/>
                <a:cs typeface="Times New Roman" pitchFamily="18" charset="0"/>
              </a:rPr>
              <a:t> is closely adherent to the proper digital extensor tendon.</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COFFIN JOINT</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365760" lvl="2" indent="-256032" algn="just">
              <a:spcBef>
                <a:spcPts val="400"/>
              </a:spcBef>
              <a:buClr>
                <a:schemeClr val="accent1"/>
              </a:buClr>
              <a:buSzPct val="68000"/>
              <a:buFont typeface="Wingdings 3"/>
              <a:buChar char=""/>
            </a:pPr>
            <a:r>
              <a:rPr lang="en-US" sz="2000" dirty="0" smtClean="0">
                <a:latin typeface="Times New Roman" pitchFamily="18" charset="0"/>
                <a:cs typeface="Times New Roman" pitchFamily="18" charset="0"/>
              </a:rPr>
              <a:t>The axial collateral ligament extends from the distal extremity of first phalanx receives </a:t>
            </a:r>
            <a:r>
              <a:rPr lang="en-US" sz="2000" dirty="0" err="1" smtClean="0">
                <a:latin typeface="Times New Roman" pitchFamily="18" charset="0"/>
                <a:cs typeface="Times New Roman" pitchFamily="18" charset="0"/>
              </a:rPr>
              <a:t>fibres</a:t>
            </a:r>
            <a:r>
              <a:rPr lang="en-US" sz="2000" dirty="0" smtClean="0">
                <a:latin typeface="Times New Roman" pitchFamily="18" charset="0"/>
                <a:cs typeface="Times New Roman" pitchFamily="18" charset="0"/>
              </a:rPr>
              <a:t> from the second phalanx and is attached to the </a:t>
            </a:r>
            <a:r>
              <a:rPr lang="en-US" sz="2000" dirty="0" err="1" smtClean="0">
                <a:latin typeface="Times New Roman" pitchFamily="18" charset="0"/>
                <a:cs typeface="Times New Roman" pitchFamily="18" charset="0"/>
              </a:rPr>
              <a:t>interdigital</a:t>
            </a:r>
            <a:r>
              <a:rPr lang="en-US" sz="2000" dirty="0" smtClean="0">
                <a:latin typeface="Times New Roman" pitchFamily="18" charset="0"/>
                <a:cs typeface="Times New Roman" pitchFamily="18" charset="0"/>
              </a:rPr>
              <a:t> surface of the third phalanx.</a:t>
            </a:r>
          </a:p>
          <a:p>
            <a:pPr lvl="1" algn="just"/>
            <a:r>
              <a:rPr lang="en-US" sz="2000" b="1" i="1" dirty="0" err="1" smtClean="0">
                <a:latin typeface="Times New Roman" pitchFamily="18" charset="0"/>
                <a:cs typeface="Times New Roman" pitchFamily="18" charset="0"/>
              </a:rPr>
              <a:t>Volar</a:t>
            </a:r>
            <a:r>
              <a:rPr lang="en-US" sz="2000" b="1" i="1" dirty="0" smtClean="0">
                <a:latin typeface="Times New Roman" pitchFamily="18" charset="0"/>
                <a:cs typeface="Times New Roman" pitchFamily="18" charset="0"/>
              </a:rPr>
              <a:t> collateral </a:t>
            </a:r>
            <a:r>
              <a:rPr lang="en-US" sz="2000" b="1" dirty="0" smtClean="0">
                <a:latin typeface="Times New Roman" pitchFamily="18" charset="0"/>
                <a:cs typeface="Times New Roman" pitchFamily="18" charset="0"/>
              </a:rPr>
              <a:t>or </a:t>
            </a:r>
            <a:r>
              <a:rPr lang="en-US" sz="2000" b="1" i="1" dirty="0" smtClean="0">
                <a:latin typeface="Times New Roman" pitchFamily="18" charset="0"/>
                <a:cs typeface="Times New Roman" pitchFamily="18" charset="0"/>
              </a:rPr>
              <a:t>Collateral </a:t>
            </a:r>
            <a:r>
              <a:rPr lang="en-US" sz="2000" b="1" i="1" dirty="0" err="1" smtClean="0">
                <a:latin typeface="Times New Roman" pitchFamily="18" charset="0"/>
                <a:cs typeface="Times New Roman" pitchFamily="18" charset="0"/>
              </a:rPr>
              <a:t>sesamoidean</a:t>
            </a:r>
            <a:r>
              <a:rPr lang="en-US" sz="2000" b="1" i="1" dirty="0" smtClean="0">
                <a:latin typeface="Times New Roman" pitchFamily="18" charset="0"/>
                <a:cs typeface="Times New Roman" pitchFamily="18" charset="0"/>
              </a:rPr>
              <a:t> ligaments</a:t>
            </a:r>
            <a:r>
              <a:rPr lang="en-US" sz="2000" dirty="0" smtClean="0">
                <a:latin typeface="Times New Roman" pitchFamily="18" charset="0"/>
                <a:cs typeface="Times New Roman" pitchFamily="18" charset="0"/>
              </a:rPr>
              <a:t>. The </a:t>
            </a:r>
            <a:r>
              <a:rPr lang="en-US" sz="2000" i="1" dirty="0" err="1" smtClean="0">
                <a:latin typeface="Times New Roman" pitchFamily="18" charset="0"/>
                <a:cs typeface="Times New Roman" pitchFamily="18" charset="0"/>
              </a:rPr>
              <a:t>volar</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abaxial</a:t>
            </a:r>
            <a:r>
              <a:rPr lang="en-US" sz="2000" i="1" dirty="0" smtClean="0">
                <a:latin typeface="Times New Roman" pitchFamily="18" charset="0"/>
                <a:cs typeface="Times New Roman" pitchFamily="18" charset="0"/>
              </a:rPr>
              <a:t> ligament</a:t>
            </a:r>
            <a:r>
              <a:rPr lang="en-US" sz="2000" dirty="0" smtClean="0">
                <a:latin typeface="Times New Roman" pitchFamily="18" charset="0"/>
                <a:cs typeface="Times New Roman" pitchFamily="18" charset="0"/>
              </a:rPr>
              <a:t> arises from the distal extremity of the first phalanx receives </a:t>
            </a:r>
            <a:r>
              <a:rPr lang="en-US" sz="2000" dirty="0" err="1" smtClean="0">
                <a:latin typeface="Times New Roman" pitchFamily="18" charset="0"/>
                <a:cs typeface="Times New Roman" pitchFamily="18" charset="0"/>
              </a:rPr>
              <a:t>fibres</a:t>
            </a:r>
            <a:r>
              <a:rPr lang="en-US" sz="2000" dirty="0" smtClean="0">
                <a:latin typeface="Times New Roman" pitchFamily="18" charset="0"/>
                <a:cs typeface="Times New Roman" pitchFamily="18" charset="0"/>
              </a:rPr>
              <a:t> from the second phalanx and are attached to the </a:t>
            </a:r>
            <a:r>
              <a:rPr lang="en-US" sz="2000" i="1" dirty="0" err="1" smtClean="0">
                <a:latin typeface="Times New Roman" pitchFamily="18" charset="0"/>
                <a:cs typeface="Times New Roman" pitchFamily="18" charset="0"/>
              </a:rPr>
              <a:t>volar</a:t>
            </a:r>
            <a:r>
              <a:rPr lang="en-US" sz="2000" i="1" dirty="0" smtClean="0">
                <a:latin typeface="Times New Roman" pitchFamily="18" charset="0"/>
                <a:cs typeface="Times New Roman" pitchFamily="18" charset="0"/>
              </a:rPr>
              <a:t> axial ligament </a:t>
            </a:r>
            <a:r>
              <a:rPr lang="en-US" sz="2000" dirty="0" smtClean="0">
                <a:latin typeface="Times New Roman" pitchFamily="18" charset="0"/>
                <a:cs typeface="Times New Roman" pitchFamily="18" charset="0"/>
              </a:rPr>
              <a:t>extends from the lower end of the phalanx to the </a:t>
            </a:r>
            <a:r>
              <a:rPr lang="en-US" sz="2000" dirty="0" err="1" smtClean="0">
                <a:latin typeface="Times New Roman" pitchFamily="18" charset="0"/>
                <a:cs typeface="Times New Roman" pitchFamily="18" charset="0"/>
              </a:rPr>
              <a:t>interdigital</a:t>
            </a:r>
            <a:r>
              <a:rPr lang="en-US" sz="2000" dirty="0" smtClean="0">
                <a:latin typeface="Times New Roman" pitchFamily="18" charset="0"/>
                <a:cs typeface="Times New Roman" pitchFamily="18" charset="0"/>
              </a:rPr>
              <a:t> face of the third phalanx.</a:t>
            </a:r>
          </a:p>
          <a:p>
            <a:pPr lvl="1"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superior </a:t>
            </a:r>
            <a:r>
              <a:rPr lang="en-US" sz="2000" b="1" i="1" dirty="0" err="1" smtClean="0">
                <a:latin typeface="Times New Roman" pitchFamily="18" charset="0"/>
                <a:cs typeface="Times New Roman" pitchFamily="18" charset="0"/>
              </a:rPr>
              <a:t>navicular</a:t>
            </a:r>
            <a:r>
              <a:rPr lang="en-US" sz="2000" b="1" i="1" dirty="0" smtClean="0">
                <a:latin typeface="Times New Roman" pitchFamily="18" charset="0"/>
                <a:cs typeface="Times New Roman" pitchFamily="18" charset="0"/>
              </a:rPr>
              <a:t> ligament</a:t>
            </a:r>
            <a:r>
              <a:rPr lang="en-US" sz="2000" dirty="0" smtClean="0">
                <a:latin typeface="Times New Roman" pitchFamily="18" charset="0"/>
                <a:cs typeface="Times New Roman" pitchFamily="18" charset="0"/>
              </a:rPr>
              <a:t> is formed by </a:t>
            </a:r>
            <a:r>
              <a:rPr lang="en-US" sz="2000" dirty="0" err="1" smtClean="0">
                <a:latin typeface="Times New Roman" pitchFamily="18" charset="0"/>
                <a:cs typeface="Times New Roman" pitchFamily="18" charset="0"/>
              </a:rPr>
              <a:t>fibres</a:t>
            </a:r>
            <a:r>
              <a:rPr lang="en-US" sz="2000" dirty="0" smtClean="0">
                <a:latin typeface="Times New Roman" pitchFamily="18" charset="0"/>
                <a:cs typeface="Times New Roman" pitchFamily="18" charset="0"/>
              </a:rPr>
              <a:t> from the two </a:t>
            </a:r>
            <a:r>
              <a:rPr lang="en-US" sz="2000" dirty="0" err="1" smtClean="0">
                <a:latin typeface="Times New Roman" pitchFamily="18" charset="0"/>
                <a:cs typeface="Times New Roman" pitchFamily="18" charset="0"/>
              </a:rPr>
              <a:t>volar</a:t>
            </a:r>
            <a:r>
              <a:rPr lang="en-US" sz="2000" dirty="0" smtClean="0">
                <a:latin typeface="Times New Roman" pitchFamily="18" charset="0"/>
                <a:cs typeface="Times New Roman" pitchFamily="18" charset="0"/>
              </a:rPr>
              <a:t> collateral and is attached to the upper border of the </a:t>
            </a:r>
            <a:r>
              <a:rPr lang="en-US" sz="2000" dirty="0" err="1" smtClean="0">
                <a:latin typeface="Times New Roman" pitchFamily="18" charset="0"/>
                <a:cs typeface="Times New Roman" pitchFamily="18" charset="0"/>
              </a:rPr>
              <a:t>navicular</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hlinkClick r:id="rId2" tooltip="Bone"/>
              </a:rPr>
              <a:t>bone</a:t>
            </a:r>
            <a:r>
              <a:rPr lang="en-US" sz="2000" dirty="0" smtClean="0">
                <a:latin typeface="Times New Roman" pitchFamily="18" charset="0"/>
                <a:cs typeface="Times New Roman" pitchFamily="18" charset="0"/>
              </a:rPr>
              <a:t>.</a:t>
            </a:r>
          </a:p>
          <a:p>
            <a:pPr lvl="1" algn="just"/>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inferior </a:t>
            </a:r>
            <a:r>
              <a:rPr lang="en-US" sz="2000" b="1" i="1" dirty="0" err="1" smtClean="0">
                <a:latin typeface="Times New Roman" pitchFamily="18" charset="0"/>
                <a:cs typeface="Times New Roman" pitchFamily="18" charset="0"/>
              </a:rPr>
              <a:t>navicular</a:t>
            </a:r>
            <a:r>
              <a:rPr lang="en-US" sz="2000" b="1" i="1" dirty="0" smtClean="0">
                <a:latin typeface="Times New Roman" pitchFamily="18" charset="0"/>
                <a:cs typeface="Times New Roman" pitchFamily="18" charset="0"/>
              </a:rPr>
              <a:t> ligament </a:t>
            </a:r>
            <a:r>
              <a:rPr lang="en-US" sz="2000" b="1" dirty="0" smtClean="0">
                <a:latin typeface="Times New Roman" pitchFamily="18" charset="0"/>
                <a:cs typeface="Times New Roman" pitchFamily="18" charset="0"/>
              </a:rPr>
              <a:t>or</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phalango-sesamoidean</a:t>
            </a:r>
            <a:r>
              <a:rPr lang="en-US" sz="2000" b="1"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ligament</a:t>
            </a:r>
            <a:r>
              <a:rPr lang="en-US" sz="2000" dirty="0" smtClean="0">
                <a:latin typeface="Times New Roman" pitchFamily="18" charset="0"/>
                <a:cs typeface="Times New Roman" pitchFamily="18" charset="0"/>
              </a:rPr>
              <a:t> extends from the distal border of the </a:t>
            </a:r>
            <a:r>
              <a:rPr lang="en-US" sz="2000" dirty="0" err="1" smtClean="0">
                <a:latin typeface="Times New Roman" pitchFamily="18" charset="0"/>
                <a:cs typeface="Times New Roman" pitchFamily="18" charset="0"/>
              </a:rPr>
              <a:t>navicular</a:t>
            </a:r>
            <a:r>
              <a:rPr lang="en-US" sz="2000" dirty="0" smtClean="0">
                <a:latin typeface="Times New Roman" pitchFamily="18" charset="0"/>
                <a:cs typeface="Times New Roman" pitchFamily="18" charset="0"/>
              </a:rPr>
              <a:t> to the flexor surface of the </a:t>
            </a:r>
            <a:r>
              <a:rPr lang="en-US" sz="2000" dirty="0" err="1" smtClean="0">
                <a:latin typeface="Times New Roman" pitchFamily="18" charset="0"/>
                <a:cs typeface="Times New Roman" pitchFamily="18" charset="0"/>
              </a:rPr>
              <a:t>os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pedis</a:t>
            </a:r>
            <a:r>
              <a:rPr lang="en-US" sz="2000" dirty="0" smtClean="0">
                <a:latin typeface="Times New Roman" pitchFamily="18" charset="0"/>
                <a:cs typeface="Times New Roman" pitchFamily="18" charset="0"/>
              </a:rPr>
              <a:t>.</a:t>
            </a:r>
          </a:p>
          <a:p>
            <a:pPr marL="365760" lvl="2" indent="-256032" algn="just">
              <a:spcBef>
                <a:spcPts val="400"/>
              </a:spcBef>
              <a:buClr>
                <a:schemeClr val="accent1"/>
              </a:buClr>
              <a:buSzPct val="68000"/>
              <a:buFont typeface="Wingdings 3"/>
              <a:buChar char=""/>
            </a:pPr>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COFFIN JOINT CONTIN……</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b="1" dirty="0" smtClean="0">
                <a:solidFill>
                  <a:srgbClr val="FF0000"/>
                </a:solidFill>
                <a:latin typeface="Times New Roman" pitchFamily="18" charset="0"/>
                <a:cs typeface="Times New Roman" pitchFamily="18" charset="0"/>
              </a:rPr>
              <a:t>Horse</a:t>
            </a:r>
            <a:endParaRPr lang="en-US" sz="2000" dirty="0" smtClean="0">
              <a:solidFill>
                <a:srgbClr val="FF0000"/>
              </a:solidFill>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There is only one joint for each limb.</a:t>
            </a:r>
          </a:p>
          <a:p>
            <a:pPr lvl="0" algn="just"/>
            <a:r>
              <a:rPr lang="en-US" sz="2000" dirty="0" smtClean="0">
                <a:latin typeface="Times New Roman" pitchFamily="18" charset="0"/>
                <a:cs typeface="Times New Roman" pitchFamily="18" charset="0"/>
              </a:rPr>
              <a:t>The dorsal elastic ligament is absent.</a:t>
            </a:r>
          </a:p>
          <a:p>
            <a:pPr lvl="0" algn="just"/>
            <a:r>
              <a:rPr lang="en-US" sz="2000" dirty="0" smtClean="0">
                <a:latin typeface="Times New Roman" pitchFamily="18" charset="0"/>
                <a:cs typeface="Times New Roman" pitchFamily="18" charset="0"/>
              </a:rPr>
              <a:t>In addition, it has three ligaments attaching the lateral cartilages to the </a:t>
            </a:r>
            <a:r>
              <a:rPr lang="en-US" sz="2000" dirty="0" smtClean="0">
                <a:latin typeface="Times New Roman" pitchFamily="18" charset="0"/>
                <a:cs typeface="Times New Roman" pitchFamily="18" charset="0"/>
                <a:hlinkClick r:id="rId2" tooltip="Phalanges"/>
              </a:rPr>
              <a:t>phalanges</a:t>
            </a:r>
            <a:r>
              <a:rPr lang="en-US" sz="2000" dirty="0" smtClean="0">
                <a:latin typeface="Times New Roman" pitchFamily="18" charset="0"/>
                <a:cs typeface="Times New Roman" pitchFamily="18" charset="0"/>
              </a:rPr>
              <a:t>.</a:t>
            </a:r>
          </a:p>
          <a:p>
            <a:pPr lvl="0" algn="just"/>
            <a:r>
              <a:rPr lang="en-US" sz="2000" b="1" dirty="0" smtClean="0">
                <a:latin typeface="Times New Roman" pitchFamily="18" charset="0"/>
                <a:cs typeface="Times New Roman" pitchFamily="18" charset="0"/>
              </a:rPr>
              <a:t>Lateral cartilages </a:t>
            </a:r>
            <a:r>
              <a:rPr lang="en-US" sz="2000" dirty="0" smtClean="0">
                <a:latin typeface="Times New Roman" pitchFamily="18" charset="0"/>
                <a:cs typeface="Times New Roman" pitchFamily="18" charset="0"/>
              </a:rPr>
              <a:t>of the third phalanx are rhomboid plates of hyaline cartilage.</a:t>
            </a:r>
          </a:p>
          <a:p>
            <a:pPr lvl="0" algn="just"/>
            <a:r>
              <a:rPr lang="en-US" sz="2000" dirty="0" smtClean="0">
                <a:latin typeface="Times New Roman" pitchFamily="18" charset="0"/>
                <a:cs typeface="Times New Roman" pitchFamily="18" charset="0"/>
              </a:rPr>
              <a:t>The anterior end of each is attached to the distal extremity of the second phalanx by a short strong band.</a:t>
            </a:r>
          </a:p>
          <a:p>
            <a:pPr lvl="0" algn="just"/>
            <a:r>
              <a:rPr lang="en-US" sz="2000" dirty="0" smtClean="0">
                <a:latin typeface="Times New Roman" pitchFamily="18" charset="0"/>
                <a:cs typeface="Times New Roman" pitchFamily="18" charset="0"/>
              </a:rPr>
              <a:t>The lower border is thick and is attached by another band to the angle of third phalanx.</a:t>
            </a:r>
          </a:p>
          <a:p>
            <a:pPr lvl="0" algn="just"/>
            <a:r>
              <a:rPr lang="en-US" sz="2000" dirty="0" smtClean="0">
                <a:latin typeface="Times New Roman" pitchFamily="18" charset="0"/>
                <a:cs typeface="Times New Roman" pitchFamily="18" charset="0"/>
              </a:rPr>
              <a:t>The posterior end curves axially towards its fellow.</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COFFIN JOINT CONTIN……</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FF0000"/>
                </a:solidFill>
              </a:rPr>
              <a:t>Dog &amp; Pig</a:t>
            </a:r>
            <a:endParaRPr lang="en-US" dirty="0" smtClean="0">
              <a:solidFill>
                <a:srgbClr val="FF0000"/>
              </a:solidFill>
            </a:endParaRPr>
          </a:p>
          <a:p>
            <a:pPr lvl="0" algn="just"/>
            <a:r>
              <a:rPr lang="en-US" sz="2400" dirty="0" smtClean="0">
                <a:latin typeface="Times New Roman" pitchFamily="18" charset="0"/>
                <a:cs typeface="Times New Roman" pitchFamily="18" charset="0"/>
              </a:rPr>
              <a:t>Each joint has a capsular and two lateral ligaments.</a:t>
            </a:r>
          </a:p>
          <a:p>
            <a:pPr lvl="0" algn="just"/>
            <a:endParaRPr lang="en-US" sz="2400"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An elastic ligament </a:t>
            </a:r>
            <a:r>
              <a:rPr lang="en-US" sz="2400" dirty="0" smtClean="0">
                <a:latin typeface="Times New Roman" pitchFamily="18" charset="0"/>
                <a:cs typeface="Times New Roman" pitchFamily="18" charset="0"/>
              </a:rPr>
              <a:t>attached above to the distal end of the second phalanx and below to the collar at the base of third phalanx aids in retracting the claw.</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COFFIN JOINT CONTIN……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lgn="just"/>
            <a:r>
              <a:rPr lang="en-US" sz="2000" b="1" dirty="0" smtClean="0"/>
              <a:t>The dorsal or pelvic surface</a:t>
            </a:r>
            <a:r>
              <a:rPr lang="en-US" sz="2000" dirty="0" smtClean="0"/>
              <a:t> forms the anterior part of the pelvic floor and the urinary bladder rests on it in life.</a:t>
            </a:r>
          </a:p>
          <a:p>
            <a:pPr lvl="1" algn="just"/>
            <a:r>
              <a:rPr lang="en-US" sz="2000" b="1" dirty="0" smtClean="0"/>
              <a:t>The ventral surface</a:t>
            </a:r>
            <a:r>
              <a:rPr lang="en-US" sz="2000" dirty="0" smtClean="0"/>
              <a:t> is rough for muscular attachment.</a:t>
            </a:r>
          </a:p>
          <a:p>
            <a:pPr lvl="1" algn="just"/>
            <a:r>
              <a:rPr lang="en-US" sz="2000" b="1" dirty="0" smtClean="0"/>
              <a:t>The anterior border</a:t>
            </a:r>
            <a:r>
              <a:rPr lang="en-US" sz="2000" dirty="0" smtClean="0"/>
              <a:t> is thick. Laterally it bears the </a:t>
            </a:r>
            <a:r>
              <a:rPr lang="en-US" sz="2000" dirty="0" err="1" smtClean="0"/>
              <a:t>ilio-pectineal</a:t>
            </a:r>
            <a:r>
              <a:rPr lang="en-US" sz="2000" dirty="0" smtClean="0"/>
              <a:t> eminence and curves for the attachment of the </a:t>
            </a:r>
            <a:r>
              <a:rPr lang="en-US" sz="2000" dirty="0" err="1" smtClean="0"/>
              <a:t>prepubic</a:t>
            </a:r>
            <a:r>
              <a:rPr lang="en-US" sz="2000" dirty="0" smtClean="0"/>
              <a:t> tendon.</a:t>
            </a:r>
          </a:p>
          <a:p>
            <a:pPr lvl="1" algn="just"/>
            <a:r>
              <a:rPr lang="en-US" sz="2000" b="1" dirty="0" smtClean="0"/>
              <a:t>The posterior border</a:t>
            </a:r>
            <a:r>
              <a:rPr lang="en-US" sz="2000" dirty="0" smtClean="0"/>
              <a:t> forms the anterior margin of the </a:t>
            </a:r>
            <a:r>
              <a:rPr lang="en-US" sz="2000" dirty="0" err="1" smtClean="0"/>
              <a:t>obturator</a:t>
            </a:r>
            <a:r>
              <a:rPr lang="en-US" sz="2000" dirty="0" smtClean="0"/>
              <a:t> foramen.</a:t>
            </a:r>
          </a:p>
          <a:p>
            <a:pPr lvl="1" algn="just"/>
            <a:r>
              <a:rPr lang="en-US" sz="2000" b="1" dirty="0" smtClean="0"/>
              <a:t>The medial border</a:t>
            </a:r>
            <a:r>
              <a:rPr lang="en-US" sz="2000" dirty="0" smtClean="0"/>
              <a:t> meets the same border of its fellow at the pubic </a:t>
            </a:r>
            <a:r>
              <a:rPr lang="en-US" sz="2000" dirty="0" err="1" smtClean="0"/>
              <a:t>symphysis</a:t>
            </a:r>
            <a:r>
              <a:rPr lang="en-US" sz="2000" dirty="0" smtClean="0"/>
              <a:t>. The </a:t>
            </a:r>
            <a:r>
              <a:rPr lang="en-US" sz="2000" dirty="0" err="1" smtClean="0"/>
              <a:t>acetabular</a:t>
            </a:r>
            <a:r>
              <a:rPr lang="en-US" sz="2000" dirty="0" smtClean="0"/>
              <a:t> angle joins the </a:t>
            </a:r>
            <a:r>
              <a:rPr lang="en-US" sz="2000" dirty="0" err="1" smtClean="0"/>
              <a:t>ilium</a:t>
            </a:r>
            <a:r>
              <a:rPr lang="en-US" sz="2000" dirty="0" smtClean="0"/>
              <a:t> and the </a:t>
            </a:r>
            <a:r>
              <a:rPr lang="en-US" sz="2000" dirty="0" err="1" smtClean="0"/>
              <a:t>ischium</a:t>
            </a:r>
            <a:r>
              <a:rPr lang="en-US" sz="2000" dirty="0" smtClean="0"/>
              <a:t> at the </a:t>
            </a:r>
            <a:r>
              <a:rPr lang="en-US" sz="2000" dirty="0" err="1" smtClean="0">
                <a:hlinkClick r:id="rId2" tooltip="Acetabulum"/>
              </a:rPr>
              <a:t>acetabulum</a:t>
            </a:r>
            <a:r>
              <a:rPr lang="en-US" sz="2000" dirty="0" smtClean="0"/>
              <a:t>.</a:t>
            </a:r>
          </a:p>
          <a:p>
            <a:pPr lvl="1" algn="just"/>
            <a:r>
              <a:rPr lang="en-US" sz="2000" dirty="0" smtClean="0"/>
              <a:t>The medial borders of the pubis and the </a:t>
            </a:r>
            <a:r>
              <a:rPr lang="en-US" sz="2000" dirty="0" err="1" smtClean="0"/>
              <a:t>ischium</a:t>
            </a:r>
            <a:r>
              <a:rPr lang="en-US" sz="2000" dirty="0" smtClean="0"/>
              <a:t> meet the corresponding borders of their fellows to form the </a:t>
            </a:r>
            <a:r>
              <a:rPr lang="en-US" sz="2000" dirty="0" smtClean="0">
                <a:hlinkClick r:id="rId3" tooltip="Pelvic symphysis"/>
              </a:rPr>
              <a:t>pelvic </a:t>
            </a:r>
            <a:r>
              <a:rPr lang="en-US" sz="2000" dirty="0" err="1" smtClean="0">
                <a:hlinkClick r:id="rId3" tooltip="Pelvic symphysis"/>
              </a:rPr>
              <a:t>symphysis</a:t>
            </a:r>
            <a:r>
              <a:rPr lang="en-US" sz="2000" dirty="0" smtClean="0"/>
              <a:t> / </a:t>
            </a:r>
            <a:r>
              <a:rPr lang="en-US" sz="2000" dirty="0" err="1" smtClean="0"/>
              <a:t>Ischio</a:t>
            </a:r>
            <a:r>
              <a:rPr lang="en-US" sz="2000" dirty="0" smtClean="0"/>
              <a:t>-pubic </a:t>
            </a:r>
            <a:r>
              <a:rPr lang="en-US" sz="2000" dirty="0" err="1" smtClean="0"/>
              <a:t>symphysis</a:t>
            </a:r>
            <a:r>
              <a:rPr lang="en-US" sz="2000" dirty="0" smtClean="0"/>
              <a:t> and the pelvic floor is basin like.</a:t>
            </a:r>
          </a:p>
          <a:p>
            <a:endParaRPr lang="en-US" dirty="0"/>
          </a:p>
        </p:txBody>
      </p:sp>
      <p:sp>
        <p:nvSpPr>
          <p:cNvPr id="3" name="Title 2"/>
          <p:cNvSpPr>
            <a:spLocks noGrp="1"/>
          </p:cNvSpPr>
          <p:nvPr>
            <p:ph type="title"/>
          </p:nvPr>
        </p:nvSpPr>
        <p:spPr/>
        <p:txBody>
          <a:bodyPr/>
          <a:lstStyle/>
          <a:p>
            <a:r>
              <a:rPr lang="en-US" sz="4400" dirty="0" smtClean="0">
                <a:solidFill>
                  <a:srgbClr val="FF0000"/>
                </a:solidFill>
              </a:rPr>
              <a:t>         </a:t>
            </a:r>
            <a:r>
              <a:rPr lang="en-US" sz="4400" dirty="0" smtClean="0">
                <a:solidFill>
                  <a:srgbClr val="FF0000"/>
                </a:solidFill>
                <a:latin typeface="Algerian" pitchFamily="82" charset="0"/>
              </a:rPr>
              <a:t>Pubis</a:t>
            </a:r>
            <a:r>
              <a:rPr lang="en-US" sz="4400" dirty="0" smtClean="0">
                <a:solidFill>
                  <a:srgbClr val="FF0000"/>
                </a:solidFill>
              </a:rPr>
              <a:t>- Continued…..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b="1" dirty="0" err="1" smtClean="0">
                <a:latin typeface="Times New Roman" pitchFamily="18" charset="0"/>
                <a:cs typeface="Times New Roman" pitchFamily="18" charset="0"/>
                <a:hlinkClick r:id="rId2" tooltip="Acetabulum"/>
              </a:rPr>
              <a:t>Acetabulum</a:t>
            </a:r>
            <a:endParaRPr lang="en-US" sz="2000" b="1" dirty="0" smtClean="0">
              <a:latin typeface="Times New Roman" pitchFamily="18" charset="0"/>
              <a:cs typeface="Times New Roman" pitchFamily="18" charset="0"/>
            </a:endParaRPr>
          </a:p>
          <a:p>
            <a:pPr lvl="1" algn="just"/>
            <a:r>
              <a:rPr lang="en-US" sz="2000" b="1" dirty="0" err="1" smtClean="0">
                <a:latin typeface="Times New Roman" pitchFamily="18" charset="0"/>
                <a:cs typeface="Times New Roman" pitchFamily="18" charset="0"/>
                <a:hlinkClick r:id="rId2" tooltip="Acetabulum"/>
              </a:rPr>
              <a:t>Acetabulum</a:t>
            </a:r>
            <a:r>
              <a:rPr lang="en-US" sz="2000" dirty="0" smtClean="0">
                <a:latin typeface="Times New Roman" pitchFamily="18" charset="0"/>
                <a:cs typeface="Times New Roman" pitchFamily="18" charset="0"/>
              </a:rPr>
              <a:t> is a </a:t>
            </a:r>
            <a:r>
              <a:rPr lang="en-US" sz="2000" b="1" dirty="0" err="1" smtClean="0">
                <a:latin typeface="Times New Roman" pitchFamily="18" charset="0"/>
                <a:cs typeface="Times New Roman" pitchFamily="18" charset="0"/>
              </a:rPr>
              <a:t>cotyloid</a:t>
            </a:r>
            <a:r>
              <a:rPr lang="en-US" sz="2000" b="1" dirty="0" smtClean="0">
                <a:latin typeface="Times New Roman" pitchFamily="18" charset="0"/>
                <a:cs typeface="Times New Roman" pitchFamily="18" charset="0"/>
              </a:rPr>
              <a:t> cavity </a:t>
            </a:r>
            <a:r>
              <a:rPr lang="en-US" sz="2000" dirty="0" smtClean="0">
                <a:latin typeface="Times New Roman" pitchFamily="18" charset="0"/>
                <a:cs typeface="Times New Roman" pitchFamily="18" charset="0"/>
              </a:rPr>
              <a:t>formed on the </a:t>
            </a:r>
            <a:r>
              <a:rPr lang="en-US" sz="2000" dirty="0" err="1" smtClean="0">
                <a:latin typeface="Times New Roman" pitchFamily="18" charset="0"/>
                <a:cs typeface="Times New Roman" pitchFamily="18" charset="0"/>
              </a:rPr>
              <a:t>ventro</a:t>
            </a:r>
            <a:r>
              <a:rPr lang="en-US" sz="2000" dirty="0" smtClean="0">
                <a:latin typeface="Times New Roman" pitchFamily="18" charset="0"/>
                <a:cs typeface="Times New Roman" pitchFamily="18" charset="0"/>
              </a:rPr>
              <a:t>-lateral aspect of the </a:t>
            </a:r>
            <a:r>
              <a:rPr lang="en-US" sz="2000" dirty="0" err="1" smtClean="0">
                <a:latin typeface="Times New Roman" pitchFamily="18" charset="0"/>
                <a:cs typeface="Times New Roman" pitchFamily="18" charset="0"/>
              </a:rPr>
              <a:t>os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coxae</a:t>
            </a:r>
            <a:r>
              <a:rPr lang="en-US" sz="2000" dirty="0" smtClean="0">
                <a:latin typeface="Times New Roman" pitchFamily="18" charset="0"/>
                <a:cs typeface="Times New Roman" pitchFamily="18" charset="0"/>
              </a:rPr>
              <a:t> by the meeting of its </a:t>
            </a:r>
            <a:r>
              <a:rPr lang="en-US" sz="2000" b="1" dirty="0" smtClean="0">
                <a:latin typeface="Times New Roman" pitchFamily="18" charset="0"/>
                <a:cs typeface="Times New Roman" pitchFamily="18" charset="0"/>
              </a:rPr>
              <a:t>three components</a:t>
            </a:r>
            <a:r>
              <a:rPr lang="en-US" sz="2000" dirty="0" smtClean="0">
                <a:latin typeface="Times New Roman" pitchFamily="18" charset="0"/>
                <a:cs typeface="Times New Roman" pitchFamily="18" charset="0"/>
              </a:rPr>
              <a:t>.</a:t>
            </a:r>
          </a:p>
          <a:p>
            <a:pPr lvl="1" algn="just"/>
            <a:r>
              <a:rPr lang="en-US" sz="2000" dirty="0" smtClean="0">
                <a:latin typeface="Times New Roman" pitchFamily="18" charset="0"/>
                <a:cs typeface="Times New Roman" pitchFamily="18" charset="0"/>
              </a:rPr>
              <a:t>It consists of an </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and a non-</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part.</a:t>
            </a:r>
          </a:p>
          <a:p>
            <a:pPr lvl="1" algn="just"/>
            <a:r>
              <a:rPr lang="en-US" sz="2000" dirty="0" smtClean="0">
                <a:latin typeface="Times New Roman" pitchFamily="18" charset="0"/>
                <a:cs typeface="Times New Roman" pitchFamily="18" charset="0"/>
              </a:rPr>
              <a:t>The former is nearly circular and articulates with the head of the </a:t>
            </a:r>
            <a:r>
              <a:rPr lang="en-US" sz="2000" b="1" dirty="0" smtClean="0">
                <a:latin typeface="Times New Roman" pitchFamily="18" charset="0"/>
                <a:cs typeface="Times New Roman" pitchFamily="18" charset="0"/>
                <a:hlinkClick r:id="rId3" tooltip="Femur"/>
              </a:rPr>
              <a:t>femur</a:t>
            </a:r>
            <a:r>
              <a:rPr lang="en-US" sz="2000" dirty="0" smtClean="0">
                <a:latin typeface="Times New Roman" pitchFamily="18" charset="0"/>
                <a:cs typeface="Times New Roman" pitchFamily="18" charset="0"/>
              </a:rPr>
              <a:t>. The rim of the cavity presents on its </a:t>
            </a:r>
            <a:r>
              <a:rPr lang="en-US" sz="2000" dirty="0" err="1" smtClean="0">
                <a:latin typeface="Times New Roman" pitchFamily="18" charset="0"/>
                <a:cs typeface="Times New Roman" pitchFamily="18" charset="0"/>
              </a:rPr>
              <a:t>postero</a:t>
            </a:r>
            <a:r>
              <a:rPr lang="en-US" sz="2000" dirty="0" smtClean="0">
                <a:latin typeface="Times New Roman" pitchFamily="18" charset="0"/>
                <a:cs typeface="Times New Roman" pitchFamily="18" charset="0"/>
              </a:rPr>
              <a:t>-medial </a:t>
            </a:r>
            <a:r>
              <a:rPr lang="en-US" sz="2000" dirty="0" err="1" smtClean="0">
                <a:latin typeface="Times New Roman" pitchFamily="18" charset="0"/>
                <a:cs typeface="Times New Roman" pitchFamily="18" charset="0"/>
              </a:rPr>
              <a:t>spect</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acetabular</a:t>
            </a:r>
            <a:r>
              <a:rPr lang="en-US" sz="2000" dirty="0" smtClean="0">
                <a:latin typeface="Times New Roman" pitchFamily="18" charset="0"/>
                <a:cs typeface="Times New Roman" pitchFamily="18" charset="0"/>
              </a:rPr>
              <a:t> notch, which transmits the round ligament of the </a:t>
            </a:r>
            <a:r>
              <a:rPr lang="en-US" sz="2000" b="1" dirty="0" smtClean="0">
                <a:latin typeface="Times New Roman" pitchFamily="18" charset="0"/>
                <a:cs typeface="Times New Roman" pitchFamily="18" charset="0"/>
                <a:hlinkClick r:id="rId4" tooltip="Hip joint"/>
              </a:rPr>
              <a:t>hip joint</a:t>
            </a:r>
            <a:r>
              <a:rPr lang="en-US" sz="2000" b="1" dirty="0" smtClean="0">
                <a:latin typeface="Times New Roman" pitchFamily="18" charset="0"/>
                <a:cs typeface="Times New Roman" pitchFamily="18" charset="0"/>
              </a:rPr>
              <a:t>.</a:t>
            </a:r>
          </a:p>
          <a:p>
            <a:pPr lvl="1" algn="just"/>
            <a:r>
              <a:rPr lang="en-US" sz="2000" dirty="0" smtClean="0">
                <a:latin typeface="Times New Roman" pitchFamily="18" charset="0"/>
                <a:cs typeface="Times New Roman" pitchFamily="18" charset="0"/>
              </a:rPr>
              <a:t>The non-</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part, the </a:t>
            </a:r>
            <a:r>
              <a:rPr lang="en-US" sz="2000" dirty="0" err="1" smtClean="0">
                <a:latin typeface="Times New Roman" pitchFamily="18" charset="0"/>
                <a:cs typeface="Times New Roman" pitchFamily="18" charset="0"/>
              </a:rPr>
              <a:t>acetabular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fossa</a:t>
            </a:r>
            <a:r>
              <a:rPr lang="en-US" sz="2000" dirty="0" smtClean="0">
                <a:latin typeface="Times New Roman" pitchFamily="18" charset="0"/>
                <a:cs typeface="Times New Roman" pitchFamily="18" charset="0"/>
              </a:rPr>
              <a:t> is situated in the depth of the </a:t>
            </a:r>
            <a:r>
              <a:rPr lang="en-US" sz="2000" b="1" dirty="0" err="1" smtClean="0">
                <a:latin typeface="Times New Roman" pitchFamily="18" charset="0"/>
                <a:cs typeface="Times New Roman" pitchFamily="18" charset="0"/>
                <a:hlinkClick r:id="rId2" tooltip="Acetabulum"/>
              </a:rPr>
              <a:t>acetabulum</a:t>
            </a:r>
            <a:r>
              <a:rPr lang="en-US" sz="2000" dirty="0" smtClean="0">
                <a:latin typeface="Times New Roman" pitchFamily="18" charset="0"/>
                <a:cs typeface="Times New Roman" pitchFamily="18" charset="0"/>
              </a:rPr>
              <a:t>.</a:t>
            </a:r>
          </a:p>
          <a:p>
            <a:pPr lvl="1" algn="just"/>
            <a:r>
              <a:rPr lang="en-US" sz="2000" dirty="0" smtClean="0">
                <a:latin typeface="Times New Roman" pitchFamily="18" charset="0"/>
                <a:cs typeface="Times New Roman" pitchFamily="18" charset="0"/>
              </a:rPr>
              <a:t>Another small notch may be seen </a:t>
            </a:r>
            <a:r>
              <a:rPr lang="en-US" sz="2000" dirty="0" err="1" smtClean="0">
                <a:latin typeface="Times New Roman" pitchFamily="18" charset="0"/>
                <a:cs typeface="Times New Roman" pitchFamily="18" charset="0"/>
              </a:rPr>
              <a:t>antero</a:t>
            </a:r>
            <a:r>
              <a:rPr lang="en-US" sz="2000" dirty="0" smtClean="0">
                <a:latin typeface="Times New Roman" pitchFamily="18" charset="0"/>
                <a:cs typeface="Times New Roman" pitchFamily="18" charset="0"/>
              </a:rPr>
              <a:t>-medially, though sometimes it is replaced by a foramen or is absent.</a:t>
            </a:r>
          </a:p>
          <a:p>
            <a:pPr algn="just"/>
            <a:endParaRPr lang="en-US" dirty="0"/>
          </a:p>
        </p:txBody>
      </p:sp>
      <p:sp>
        <p:nvSpPr>
          <p:cNvPr id="3" name="Title 2"/>
          <p:cNvSpPr>
            <a:spLocks noGrp="1"/>
          </p:cNvSpPr>
          <p:nvPr>
            <p:ph type="title"/>
          </p:nvPr>
        </p:nvSpPr>
        <p:spPr/>
        <p:txBody>
          <a:bodyPr>
            <a:normAutofit fontScale="90000"/>
          </a:bodyPr>
          <a:lstStyle/>
          <a:p>
            <a:pPr lvl="0"/>
            <a:r>
              <a:rPr lang="en-US" sz="9600" dirty="0" smtClean="0"/>
              <a:t>     </a:t>
            </a:r>
            <a:r>
              <a:rPr lang="en-US" sz="6000" u="sng" dirty="0" err="1" smtClean="0">
                <a:latin typeface="Algerian" pitchFamily="82" charset="0"/>
                <a:hlinkClick r:id="rId2" tooltip="Acetabulum"/>
              </a:rPr>
              <a:t>Acetabulum</a:t>
            </a:r>
            <a:r>
              <a:rPr lang="en-US" sz="9600" u="sng" dirty="0" smtClean="0">
                <a:latin typeface="Algerian" pitchFamily="82" charset="0"/>
                <a:hlinkClick r:id="rId2" tooltip="Acetabulum"/>
              </a:rPr>
              <a:t> </a:t>
            </a:r>
            <a:r>
              <a:rPr lang="en-US" sz="9600" dirty="0" smtClean="0"/>
              <a:t/>
            </a:r>
            <a:br>
              <a:rPr lang="en-US" sz="9600"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lvl="0" algn="just"/>
            <a:r>
              <a:rPr lang="en-US" sz="3200" dirty="0" err="1" smtClean="0">
                <a:solidFill>
                  <a:srgbClr val="FF0000"/>
                </a:solidFill>
                <a:latin typeface="Algerian" pitchFamily="82" charset="0"/>
                <a:cs typeface="Times New Roman" pitchFamily="18" charset="0"/>
              </a:rPr>
              <a:t>Obturator</a:t>
            </a:r>
            <a:r>
              <a:rPr lang="en-US" sz="3200" dirty="0" smtClean="0">
                <a:solidFill>
                  <a:srgbClr val="FF0000"/>
                </a:solidFill>
                <a:latin typeface="Algerian" pitchFamily="82" charset="0"/>
                <a:cs typeface="Times New Roman" pitchFamily="18" charset="0"/>
              </a:rPr>
              <a:t> foramen</a:t>
            </a:r>
          </a:p>
          <a:p>
            <a:pPr lvl="1" algn="just"/>
            <a:r>
              <a:rPr lang="en-US" sz="3200" dirty="0" smtClean="0">
                <a:latin typeface="Times New Roman" pitchFamily="18" charset="0"/>
                <a:cs typeface="Times New Roman" pitchFamily="18" charset="0"/>
              </a:rPr>
              <a:t>The </a:t>
            </a:r>
            <a:r>
              <a:rPr lang="en-US" sz="3200" dirty="0" err="1" smtClean="0">
                <a:latin typeface="Times New Roman" pitchFamily="18" charset="0"/>
                <a:cs typeface="Times New Roman" pitchFamily="18" charset="0"/>
              </a:rPr>
              <a:t>obturator</a:t>
            </a:r>
            <a:r>
              <a:rPr lang="en-US" sz="3200" dirty="0" smtClean="0">
                <a:latin typeface="Times New Roman" pitchFamily="18" charset="0"/>
                <a:cs typeface="Times New Roman" pitchFamily="18" charset="0"/>
              </a:rPr>
              <a:t> foramen is a largest foramen of body, elliptical opening on the floor of the pelvis and is circumscribed by the </a:t>
            </a:r>
            <a:r>
              <a:rPr lang="en-US" sz="3200" dirty="0" err="1" smtClean="0">
                <a:latin typeface="Times New Roman" pitchFamily="18" charset="0"/>
                <a:cs typeface="Times New Roman" pitchFamily="18" charset="0"/>
              </a:rPr>
              <a:t>ischium</a:t>
            </a:r>
            <a:r>
              <a:rPr lang="en-US" sz="3200" dirty="0" smtClean="0">
                <a:latin typeface="Times New Roman" pitchFamily="18" charset="0"/>
                <a:cs typeface="Times New Roman" pitchFamily="18" charset="0"/>
              </a:rPr>
              <a:t> and the pubis.</a:t>
            </a:r>
          </a:p>
          <a:p>
            <a:pPr lvl="0" algn="just">
              <a:buNone/>
            </a:pPr>
            <a:r>
              <a:rPr lang="en-US" sz="3200" dirty="0" smtClean="0">
                <a:latin typeface="Times New Roman" pitchFamily="18" charset="0"/>
                <a:cs typeface="Times New Roman" pitchFamily="18" charset="0"/>
              </a:rPr>
              <a:t>        It is covered in life by the </a:t>
            </a:r>
            <a:r>
              <a:rPr lang="en-US" sz="3200" dirty="0" err="1" smtClean="0">
                <a:latin typeface="Times New Roman" pitchFamily="18" charset="0"/>
                <a:cs typeface="Times New Roman" pitchFamily="18" charset="0"/>
              </a:rPr>
              <a:t>obturator</a:t>
            </a:r>
            <a:r>
              <a:rPr lang="en-US" sz="3200" dirty="0" smtClean="0">
                <a:latin typeface="Times New Roman" pitchFamily="18" charset="0"/>
                <a:cs typeface="Times New Roman" pitchFamily="18" charset="0"/>
              </a:rPr>
              <a:t> muscles.</a:t>
            </a:r>
          </a:p>
          <a:p>
            <a:pPr lvl="0" algn="just"/>
            <a:r>
              <a:rPr lang="en-US" sz="3200" dirty="0" smtClean="0">
                <a:solidFill>
                  <a:srgbClr val="FF0000"/>
                </a:solidFill>
                <a:latin typeface="Algerian" pitchFamily="82" charset="0"/>
                <a:cs typeface="Times New Roman" pitchFamily="18" charset="0"/>
              </a:rPr>
              <a:t>Pelvic cavity</a:t>
            </a:r>
          </a:p>
          <a:p>
            <a:pPr lvl="1" algn="just"/>
            <a:r>
              <a:rPr lang="en-US" sz="3200" dirty="0" smtClean="0">
                <a:latin typeface="Times New Roman" pitchFamily="18" charset="0"/>
                <a:cs typeface="Times New Roman" pitchFamily="18" charset="0"/>
              </a:rPr>
              <a:t>The pelvic cavity is the smallest and the most posterior of the three visceral cavities of the body.</a:t>
            </a:r>
          </a:p>
          <a:p>
            <a:pPr lvl="1" algn="just"/>
            <a:r>
              <a:rPr lang="en-US" sz="3200" dirty="0" smtClean="0">
                <a:latin typeface="Times New Roman" pitchFamily="18" charset="0"/>
                <a:cs typeface="Times New Roman" pitchFamily="18" charset="0"/>
              </a:rPr>
              <a:t>The bony pelvis composed of the </a:t>
            </a:r>
            <a:r>
              <a:rPr lang="en-US" sz="3200" dirty="0" err="1" smtClean="0">
                <a:latin typeface="Times New Roman" pitchFamily="18" charset="0"/>
                <a:cs typeface="Times New Roman" pitchFamily="18" charset="0"/>
              </a:rPr>
              <a:t>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coxae</a:t>
            </a:r>
            <a:r>
              <a:rPr lang="en-US" sz="3200" dirty="0" smtClean="0">
                <a:latin typeface="Times New Roman" pitchFamily="18" charset="0"/>
                <a:cs typeface="Times New Roman" pitchFamily="18" charset="0"/>
              </a:rPr>
              <a:t> laterally and ventrally. The </a:t>
            </a:r>
            <a:r>
              <a:rPr lang="en-US" sz="3200" b="1" dirty="0" smtClean="0">
                <a:latin typeface="Times New Roman" pitchFamily="18" charset="0"/>
                <a:cs typeface="Times New Roman" pitchFamily="18" charset="0"/>
                <a:hlinkClick r:id="rId2" tooltip="Sacrum"/>
              </a:rPr>
              <a:t>sacrum</a:t>
            </a:r>
            <a:r>
              <a:rPr lang="en-US" sz="3200" dirty="0" smtClean="0">
                <a:latin typeface="Times New Roman" pitchFamily="18" charset="0"/>
                <a:cs typeface="Times New Roman" pitchFamily="18" charset="0"/>
              </a:rPr>
              <a:t> and the first three </a:t>
            </a:r>
            <a:r>
              <a:rPr lang="en-US" sz="3200" b="1" dirty="0" err="1" smtClean="0">
                <a:latin typeface="Times New Roman" pitchFamily="18" charset="0"/>
                <a:cs typeface="Times New Roman" pitchFamily="18" charset="0"/>
                <a:hlinkClick r:id="rId3" tooltip="Coccygeal vertebrae"/>
              </a:rPr>
              <a:t>coccygeal</a:t>
            </a:r>
            <a:r>
              <a:rPr lang="en-US" sz="3200" b="1" dirty="0" smtClean="0">
                <a:latin typeface="Times New Roman" pitchFamily="18" charset="0"/>
                <a:cs typeface="Times New Roman" pitchFamily="18" charset="0"/>
                <a:hlinkClick r:id="rId3" tooltip="Coccygeal vertebrae"/>
              </a:rPr>
              <a:t> vertebrae</a:t>
            </a:r>
            <a:r>
              <a:rPr lang="en-US" sz="3200" dirty="0" smtClean="0">
                <a:latin typeface="Times New Roman" pitchFamily="18" charset="0"/>
                <a:cs typeface="Times New Roman" pitchFamily="18" charset="0"/>
              </a:rPr>
              <a:t> dorsally. The lateral vacuities are closed up by the sciatic ligaments in life.</a:t>
            </a:r>
          </a:p>
          <a:p>
            <a:pPr lvl="1" algn="just"/>
            <a:r>
              <a:rPr lang="en-US" sz="3200" dirty="0" smtClean="0">
                <a:latin typeface="Times New Roman" pitchFamily="18" charset="0"/>
                <a:cs typeface="Times New Roman" pitchFamily="18" charset="0"/>
              </a:rPr>
              <a:t>The </a:t>
            </a:r>
            <a:r>
              <a:rPr lang="en-US" sz="3200" b="1" dirty="0" smtClean="0">
                <a:latin typeface="Times New Roman" pitchFamily="18" charset="0"/>
                <a:cs typeface="Times New Roman" pitchFamily="18" charset="0"/>
              </a:rPr>
              <a:t>pelvic inlet </a:t>
            </a:r>
            <a:r>
              <a:rPr lang="en-US" sz="3200" dirty="0" smtClean="0">
                <a:latin typeface="Times New Roman" pitchFamily="18" charset="0"/>
                <a:cs typeface="Times New Roman" pitchFamily="18" charset="0"/>
              </a:rPr>
              <a:t>is bounded by the terminal line or brim which is composed of the base of the </a:t>
            </a:r>
            <a:r>
              <a:rPr lang="en-US" sz="3200" b="1" dirty="0" smtClean="0">
                <a:latin typeface="Times New Roman" pitchFamily="18" charset="0"/>
                <a:cs typeface="Times New Roman" pitchFamily="18" charset="0"/>
                <a:hlinkClick r:id="rId2" tooltip="Sacrum"/>
              </a:rPr>
              <a:t>sacrum</a:t>
            </a:r>
            <a:r>
              <a:rPr lang="en-US" sz="3200" dirty="0" smtClean="0">
                <a:latin typeface="Times New Roman" pitchFamily="18" charset="0"/>
                <a:cs typeface="Times New Roman" pitchFamily="18" charset="0"/>
              </a:rPr>
              <a:t> dorsally, </a:t>
            </a:r>
            <a:r>
              <a:rPr lang="en-US" sz="3200" dirty="0" err="1" smtClean="0">
                <a:latin typeface="Times New Roman" pitchFamily="18" charset="0"/>
                <a:cs typeface="Times New Roman" pitchFamily="18" charset="0"/>
              </a:rPr>
              <a:t>ilio-pectineal</a:t>
            </a:r>
            <a:r>
              <a:rPr lang="en-US" sz="3200" dirty="0" smtClean="0">
                <a:latin typeface="Times New Roman" pitchFamily="18" charset="0"/>
                <a:cs typeface="Times New Roman" pitchFamily="18" charset="0"/>
              </a:rPr>
              <a:t> lines laterally and the anterior borders of pubis ventrally.</a:t>
            </a:r>
          </a:p>
          <a:p>
            <a:pPr lvl="1" algn="just"/>
            <a:r>
              <a:rPr lang="en-US" sz="3200" dirty="0" smtClean="0">
                <a:latin typeface="Times New Roman" pitchFamily="18" charset="0"/>
                <a:cs typeface="Times New Roman" pitchFamily="18" charset="0"/>
              </a:rPr>
              <a:t>The </a:t>
            </a:r>
            <a:r>
              <a:rPr lang="en-US" sz="3200" b="1" dirty="0" smtClean="0">
                <a:latin typeface="Times New Roman" pitchFamily="18" charset="0"/>
                <a:cs typeface="Times New Roman" pitchFamily="18" charset="0"/>
              </a:rPr>
              <a:t>pelvic outlet</a:t>
            </a:r>
            <a:r>
              <a:rPr lang="en-US" sz="3200" dirty="0" smtClean="0">
                <a:latin typeface="Times New Roman" pitchFamily="18" charset="0"/>
                <a:cs typeface="Times New Roman" pitchFamily="18" charset="0"/>
              </a:rPr>
              <a:t> is much smaller and is very incomplete in the skeleton. The third </a:t>
            </a:r>
            <a:r>
              <a:rPr lang="en-US" sz="3200" dirty="0" err="1" smtClean="0">
                <a:latin typeface="Times New Roman" pitchFamily="18" charset="0"/>
                <a:cs typeface="Times New Roman" pitchFamily="18" charset="0"/>
              </a:rPr>
              <a:t>coccygeal</a:t>
            </a:r>
            <a:r>
              <a:rPr lang="en-US" sz="3200" dirty="0" smtClean="0">
                <a:latin typeface="Times New Roman" pitchFamily="18" charset="0"/>
                <a:cs typeface="Times New Roman" pitchFamily="18" charset="0"/>
              </a:rPr>
              <a:t> vertebra bound it dorsally and ventrally by the </a:t>
            </a:r>
            <a:r>
              <a:rPr lang="en-US" sz="3200" dirty="0" err="1" smtClean="0">
                <a:latin typeface="Times New Roman" pitchFamily="18" charset="0"/>
                <a:cs typeface="Times New Roman" pitchFamily="18" charset="0"/>
              </a:rPr>
              <a:t>ischial</a:t>
            </a:r>
            <a:r>
              <a:rPr lang="en-US" sz="3200" dirty="0" smtClean="0">
                <a:latin typeface="Times New Roman" pitchFamily="18" charset="0"/>
                <a:cs typeface="Times New Roman" pitchFamily="18" charset="0"/>
              </a:rPr>
              <a:t> arch and the </a:t>
            </a:r>
            <a:r>
              <a:rPr lang="en-US" sz="3200" dirty="0" err="1" smtClean="0">
                <a:latin typeface="Times New Roman" pitchFamily="18" charset="0"/>
                <a:cs typeface="Times New Roman" pitchFamily="18" charset="0"/>
              </a:rPr>
              <a:t>sacro</a:t>
            </a:r>
            <a:r>
              <a:rPr lang="en-US" sz="3200" dirty="0" smtClean="0">
                <a:latin typeface="Times New Roman" pitchFamily="18" charset="0"/>
                <a:cs typeface="Times New Roman" pitchFamily="18" charset="0"/>
              </a:rPr>
              <a:t>-sciatic ligament and </a:t>
            </a:r>
            <a:r>
              <a:rPr lang="en-US" sz="3200" dirty="0" err="1" smtClean="0">
                <a:latin typeface="Times New Roman" pitchFamily="18" charset="0"/>
                <a:cs typeface="Times New Roman" pitchFamily="18" charset="0"/>
              </a:rPr>
              <a:t>semimembranosus</a:t>
            </a:r>
            <a:r>
              <a:rPr lang="en-US" sz="3200" dirty="0" smtClean="0">
                <a:latin typeface="Times New Roman" pitchFamily="18" charset="0"/>
                <a:cs typeface="Times New Roman" pitchFamily="18" charset="0"/>
              </a:rPr>
              <a:t> muscle completes it laterally.</a:t>
            </a:r>
          </a:p>
          <a:p>
            <a:endParaRPr lang="en-US" dirty="0"/>
          </a:p>
        </p:txBody>
      </p:sp>
      <p:sp>
        <p:nvSpPr>
          <p:cNvPr id="3" name="Title 2"/>
          <p:cNvSpPr>
            <a:spLocks noGrp="1"/>
          </p:cNvSpPr>
          <p:nvPr>
            <p:ph type="title"/>
          </p:nvPr>
        </p:nvSpPr>
        <p:spPr/>
        <p:txBody>
          <a:bodyPr>
            <a:normAutofit/>
          </a:bodyPr>
          <a:lstStyle/>
          <a:p>
            <a:pPr algn="just"/>
            <a:r>
              <a:rPr lang="en-US" sz="3200" u="sng" dirty="0" smtClean="0">
                <a:solidFill>
                  <a:srgbClr val="FF0000"/>
                </a:solidFill>
                <a:latin typeface="Algerian" pitchFamily="82" charset="0"/>
              </a:rPr>
              <a:t>OBTURATOR  FORAMEN  &amp;  PELVIC CAVITY</a:t>
            </a:r>
            <a:endParaRPr lang="en-US" sz="3200" u="sng"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           </a:t>
            </a:r>
            <a:r>
              <a:rPr lang="en-US" dirty="0" smtClean="0">
                <a:solidFill>
                  <a:srgbClr val="FF0000"/>
                </a:solidFill>
                <a:latin typeface="Algerian" pitchFamily="82" charset="0"/>
              </a:rPr>
              <a:t>Pelvic Girdle - Ox</a:t>
            </a:r>
            <a:endParaRPr lang="en-US" dirty="0">
              <a:solidFill>
                <a:srgbClr val="FF0000"/>
              </a:solidFill>
              <a:latin typeface="Algerian" pitchFamily="82" charset="0"/>
            </a:endParaRPr>
          </a:p>
        </p:txBody>
      </p:sp>
      <p:pic>
        <p:nvPicPr>
          <p:cNvPr id="1026" name="Picture 2" descr="C:\Users\user1\Desktop\hipbone.jpg"/>
          <p:cNvPicPr>
            <a:picLocks noGrp="1" noChangeAspect="1" noChangeArrowheads="1"/>
          </p:cNvPicPr>
          <p:nvPr>
            <p:ph idx="1"/>
          </p:nvPr>
        </p:nvPicPr>
        <p:blipFill>
          <a:blip r:embed="rId2"/>
          <a:srcRect/>
          <a:stretch>
            <a:fillRect/>
          </a:stretch>
        </p:blipFill>
        <p:spPr bwMode="auto">
          <a:xfrm>
            <a:off x="1762963" y="1926292"/>
            <a:ext cx="5618074" cy="363565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r>
              <a:rPr lang="en-US" sz="2000" b="1" i="1" dirty="0" smtClean="0">
                <a:latin typeface="Algerian" pitchFamily="82" charset="0"/>
                <a:cs typeface="Times New Roman" pitchFamily="18" charset="0"/>
              </a:rPr>
              <a:t>Sexual differences</a:t>
            </a:r>
            <a:endParaRPr lang="en-US" sz="2000" b="1" dirty="0" smtClean="0">
              <a:latin typeface="Algerian" pitchFamily="82" charset="0"/>
              <a:cs typeface="Times New Roman" pitchFamily="18" charset="0"/>
            </a:endParaRPr>
          </a:p>
          <a:p>
            <a:pPr lvl="1"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ischial</a:t>
            </a:r>
            <a:r>
              <a:rPr lang="en-US" sz="2000" dirty="0" smtClean="0">
                <a:latin typeface="Times New Roman" pitchFamily="18" charset="0"/>
                <a:cs typeface="Times New Roman" pitchFamily="18" charset="0"/>
              </a:rPr>
              <a:t> arch is wider and the outlet is larger in the female than in the male.</a:t>
            </a:r>
          </a:p>
          <a:p>
            <a:pPr lvl="1" algn="just"/>
            <a:endParaRPr lang="en-US" sz="2000" dirty="0" smtClean="0">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The conjugate (vertical) and transverse diameters are greater in the female so that the cavity is roomier.</a:t>
            </a:r>
          </a:p>
          <a:p>
            <a:pPr lvl="1" algn="just"/>
            <a:endParaRPr lang="en-US" sz="2000" dirty="0" smtClean="0">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The pubis and the </a:t>
            </a:r>
            <a:r>
              <a:rPr lang="en-US" sz="2000" dirty="0" err="1" smtClean="0">
                <a:latin typeface="Times New Roman" pitchFamily="18" charset="0"/>
                <a:cs typeface="Times New Roman" pitchFamily="18" charset="0"/>
              </a:rPr>
              <a:t>ischium</a:t>
            </a:r>
            <a:r>
              <a:rPr lang="en-US" sz="2000" dirty="0" smtClean="0">
                <a:latin typeface="Times New Roman" pitchFamily="18" charset="0"/>
                <a:cs typeface="Times New Roman" pitchFamily="18" charset="0"/>
              </a:rPr>
              <a:t> of the opposite sides meet at a more open angle in the female than in the male.</a:t>
            </a:r>
          </a:p>
          <a:p>
            <a:endParaRPr lang="en-US" dirty="0"/>
          </a:p>
        </p:txBody>
      </p:sp>
      <p:sp>
        <p:nvSpPr>
          <p:cNvPr id="3" name="Title 2"/>
          <p:cNvSpPr>
            <a:spLocks noGrp="1"/>
          </p:cNvSpPr>
          <p:nvPr>
            <p:ph type="title"/>
          </p:nvPr>
        </p:nvSpPr>
        <p:spPr/>
        <p:txBody>
          <a:bodyPr/>
          <a:lstStyle/>
          <a:p>
            <a:r>
              <a:rPr lang="en-US" dirty="0" smtClean="0">
                <a:solidFill>
                  <a:srgbClr val="FF0000"/>
                </a:solidFill>
              </a:rPr>
              <a:t>      </a:t>
            </a:r>
            <a:r>
              <a:rPr lang="en-US" u="sng" dirty="0" smtClean="0">
                <a:solidFill>
                  <a:srgbClr val="FF0000"/>
                </a:solidFill>
                <a:latin typeface="Algerian" pitchFamily="82" charset="0"/>
              </a:rPr>
              <a:t>SEXUAL DIFFERENCES</a:t>
            </a:r>
            <a:endParaRPr lang="en-US" u="sng"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b="1" dirty="0" smtClean="0">
                <a:latin typeface="Algerian" pitchFamily="82" charset="0"/>
                <a:cs typeface="Times New Roman" pitchFamily="18" charset="0"/>
              </a:rPr>
              <a:t> </a:t>
            </a:r>
            <a:endParaRPr lang="en-US" sz="2000" dirty="0" smtClean="0">
              <a:latin typeface="Algerian" pitchFamily="82" charset="0"/>
              <a:cs typeface="Times New Roman" pitchFamily="18" charset="0"/>
            </a:endParaRPr>
          </a:p>
          <a:p>
            <a:pPr lvl="0"/>
            <a:r>
              <a:rPr lang="en-US" sz="2000" dirty="0" smtClean="0">
                <a:latin typeface="Times New Roman" pitchFamily="18" charset="0"/>
                <a:cs typeface="Times New Roman" pitchFamily="18" charset="0"/>
              </a:rPr>
              <a:t>1.The long </a:t>
            </a:r>
            <a:r>
              <a:rPr lang="en-US" sz="2000" dirty="0" smtClean="0">
                <a:latin typeface="Times New Roman" pitchFamily="18" charset="0"/>
                <a:cs typeface="Times New Roman" pitchFamily="18" charset="0"/>
                <a:hlinkClick r:id="rId2" tooltip="Axis"/>
              </a:rPr>
              <a:t>axis</a:t>
            </a:r>
            <a:r>
              <a:rPr lang="en-US" sz="2000" dirty="0" smtClean="0">
                <a:latin typeface="Times New Roman" pitchFamily="18" charset="0"/>
                <a:cs typeface="Times New Roman" pitchFamily="18" charset="0"/>
              </a:rPr>
              <a:t> of the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is almost in straight line with that of </a:t>
            </a:r>
            <a:r>
              <a:rPr lang="en-US" sz="2000" dirty="0" err="1" smtClean="0">
                <a:latin typeface="Times New Roman" pitchFamily="18" charset="0"/>
                <a:cs typeface="Times New Roman" pitchFamily="18" charset="0"/>
              </a:rPr>
              <a:t>ischium</a:t>
            </a:r>
            <a:r>
              <a:rPr lang="en-US"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2. Greater </a:t>
            </a:r>
            <a:r>
              <a:rPr lang="en-US" sz="2000" dirty="0" err="1" smtClean="0">
                <a:latin typeface="Times New Roman" pitchFamily="18" charset="0"/>
                <a:cs typeface="Times New Roman" pitchFamily="18" charset="0"/>
              </a:rPr>
              <a:t>ischiatic</a:t>
            </a:r>
            <a:r>
              <a:rPr lang="en-US" sz="2000" dirty="0" smtClean="0">
                <a:latin typeface="Times New Roman" pitchFamily="18" charset="0"/>
                <a:cs typeface="Times New Roman" pitchFamily="18" charset="0"/>
              </a:rPr>
              <a:t> spine is low and </a:t>
            </a:r>
            <a:r>
              <a:rPr lang="en-US" sz="2000" dirty="0" err="1" smtClean="0">
                <a:latin typeface="Times New Roman" pitchFamily="18" charset="0"/>
                <a:cs typeface="Times New Roman" pitchFamily="18" charset="0"/>
              </a:rPr>
              <a:t>everted</a:t>
            </a:r>
            <a:r>
              <a:rPr lang="en-US"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3. </a:t>
            </a:r>
            <a:r>
              <a:rPr lang="en-US" sz="2000" dirty="0" err="1" smtClean="0">
                <a:latin typeface="Times New Roman" pitchFamily="18" charset="0"/>
                <a:cs typeface="Times New Roman" pitchFamily="18" charset="0"/>
              </a:rPr>
              <a:t>Ischial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symphysis</a:t>
            </a:r>
            <a:r>
              <a:rPr lang="en-US" sz="2000" dirty="0" smtClean="0">
                <a:latin typeface="Times New Roman" pitchFamily="18" charset="0"/>
                <a:cs typeface="Times New Roman" pitchFamily="18" charset="0"/>
              </a:rPr>
              <a:t> is not ossified even in old animals.</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4.  </a:t>
            </a:r>
            <a:r>
              <a:rPr lang="en-US" sz="2000" dirty="0" err="1" smtClean="0">
                <a:latin typeface="Times New Roman" pitchFamily="18" charset="0"/>
                <a:cs typeface="Times New Roman" pitchFamily="18" charset="0"/>
                <a:hlinkClick r:id="rId3" tooltip="Acetabulum"/>
              </a:rPr>
              <a:t>Acetabulum</a:t>
            </a:r>
            <a:r>
              <a:rPr lang="en-US" sz="2000" dirty="0" smtClean="0">
                <a:latin typeface="Times New Roman" pitchFamily="18" charset="0"/>
                <a:cs typeface="Times New Roman" pitchFamily="18" charset="0"/>
              </a:rPr>
              <a:t> is large and deep.</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5. The pelvic brim is </a:t>
            </a:r>
            <a:r>
              <a:rPr lang="en-US" sz="2000" b="1" dirty="0" smtClean="0">
                <a:latin typeface="Times New Roman" pitchFamily="18" charset="0"/>
                <a:cs typeface="Times New Roman" pitchFamily="18" charset="0"/>
              </a:rPr>
              <a:t>elliptical in outline</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          </a:t>
            </a:r>
            <a:r>
              <a:rPr lang="en-US" dirty="0" smtClean="0">
                <a:solidFill>
                  <a:srgbClr val="FF0000"/>
                </a:solidFill>
                <a:latin typeface="Algerian" pitchFamily="82" charset="0"/>
              </a:rPr>
              <a:t>GOAT &amp; SHEEP</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fontScale="85000" lnSpcReduction="20000"/>
          </a:bodyPr>
          <a:lstStyle/>
          <a:p>
            <a:pPr algn="just">
              <a:buNone/>
            </a:pPr>
            <a:r>
              <a:rPr lang="en-US" dirty="0" smtClean="0">
                <a:latin typeface="Times New Roman" pitchFamily="18" charset="0"/>
                <a:cs typeface="Times New Roman" pitchFamily="18" charset="0"/>
              </a:rPr>
              <a:t>The general designations for the different parts of the pelvic limb and bones present given below.</a:t>
            </a:r>
            <a:endParaRPr lang="en-US" sz="2800" dirty="0" smtClean="0">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Pelvic girdle and hip region </a:t>
            </a:r>
            <a:r>
              <a:rPr lang="en-US" dirty="0" smtClean="0">
                <a:latin typeface="Times New Roman" pitchFamily="18" charset="0"/>
                <a:cs typeface="Times New Roman" pitchFamily="18" charset="0"/>
              </a:rPr>
              <a:t>: Ilium, </a:t>
            </a:r>
            <a:r>
              <a:rPr lang="en-US" dirty="0" err="1" smtClean="0">
                <a:latin typeface="Times New Roman" pitchFamily="18" charset="0"/>
                <a:cs typeface="Times New Roman" pitchFamily="18" charset="0"/>
              </a:rPr>
              <a:t>ischium</a:t>
            </a:r>
            <a:r>
              <a:rPr lang="en-US" dirty="0" smtClean="0">
                <a:latin typeface="Times New Roman" pitchFamily="18" charset="0"/>
                <a:cs typeface="Times New Roman" pitchFamily="18" charset="0"/>
              </a:rPr>
              <a:t>, and pubis</a:t>
            </a:r>
            <a:endParaRPr lang="en-US" sz="2800" dirty="0" smtClean="0">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Thigh</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2" tooltip="Femur"/>
              </a:rPr>
              <a:t>Femur</a:t>
            </a:r>
            <a:endParaRPr lang="en-US" sz="2800" b="1" dirty="0" smtClean="0">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Leg :</a:t>
            </a: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hlinkClick r:id="rId3" tooltip="Tibia"/>
              </a:rPr>
              <a:t>Tibia</a:t>
            </a:r>
            <a:r>
              <a:rPr lang="en-US" b="1" dirty="0" smtClean="0">
                <a:solidFill>
                  <a:srgbClr val="FF0000"/>
                </a:solidFill>
                <a:latin typeface="Times New Roman" pitchFamily="18" charset="0"/>
                <a:cs typeface="Times New Roman" pitchFamily="18" charset="0"/>
              </a:rPr>
              <a:t> &amp; </a:t>
            </a:r>
            <a:r>
              <a:rPr lang="en-US" b="1" dirty="0" smtClean="0">
                <a:solidFill>
                  <a:srgbClr val="FF0000"/>
                </a:solidFill>
                <a:latin typeface="Times New Roman" pitchFamily="18" charset="0"/>
                <a:cs typeface="Times New Roman" pitchFamily="18" charset="0"/>
                <a:hlinkClick r:id="rId4" tooltip="Fibula"/>
              </a:rPr>
              <a:t>fibula</a:t>
            </a:r>
            <a:endParaRPr lang="en-US" sz="2800" b="1" dirty="0" smtClean="0">
              <a:solidFill>
                <a:srgbClr val="FF0000"/>
              </a:solidFill>
              <a:latin typeface="Times New Roman" pitchFamily="18" charset="0"/>
              <a:cs typeface="Times New Roman" pitchFamily="18" charset="0"/>
            </a:endParaRPr>
          </a:p>
          <a:p>
            <a:pPr lvl="0" algn="just"/>
            <a:r>
              <a:rPr lang="en-US" b="1" dirty="0" err="1" smtClean="0">
                <a:latin typeface="Times New Roman" pitchFamily="18" charset="0"/>
                <a:cs typeface="Times New Roman" pitchFamily="18" charset="0"/>
              </a:rPr>
              <a:t>Pes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Consisting of</a:t>
            </a:r>
            <a:endParaRPr lang="en-US" sz="2800" dirty="0" smtClean="0">
              <a:latin typeface="Times New Roman" pitchFamily="18" charset="0"/>
              <a:cs typeface="Times New Roman" pitchFamily="18" charset="0"/>
            </a:endParaRPr>
          </a:p>
          <a:p>
            <a:pPr lvl="1" algn="just"/>
            <a:r>
              <a:rPr lang="en-US" b="1" dirty="0" smtClean="0">
                <a:solidFill>
                  <a:srgbClr val="FF0000"/>
                </a:solidFill>
                <a:latin typeface="Times New Roman" pitchFamily="18" charset="0"/>
                <a:cs typeface="Times New Roman" pitchFamily="18" charset="0"/>
              </a:rPr>
              <a:t>Tarsus</a:t>
            </a:r>
            <a:r>
              <a:rPr lang="en-US" i="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number of small bones called </a:t>
            </a:r>
            <a:r>
              <a:rPr lang="en-US" dirty="0" err="1" smtClean="0">
                <a:latin typeface="Times New Roman" pitchFamily="18" charset="0"/>
                <a:cs typeface="Times New Roman" pitchFamily="18" charset="0"/>
                <a:hlinkClick r:id="rId5" tooltip="Tarsals"/>
              </a:rPr>
              <a:t>tarsals</a:t>
            </a:r>
            <a:r>
              <a:rPr lang="en-US" dirty="0" smtClean="0">
                <a:latin typeface="Times New Roman" pitchFamily="18" charset="0"/>
                <a:cs typeface="Times New Roman" pitchFamily="18" charset="0"/>
              </a:rPr>
              <a:t> arranged in the domestic mammals in three rows.</a:t>
            </a:r>
            <a:endParaRPr lang="en-US" sz="2400" dirty="0" smtClean="0">
              <a:latin typeface="Times New Roman" pitchFamily="18" charset="0"/>
              <a:cs typeface="Times New Roman" pitchFamily="18" charset="0"/>
            </a:endParaRPr>
          </a:p>
          <a:p>
            <a:pPr lvl="1" algn="just"/>
            <a:r>
              <a:rPr lang="en-US" b="1" dirty="0" smtClean="0">
                <a:solidFill>
                  <a:srgbClr val="FF0000"/>
                </a:solidFill>
                <a:latin typeface="Times New Roman" pitchFamily="18" charset="0"/>
                <a:cs typeface="Times New Roman" pitchFamily="18" charset="0"/>
              </a:rPr>
              <a:t>Metatarsus</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Typically consisting of five bones designated only by numbers 1 to 5, but showing considerable modifications in different animals.</a:t>
            </a:r>
            <a:endParaRPr lang="en-US" sz="2400" dirty="0" smtClean="0">
              <a:latin typeface="Times New Roman" pitchFamily="18" charset="0"/>
              <a:cs typeface="Times New Roman" pitchFamily="18" charset="0"/>
            </a:endParaRPr>
          </a:p>
          <a:p>
            <a:pPr lvl="1" algn="just"/>
            <a:r>
              <a:rPr lang="en-US" b="1" dirty="0" smtClean="0">
                <a:solidFill>
                  <a:srgbClr val="FF0000"/>
                </a:solidFill>
                <a:latin typeface="Times New Roman" pitchFamily="18" charset="0"/>
                <a:cs typeface="Times New Roman" pitchFamily="18" charset="0"/>
                <a:hlinkClick r:id="rId6" tooltip="Digits"/>
              </a:rPr>
              <a:t>Digits</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These form the terminal parts of the limbs and usually correspond to the number of the fully developed  Each digit is composed of a number of bones arranged serially called the </a:t>
            </a:r>
            <a:r>
              <a:rPr lang="en-US" dirty="0" smtClean="0">
                <a:latin typeface="Times New Roman" pitchFamily="18" charset="0"/>
                <a:cs typeface="Times New Roman" pitchFamily="18" charset="0"/>
                <a:hlinkClick r:id="rId7" tooltip="Phalanges"/>
              </a:rPr>
              <a:t>phalanges</a:t>
            </a:r>
            <a:r>
              <a:rPr lang="en-US" dirty="0" smtClean="0">
                <a:latin typeface="Times New Roman" pitchFamily="18" charset="0"/>
                <a:cs typeface="Times New Roman" pitchFamily="18" charset="0"/>
              </a:rPr>
              <a:t>. </a:t>
            </a:r>
          </a:p>
          <a:p>
            <a:pPr lvl="1" algn="just"/>
            <a:r>
              <a:rPr lang="en-US" dirty="0" smtClean="0">
                <a:latin typeface="Times New Roman" pitchFamily="18" charset="0"/>
                <a:cs typeface="Times New Roman" pitchFamily="18" charset="0"/>
              </a:rPr>
              <a:t>The number of </a:t>
            </a:r>
            <a:r>
              <a:rPr lang="en-US" dirty="0" smtClean="0">
                <a:latin typeface="Times New Roman" pitchFamily="18" charset="0"/>
                <a:cs typeface="Times New Roman" pitchFamily="18" charset="0"/>
                <a:hlinkClick r:id="rId7" tooltip="Phalanges"/>
              </a:rPr>
              <a:t>phalanges</a:t>
            </a:r>
            <a:r>
              <a:rPr lang="en-US" dirty="0" smtClean="0">
                <a:latin typeface="Times New Roman" pitchFamily="18" charset="0"/>
                <a:cs typeface="Times New Roman" pitchFamily="18" charset="0"/>
              </a:rPr>
              <a:t> may vary (from 1 to 5) within the species and also in different </a:t>
            </a:r>
            <a:r>
              <a:rPr lang="en-US" dirty="0" smtClean="0">
                <a:latin typeface="Times New Roman" pitchFamily="18" charset="0"/>
                <a:cs typeface="Times New Roman" pitchFamily="18" charset="0"/>
                <a:hlinkClick r:id="rId6" tooltip="Digits"/>
              </a:rPr>
              <a:t>digits</a:t>
            </a:r>
            <a:r>
              <a:rPr lang="en-US" dirty="0" smtClean="0">
                <a:latin typeface="Times New Roman" pitchFamily="18" charset="0"/>
                <a:cs typeface="Times New Roman" pitchFamily="18" charset="0"/>
              </a:rPr>
              <a:t> of the same species</a:t>
            </a:r>
            <a:r>
              <a:rPr lang="en-US" dirty="0" smtClean="0"/>
              <a:t>.</a:t>
            </a:r>
            <a:endParaRPr lang="en-US" sz="2400" dirty="0" smtClean="0"/>
          </a:p>
          <a:p>
            <a:endParaRPr lang="en-US" dirty="0"/>
          </a:p>
        </p:txBody>
      </p:sp>
      <p:sp>
        <p:nvSpPr>
          <p:cNvPr id="2" name="Title 1"/>
          <p:cNvSpPr>
            <a:spLocks noGrp="1"/>
          </p:cNvSpPr>
          <p:nvPr>
            <p:ph type="title"/>
          </p:nvPr>
        </p:nvSpPr>
        <p:spPr/>
        <p:txBody>
          <a:bodyPr/>
          <a:lstStyle/>
          <a:p>
            <a:r>
              <a:rPr lang="en-US" b="1" dirty="0" smtClean="0">
                <a:solidFill>
                  <a:srgbClr val="FF0000"/>
                </a:solidFill>
                <a:latin typeface="Algerian" pitchFamily="82" charset="0"/>
              </a:rPr>
              <a:t>             PELVIC LIMB BONES</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buNone/>
            </a:pPr>
            <a:endParaRPr lang="en-US" sz="1800" dirty="0" smtClean="0">
              <a:latin typeface="Times New Roman" pitchFamily="18" charset="0"/>
              <a:cs typeface="Times New Roman" pitchFamily="18" charset="0"/>
            </a:endParaRPr>
          </a:p>
          <a:p>
            <a:pPr lvl="0" algn="just">
              <a:buNone/>
            </a:pPr>
            <a:r>
              <a:rPr lang="en-US" sz="1800" dirty="0" smtClean="0">
                <a:latin typeface="Times New Roman" pitchFamily="18" charset="0"/>
                <a:cs typeface="Times New Roman" pitchFamily="18" charset="0"/>
              </a:rPr>
              <a:t>1. The </a:t>
            </a:r>
            <a:r>
              <a:rPr lang="en-US" sz="1800" b="1" dirty="0" err="1" smtClean="0">
                <a:latin typeface="Times New Roman" pitchFamily="18" charset="0"/>
                <a:cs typeface="Times New Roman" pitchFamily="18" charset="0"/>
              </a:rPr>
              <a:t>gluteal</a:t>
            </a:r>
            <a:r>
              <a:rPr lang="en-US" sz="1800" b="1" dirty="0" smtClean="0">
                <a:latin typeface="Times New Roman" pitchFamily="18" charset="0"/>
                <a:cs typeface="Times New Roman" pitchFamily="18" charset="0"/>
              </a:rPr>
              <a:t> line </a:t>
            </a:r>
            <a:r>
              <a:rPr lang="en-US" sz="1800" dirty="0" smtClean="0">
                <a:latin typeface="Times New Roman" pitchFamily="18" charset="0"/>
                <a:cs typeface="Times New Roman" pitchFamily="18" charset="0"/>
              </a:rPr>
              <a:t>is very faint.</a:t>
            </a:r>
          </a:p>
          <a:p>
            <a:pPr lvl="0" algn="just">
              <a:buNone/>
            </a:pPr>
            <a:r>
              <a:rPr lang="en-US" sz="1800" dirty="0" smtClean="0">
                <a:latin typeface="Times New Roman" pitchFamily="18" charset="0"/>
                <a:cs typeface="Times New Roman" pitchFamily="18" charset="0"/>
              </a:rPr>
              <a:t>2. The tuber </a:t>
            </a:r>
            <a:r>
              <a:rPr lang="en-US" sz="1800" dirty="0" err="1" smtClean="0">
                <a:latin typeface="Times New Roman" pitchFamily="18" charset="0"/>
                <a:cs typeface="Times New Roman" pitchFamily="18" charset="0"/>
              </a:rPr>
              <a:t>coxae</a:t>
            </a:r>
            <a:r>
              <a:rPr lang="en-US" sz="1800" dirty="0" smtClean="0">
                <a:latin typeface="Times New Roman" pitchFamily="18" charset="0"/>
                <a:cs typeface="Times New Roman" pitchFamily="18" charset="0"/>
              </a:rPr>
              <a:t> is large and compounded </a:t>
            </a:r>
            <a:r>
              <a:rPr lang="en-US" sz="1800" b="1" dirty="0" smtClean="0">
                <a:latin typeface="Times New Roman" pitchFamily="18" charset="0"/>
                <a:cs typeface="Times New Roman" pitchFamily="18" charset="0"/>
              </a:rPr>
              <a:t>four </a:t>
            </a:r>
            <a:r>
              <a:rPr lang="en-US" sz="1800" b="1" dirty="0" err="1" smtClean="0">
                <a:latin typeface="Times New Roman" pitchFamily="18" charset="0"/>
                <a:cs typeface="Times New Roman" pitchFamily="18" charset="0"/>
              </a:rPr>
              <a:t>tuberosities</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arranged in pairs.</a:t>
            </a:r>
          </a:p>
          <a:p>
            <a:pPr lvl="0" algn="just">
              <a:buNone/>
            </a:pPr>
            <a:r>
              <a:rPr lang="en-US" sz="1800" dirty="0" smtClean="0">
                <a:latin typeface="Times New Roman" pitchFamily="18" charset="0"/>
                <a:cs typeface="Times New Roman" pitchFamily="18" charset="0"/>
              </a:rPr>
              <a:t>3.The pelvic surface of the </a:t>
            </a:r>
            <a:r>
              <a:rPr lang="en-US" sz="1800" dirty="0" err="1" smtClean="0">
                <a:latin typeface="Times New Roman" pitchFamily="18" charset="0"/>
                <a:cs typeface="Times New Roman" pitchFamily="18" charset="0"/>
              </a:rPr>
              <a:t>ischium</a:t>
            </a:r>
            <a:r>
              <a:rPr lang="en-US" sz="1800" dirty="0" smtClean="0">
                <a:latin typeface="Times New Roman" pitchFamily="18" charset="0"/>
                <a:cs typeface="Times New Roman" pitchFamily="18" charset="0"/>
              </a:rPr>
              <a:t> is less concave and meets its fellow at a more open angle.</a:t>
            </a:r>
          </a:p>
          <a:p>
            <a:pPr lvl="0" algn="just">
              <a:buNone/>
            </a:pPr>
            <a:r>
              <a:rPr lang="en-US" sz="1800" dirty="0" smtClean="0">
                <a:latin typeface="Times New Roman" pitchFamily="18" charset="0"/>
                <a:cs typeface="Times New Roman" pitchFamily="18" charset="0"/>
              </a:rPr>
              <a:t>4. The </a:t>
            </a:r>
            <a:r>
              <a:rPr lang="en-US" sz="1800" dirty="0" err="1" smtClean="0">
                <a:latin typeface="Times New Roman" pitchFamily="18" charset="0"/>
                <a:cs typeface="Times New Roman" pitchFamily="18" charset="0"/>
              </a:rPr>
              <a:t>ischial</a:t>
            </a:r>
            <a:r>
              <a:rPr lang="en-US" sz="1800" dirty="0" smtClean="0">
                <a:latin typeface="Times New Roman" pitchFamily="18" charset="0"/>
                <a:cs typeface="Times New Roman" pitchFamily="18" charset="0"/>
              </a:rPr>
              <a:t> arch is wide and shallow.</a:t>
            </a:r>
          </a:p>
          <a:p>
            <a:pPr lvl="0" algn="just">
              <a:buNone/>
            </a:pPr>
            <a:r>
              <a:rPr lang="en-US" sz="1800" dirty="0" smtClean="0">
                <a:latin typeface="Times New Roman" pitchFamily="18" charset="0"/>
                <a:cs typeface="Times New Roman" pitchFamily="18" charset="0"/>
              </a:rPr>
              <a:t>5. The ridge on the inferior face of the </a:t>
            </a:r>
            <a:r>
              <a:rPr lang="en-US" sz="1800" dirty="0" err="1" smtClean="0">
                <a:latin typeface="Times New Roman" pitchFamily="18" charset="0"/>
                <a:cs typeface="Times New Roman" pitchFamily="18" charset="0"/>
              </a:rPr>
              <a:t>ischium</a:t>
            </a:r>
            <a:r>
              <a:rPr lang="en-US" sz="1800" dirty="0" smtClean="0">
                <a:latin typeface="Times New Roman" pitchFamily="18" charset="0"/>
                <a:cs typeface="Times New Roman" pitchFamily="18" charset="0"/>
              </a:rPr>
              <a:t> is </a:t>
            </a:r>
            <a:r>
              <a:rPr lang="en-US" sz="1800" b="1" dirty="0" smtClean="0">
                <a:latin typeface="Times New Roman" pitchFamily="18" charset="0"/>
                <a:cs typeface="Times New Roman" pitchFamily="18" charset="0"/>
              </a:rPr>
              <a:t>absent</a:t>
            </a:r>
            <a:r>
              <a:rPr lang="en-US" sz="1800" dirty="0" smtClean="0">
                <a:latin typeface="Times New Roman" pitchFamily="18" charset="0"/>
                <a:cs typeface="Times New Roman" pitchFamily="18" charset="0"/>
              </a:rPr>
              <a:t>.</a:t>
            </a:r>
          </a:p>
          <a:p>
            <a:pPr lvl="0" algn="just">
              <a:buNone/>
            </a:pPr>
            <a:r>
              <a:rPr lang="en-US" sz="1800" dirty="0" smtClean="0">
                <a:latin typeface="Times New Roman" pitchFamily="18" charset="0"/>
                <a:cs typeface="Times New Roman" pitchFamily="18" charset="0"/>
              </a:rPr>
              <a:t>6. The </a:t>
            </a:r>
            <a:r>
              <a:rPr lang="en-US" sz="1800" dirty="0" err="1" smtClean="0">
                <a:latin typeface="Times New Roman" pitchFamily="18" charset="0"/>
                <a:cs typeface="Times New Roman" pitchFamily="18" charset="0"/>
              </a:rPr>
              <a:t>symphyseal</a:t>
            </a:r>
            <a:r>
              <a:rPr lang="en-US" sz="1800" dirty="0" smtClean="0">
                <a:latin typeface="Times New Roman" pitchFamily="18" charset="0"/>
                <a:cs typeface="Times New Roman" pitchFamily="18" charset="0"/>
              </a:rPr>
              <a:t> ridge is </a:t>
            </a:r>
            <a:r>
              <a:rPr lang="en-US" sz="1800" b="1" dirty="0" smtClean="0">
                <a:latin typeface="Times New Roman" pitchFamily="18" charset="0"/>
                <a:cs typeface="Times New Roman" pitchFamily="18" charset="0"/>
              </a:rPr>
              <a:t>also absent</a:t>
            </a:r>
            <a:r>
              <a:rPr lang="en-US" sz="1800" dirty="0" smtClean="0">
                <a:latin typeface="Times New Roman" pitchFamily="18" charset="0"/>
                <a:cs typeface="Times New Roman" pitchFamily="18" charset="0"/>
              </a:rPr>
              <a:t>.</a:t>
            </a:r>
          </a:p>
          <a:p>
            <a:pPr lvl="0" algn="just">
              <a:buNone/>
            </a:pPr>
            <a:r>
              <a:rPr lang="en-US" sz="1800" dirty="0" smtClean="0">
                <a:latin typeface="Times New Roman" pitchFamily="18" charset="0"/>
                <a:cs typeface="Times New Roman" pitchFamily="18" charset="0"/>
              </a:rPr>
              <a:t>7. The tuber </a:t>
            </a:r>
            <a:r>
              <a:rPr lang="en-US" sz="1800" dirty="0" err="1" smtClean="0">
                <a:latin typeface="Times New Roman" pitchFamily="18" charset="0"/>
                <a:cs typeface="Times New Roman" pitchFamily="18" charset="0"/>
              </a:rPr>
              <a:t>ischii</a:t>
            </a:r>
            <a:r>
              <a:rPr lang="en-US" sz="1800" dirty="0" smtClean="0">
                <a:latin typeface="Times New Roman" pitchFamily="18" charset="0"/>
                <a:cs typeface="Times New Roman" pitchFamily="18" charset="0"/>
              </a:rPr>
              <a:t> is </a:t>
            </a:r>
            <a:r>
              <a:rPr lang="en-US" sz="1800" b="1" dirty="0" smtClean="0">
                <a:latin typeface="Times New Roman" pitchFamily="18" charset="0"/>
                <a:cs typeface="Times New Roman" pitchFamily="18" charset="0"/>
              </a:rPr>
              <a:t>not </a:t>
            </a:r>
            <a:r>
              <a:rPr lang="en-US" sz="1800" b="1" dirty="0" err="1" smtClean="0">
                <a:latin typeface="Times New Roman" pitchFamily="18" charset="0"/>
                <a:cs typeface="Times New Roman" pitchFamily="18" charset="0"/>
              </a:rPr>
              <a:t>trifid</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and its lower border forms the ventral </a:t>
            </a:r>
            <a:r>
              <a:rPr lang="en-US" sz="1800" dirty="0" err="1" smtClean="0">
                <a:latin typeface="Times New Roman" pitchFamily="18" charset="0"/>
                <a:cs typeface="Times New Roman" pitchFamily="18" charset="0"/>
              </a:rPr>
              <a:t>ischiatic</a:t>
            </a:r>
            <a:r>
              <a:rPr lang="en-US" sz="1800" dirty="0" smtClean="0">
                <a:latin typeface="Times New Roman" pitchFamily="18" charset="0"/>
                <a:cs typeface="Times New Roman" pitchFamily="18" charset="0"/>
              </a:rPr>
              <a:t> spine.</a:t>
            </a:r>
          </a:p>
          <a:p>
            <a:pPr lvl="0" algn="just">
              <a:buNone/>
            </a:pPr>
            <a:r>
              <a:rPr lang="en-US" sz="1800" dirty="0" smtClean="0">
                <a:latin typeface="Times New Roman" pitchFamily="18" charset="0"/>
                <a:cs typeface="Times New Roman" pitchFamily="18" charset="0"/>
              </a:rPr>
              <a:t>8. The ventral face of the pubis crossed near the anterior border by the pubic groove which leads to the </a:t>
            </a:r>
            <a:r>
              <a:rPr lang="en-US" sz="1800" dirty="0" err="1" smtClean="0">
                <a:latin typeface="Times New Roman" pitchFamily="18" charset="0"/>
                <a:cs typeface="Times New Roman" pitchFamily="18" charset="0"/>
              </a:rPr>
              <a:t>acetabular</a:t>
            </a:r>
            <a:r>
              <a:rPr lang="en-US" sz="1800" dirty="0" smtClean="0">
                <a:latin typeface="Times New Roman" pitchFamily="18" charset="0"/>
                <a:cs typeface="Times New Roman" pitchFamily="18" charset="0"/>
              </a:rPr>
              <a:t> notch which transmits the </a:t>
            </a:r>
            <a:r>
              <a:rPr lang="en-US" sz="1800" dirty="0" err="1" smtClean="0">
                <a:latin typeface="Times New Roman" pitchFamily="18" charset="0"/>
                <a:cs typeface="Times New Roman" pitchFamily="18" charset="0"/>
              </a:rPr>
              <a:t>pubo</a:t>
            </a:r>
            <a:r>
              <a:rPr lang="en-US" sz="1800" dirty="0" smtClean="0">
                <a:latin typeface="Times New Roman" pitchFamily="18" charset="0"/>
                <a:cs typeface="Times New Roman" pitchFamily="18" charset="0"/>
              </a:rPr>
              <a:t>-femoral or the accessory and </a:t>
            </a:r>
            <a:r>
              <a:rPr lang="en-US" sz="1800" b="1" dirty="0" smtClean="0">
                <a:latin typeface="Times New Roman" pitchFamily="18" charset="0"/>
                <a:cs typeface="Times New Roman" pitchFamily="18" charset="0"/>
              </a:rPr>
              <a:t>round ligaments </a:t>
            </a:r>
            <a:r>
              <a:rPr lang="en-US" sz="1800" dirty="0" smtClean="0">
                <a:latin typeface="Times New Roman" pitchFamily="18" charset="0"/>
                <a:cs typeface="Times New Roman" pitchFamily="18" charset="0"/>
              </a:rPr>
              <a:t>of the hip to </a:t>
            </a:r>
            <a:r>
              <a:rPr lang="en-US" sz="1800" dirty="0" smtClean="0">
                <a:latin typeface="Times New Roman" pitchFamily="18" charset="0"/>
                <a:cs typeface="Times New Roman" pitchFamily="18" charset="0"/>
                <a:hlinkClick r:id="rId2" tooltip="Femur"/>
              </a:rPr>
              <a:t>femur</a:t>
            </a:r>
            <a:r>
              <a:rPr lang="en-US" sz="1800" dirty="0" smtClean="0">
                <a:latin typeface="Times New Roman" pitchFamily="18" charset="0"/>
                <a:cs typeface="Times New Roman" pitchFamily="18" charset="0"/>
              </a:rPr>
              <a:t>.</a:t>
            </a:r>
          </a:p>
          <a:p>
            <a:pPr lvl="0" algn="just">
              <a:buNone/>
            </a:pPr>
            <a:r>
              <a:rPr lang="en-US" sz="1800" dirty="0" smtClean="0">
                <a:latin typeface="Times New Roman" pitchFamily="18" charset="0"/>
                <a:cs typeface="Times New Roman" pitchFamily="18" charset="0"/>
              </a:rPr>
              <a:t>9. The </a:t>
            </a:r>
            <a:r>
              <a:rPr lang="en-US" sz="1800" dirty="0" err="1" smtClean="0">
                <a:latin typeface="Times New Roman" pitchFamily="18" charset="0"/>
                <a:cs typeface="Times New Roman" pitchFamily="18" charset="0"/>
              </a:rPr>
              <a:t>acetabular</a:t>
            </a:r>
            <a:r>
              <a:rPr lang="en-US" sz="1800" dirty="0" smtClean="0">
                <a:latin typeface="Times New Roman" pitchFamily="18" charset="0"/>
                <a:cs typeface="Times New Roman" pitchFamily="18" charset="0"/>
              </a:rPr>
              <a:t> notch is on the medial part of the rim.</a:t>
            </a:r>
          </a:p>
          <a:p>
            <a:pPr algn="just"/>
            <a:endParaRPr lang="en-US" sz="1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      </a:t>
            </a:r>
            <a:r>
              <a:rPr lang="en-US" dirty="0" smtClean="0">
                <a:solidFill>
                  <a:srgbClr val="FF0000"/>
                </a:solidFill>
                <a:latin typeface="Algerian" pitchFamily="82" charset="0"/>
              </a:rPr>
              <a:t>HORSE- Pelvic Girdle</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latin typeface="Algerian" pitchFamily="82" charset="0"/>
              </a:rPr>
              <a:t>Horse – Pelvic Girdle Cont….</a:t>
            </a:r>
            <a:endParaRPr lang="en-US" dirty="0">
              <a:solidFill>
                <a:srgbClr val="FF0000"/>
              </a:solidFill>
              <a:latin typeface="Algerian" pitchFamily="82" charset="0"/>
            </a:endParaRPr>
          </a:p>
        </p:txBody>
      </p:sp>
      <p:pic>
        <p:nvPicPr>
          <p:cNvPr id="4098" name="Picture 2" descr="C:\Users\user1\Desktop\EQUINE HIP.jpg"/>
          <p:cNvPicPr>
            <a:picLocks noGrp="1" noChangeAspect="1" noChangeArrowheads="1"/>
          </p:cNvPicPr>
          <p:nvPr>
            <p:ph idx="1"/>
          </p:nvPr>
        </p:nvPicPr>
        <p:blipFill>
          <a:blip r:embed="rId2"/>
          <a:srcRect/>
          <a:stretch>
            <a:fillRect/>
          </a:stretch>
        </p:blipFill>
        <p:spPr bwMode="auto">
          <a:xfrm>
            <a:off x="1870363" y="2680090"/>
            <a:ext cx="5403273" cy="212805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pPr marL="566928" lvl="0" indent="-457200" algn="just">
              <a:buNone/>
            </a:pPr>
            <a:r>
              <a:rPr lang="en-US" sz="2000" dirty="0" smtClean="0">
                <a:latin typeface="Times New Roman" pitchFamily="18" charset="0"/>
                <a:cs typeface="Times New Roman" pitchFamily="18" charset="0"/>
              </a:rPr>
              <a:t>1. Os </a:t>
            </a:r>
            <a:r>
              <a:rPr lang="en-US" sz="2000" dirty="0" err="1" smtClean="0">
                <a:latin typeface="Times New Roman" pitchFamily="18" charset="0"/>
                <a:cs typeface="Times New Roman" pitchFamily="18" charset="0"/>
              </a:rPr>
              <a:t>coxae</a:t>
            </a:r>
            <a:r>
              <a:rPr lang="en-US" sz="2000" dirty="0" smtClean="0">
                <a:latin typeface="Times New Roman" pitchFamily="18" charset="0"/>
                <a:cs typeface="Times New Roman" pitchFamily="18" charset="0"/>
              </a:rPr>
              <a:t> is long and narrow.</a:t>
            </a:r>
          </a:p>
          <a:p>
            <a:pPr lvl="0" algn="just">
              <a:buNone/>
            </a:pPr>
            <a:r>
              <a:rPr lang="en-US" sz="2000" dirty="0" smtClean="0">
                <a:latin typeface="Times New Roman" pitchFamily="18" charset="0"/>
                <a:cs typeface="Times New Roman" pitchFamily="18" charset="0"/>
              </a:rPr>
              <a:t>2. The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ischium</a:t>
            </a:r>
            <a:r>
              <a:rPr lang="en-US" sz="2000" dirty="0" smtClean="0">
                <a:latin typeface="Times New Roman" pitchFamily="18" charset="0"/>
                <a:cs typeface="Times New Roman" pitchFamily="18" charset="0"/>
              </a:rPr>
              <a:t> are almost in line with each other.</a:t>
            </a:r>
          </a:p>
          <a:p>
            <a:pPr lvl="0" algn="just">
              <a:buNone/>
            </a:pPr>
            <a:r>
              <a:rPr lang="en-US" sz="2000" dirty="0" smtClean="0">
                <a:latin typeface="Times New Roman" pitchFamily="18" charset="0"/>
                <a:cs typeface="Times New Roman" pitchFamily="18" charset="0"/>
              </a:rPr>
              <a:t>3. The </a:t>
            </a:r>
            <a:r>
              <a:rPr lang="en-US" sz="2000" dirty="0" err="1" smtClean="0">
                <a:latin typeface="Times New Roman" pitchFamily="18" charset="0"/>
                <a:cs typeface="Times New Roman" pitchFamily="18" charset="0"/>
              </a:rPr>
              <a:t>gluteal</a:t>
            </a:r>
            <a:r>
              <a:rPr lang="en-US" sz="2000" dirty="0" smtClean="0">
                <a:latin typeface="Times New Roman" pitchFamily="18" charset="0"/>
                <a:cs typeface="Times New Roman" pitchFamily="18" charset="0"/>
              </a:rPr>
              <a:t> surface is divided into </a:t>
            </a:r>
            <a:r>
              <a:rPr lang="en-US" sz="2000" b="1" dirty="0" smtClean="0">
                <a:latin typeface="Times New Roman" pitchFamily="18" charset="0"/>
                <a:cs typeface="Times New Roman" pitchFamily="18" charset="0"/>
              </a:rPr>
              <a:t>two </a:t>
            </a:r>
            <a:r>
              <a:rPr lang="en-US" sz="2000" b="1" dirty="0" err="1" smtClean="0">
                <a:latin typeface="Times New Roman" pitchFamily="18" charset="0"/>
                <a:cs typeface="Times New Roman" pitchFamily="18" charset="0"/>
              </a:rPr>
              <a:t>fossa</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by a ridge which is continuous with the greater </a:t>
            </a:r>
            <a:r>
              <a:rPr lang="en-US" sz="2000" dirty="0" err="1" smtClean="0">
                <a:latin typeface="Times New Roman" pitchFamily="18" charset="0"/>
                <a:cs typeface="Times New Roman" pitchFamily="18" charset="0"/>
              </a:rPr>
              <a:t>ischiatic</a:t>
            </a:r>
            <a:r>
              <a:rPr lang="en-US" sz="2000" dirty="0" smtClean="0">
                <a:latin typeface="Times New Roman" pitchFamily="18" charset="0"/>
                <a:cs typeface="Times New Roman" pitchFamily="18" charset="0"/>
              </a:rPr>
              <a:t> spine behind.</a:t>
            </a:r>
          </a:p>
          <a:p>
            <a:pPr lvl="0" algn="just">
              <a:buNone/>
            </a:pPr>
            <a:r>
              <a:rPr lang="en-US" sz="2000" dirty="0" smtClean="0">
                <a:latin typeface="Times New Roman" pitchFamily="18" charset="0"/>
                <a:cs typeface="Times New Roman" pitchFamily="18" charset="0"/>
              </a:rPr>
              <a:t>4. The iliac crest forms the highest point of the </a:t>
            </a:r>
            <a:r>
              <a:rPr lang="en-US" sz="2000" b="1" dirty="0" smtClean="0">
                <a:latin typeface="Times New Roman" pitchFamily="18" charset="0"/>
                <a:cs typeface="Times New Roman" pitchFamily="18" charset="0"/>
                <a:hlinkClick r:id="rId2" tooltip="Bone"/>
              </a:rPr>
              <a:t>bone</a:t>
            </a:r>
            <a:r>
              <a:rPr lang="en-US" sz="2000" dirty="0" smtClean="0">
                <a:latin typeface="Times New Roman" pitchFamily="18" charset="0"/>
                <a:cs typeface="Times New Roman" pitchFamily="18" charset="0"/>
              </a:rPr>
              <a:t>.</a:t>
            </a:r>
          </a:p>
          <a:p>
            <a:pPr lvl="0" algn="just">
              <a:buNone/>
            </a:pPr>
            <a:endParaRPr lang="en-US" sz="2000" dirty="0" smtClean="0">
              <a:latin typeface="Times New Roman" pitchFamily="18" charset="0"/>
              <a:cs typeface="Times New Roman" pitchFamily="18" charset="0"/>
            </a:endParaRPr>
          </a:p>
          <a:p>
            <a:pPr lvl="0" algn="just">
              <a:buNone/>
            </a:pPr>
            <a:r>
              <a:rPr lang="en-US" sz="2000" dirty="0" smtClean="0">
                <a:latin typeface="Times New Roman" pitchFamily="18" charset="0"/>
                <a:cs typeface="Times New Roman" pitchFamily="18" charset="0"/>
              </a:rPr>
              <a:t>5. There is a crest or tubercle on the ventral surface of the </a:t>
            </a:r>
            <a:r>
              <a:rPr lang="en-US" sz="2000" dirty="0" err="1" smtClean="0">
                <a:latin typeface="Times New Roman" pitchFamily="18" charset="0"/>
                <a:cs typeface="Times New Roman" pitchFamily="18" charset="0"/>
              </a:rPr>
              <a:t>ischium</a:t>
            </a:r>
            <a:r>
              <a:rPr lang="en-US" sz="2000" dirty="0" smtClean="0">
                <a:latin typeface="Times New Roman" pitchFamily="18" charset="0"/>
                <a:cs typeface="Times New Roman" pitchFamily="18" charset="0"/>
              </a:rPr>
              <a:t>.</a:t>
            </a:r>
          </a:p>
          <a:p>
            <a:pPr lvl="0" algn="just">
              <a:buNone/>
            </a:pPr>
            <a:endParaRPr lang="en-US" sz="2000" dirty="0" smtClean="0">
              <a:latin typeface="Times New Roman" pitchFamily="18" charset="0"/>
              <a:cs typeface="Times New Roman" pitchFamily="18" charset="0"/>
            </a:endParaRPr>
          </a:p>
          <a:p>
            <a:pPr lvl="0" algn="just">
              <a:buNone/>
            </a:pPr>
            <a:r>
              <a:rPr lang="en-US" sz="2000" dirty="0" smtClean="0">
                <a:latin typeface="Times New Roman" pitchFamily="18" charset="0"/>
                <a:cs typeface="Times New Roman" pitchFamily="18" charset="0"/>
              </a:rPr>
              <a:t>6.The </a:t>
            </a:r>
            <a:r>
              <a:rPr lang="en-US" sz="2000" dirty="0" err="1" smtClean="0">
                <a:latin typeface="Times New Roman" pitchFamily="18" charset="0"/>
                <a:cs typeface="Times New Roman" pitchFamily="18" charset="0"/>
              </a:rPr>
              <a:t>ilio-pectineal</a:t>
            </a:r>
            <a:r>
              <a:rPr lang="en-US" sz="2000" dirty="0" smtClean="0">
                <a:latin typeface="Times New Roman" pitchFamily="18" charset="0"/>
                <a:cs typeface="Times New Roman" pitchFamily="18" charset="0"/>
              </a:rPr>
              <a:t> line is prominent and the </a:t>
            </a:r>
            <a:r>
              <a:rPr lang="en-US" sz="2000" b="1" dirty="0" err="1" smtClean="0">
                <a:latin typeface="Times New Roman" pitchFamily="18" charset="0"/>
                <a:cs typeface="Times New Roman" pitchFamily="18" charset="0"/>
              </a:rPr>
              <a:t>psoas</a:t>
            </a:r>
            <a:r>
              <a:rPr lang="en-US" sz="2000" b="1" dirty="0" smtClean="0">
                <a:latin typeface="Times New Roman" pitchFamily="18" charset="0"/>
                <a:cs typeface="Times New Roman" pitchFamily="18" charset="0"/>
              </a:rPr>
              <a:t> tubercle is well marked</a:t>
            </a:r>
            <a:r>
              <a:rPr lang="en-US" sz="2000" dirty="0" smtClean="0">
                <a:latin typeface="Times New Roman" pitchFamily="18" charset="0"/>
                <a:cs typeface="Times New Roman" pitchFamily="18" charset="0"/>
              </a:rPr>
              <a:t>.</a:t>
            </a:r>
          </a:p>
          <a:p>
            <a:pPr lvl="0" algn="just">
              <a:buNone/>
            </a:pPr>
            <a:r>
              <a:rPr lang="en-US" sz="2000" dirty="0" smtClean="0">
                <a:latin typeface="Times New Roman" pitchFamily="18" charset="0"/>
                <a:cs typeface="Times New Roman" pitchFamily="18" charset="0"/>
              </a:rPr>
              <a:t>7. Pelvic inlet is </a:t>
            </a:r>
            <a:r>
              <a:rPr lang="en-US" sz="2000" b="1" dirty="0" smtClean="0">
                <a:latin typeface="Times New Roman" pitchFamily="18" charset="0"/>
                <a:cs typeface="Times New Roman" pitchFamily="18" charset="0"/>
              </a:rPr>
              <a:t>elliptical in outline</a:t>
            </a:r>
            <a:r>
              <a:rPr lang="en-US" sz="2000" dirty="0" smtClean="0">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PIG-PELVIC GIRDLE</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sz="2000" dirty="0" smtClean="0">
              <a:latin typeface="Times New Roman" pitchFamily="18" charset="0"/>
              <a:cs typeface="Times New Roman" pitchFamily="18" charset="0"/>
            </a:endParaRPr>
          </a:p>
          <a:p>
            <a:pPr marL="566928" lvl="0" indent="-457200">
              <a:buNone/>
            </a:pPr>
            <a:r>
              <a:rPr lang="en-US" sz="2000" dirty="0" smtClean="0">
                <a:latin typeface="Times New Roman" pitchFamily="18" charset="0"/>
                <a:cs typeface="Times New Roman" pitchFamily="18" charset="0"/>
              </a:rPr>
              <a:t>1. The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is nearly in a vertical plane.</a:t>
            </a:r>
          </a:p>
          <a:p>
            <a:pPr marL="566928" lvl="0" indent="-457200">
              <a:buAutoNum type="arabicPeriod"/>
            </a:pPr>
            <a:endParaRPr lang="en-US" sz="2000" dirty="0" smtClean="0">
              <a:latin typeface="Times New Roman" pitchFamily="18" charset="0"/>
              <a:cs typeface="Times New Roman" pitchFamily="18" charset="0"/>
            </a:endParaRPr>
          </a:p>
          <a:p>
            <a:pPr lvl="0">
              <a:buNone/>
            </a:pPr>
            <a:r>
              <a:rPr lang="en-US" sz="2000" dirty="0" smtClean="0">
                <a:latin typeface="Times New Roman" pitchFamily="18" charset="0"/>
                <a:cs typeface="Times New Roman" pitchFamily="18" charset="0"/>
              </a:rPr>
              <a:t>2. The </a:t>
            </a:r>
            <a:r>
              <a:rPr lang="en-US" sz="2000" dirty="0" err="1" smtClean="0">
                <a:latin typeface="Times New Roman" pitchFamily="18" charset="0"/>
                <a:cs typeface="Times New Roman" pitchFamily="18" charset="0"/>
              </a:rPr>
              <a:t>gluteal</a:t>
            </a:r>
            <a:r>
              <a:rPr lang="en-US" sz="2000" dirty="0" smtClean="0">
                <a:latin typeface="Times New Roman" pitchFamily="18" charset="0"/>
                <a:cs typeface="Times New Roman" pitchFamily="18" charset="0"/>
              </a:rPr>
              <a:t> surface is </a:t>
            </a:r>
            <a:r>
              <a:rPr lang="en-US" sz="2000" b="1" dirty="0" smtClean="0">
                <a:latin typeface="Times New Roman" pitchFamily="18" charset="0"/>
                <a:cs typeface="Times New Roman" pitchFamily="18" charset="0"/>
              </a:rPr>
              <a:t>concave</a:t>
            </a:r>
            <a:r>
              <a:rPr lang="en-US" sz="2000" dirty="0" smtClean="0">
                <a:latin typeface="Times New Roman" pitchFamily="18" charset="0"/>
                <a:cs typeface="Times New Roman" pitchFamily="18" charset="0"/>
              </a:rPr>
              <a:t>.</a:t>
            </a:r>
          </a:p>
          <a:p>
            <a:pPr lvl="0">
              <a:buNone/>
            </a:pPr>
            <a:endParaRPr lang="en-US" sz="2000" dirty="0" smtClean="0">
              <a:latin typeface="Times New Roman" pitchFamily="18" charset="0"/>
              <a:cs typeface="Times New Roman" pitchFamily="18" charset="0"/>
            </a:endParaRPr>
          </a:p>
          <a:p>
            <a:pPr lvl="0">
              <a:buNone/>
            </a:pPr>
            <a:r>
              <a:rPr lang="en-US" sz="2000" dirty="0" smtClean="0">
                <a:latin typeface="Times New Roman" pitchFamily="18" charset="0"/>
                <a:cs typeface="Times New Roman" pitchFamily="18" charset="0"/>
              </a:rPr>
              <a:t>3. The crest of the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is </a:t>
            </a:r>
            <a:r>
              <a:rPr lang="en-US" sz="2000" b="1" dirty="0" smtClean="0">
                <a:latin typeface="Times New Roman" pitchFamily="18" charset="0"/>
                <a:cs typeface="Times New Roman" pitchFamily="18" charset="0"/>
              </a:rPr>
              <a:t>strongly convex</a:t>
            </a:r>
            <a:r>
              <a:rPr lang="en-US" sz="2000" dirty="0" smtClean="0">
                <a:latin typeface="Times New Roman" pitchFamily="18" charset="0"/>
                <a:cs typeface="Times New Roman" pitchFamily="18" charset="0"/>
              </a:rPr>
              <a:t>.</a:t>
            </a:r>
          </a:p>
          <a:p>
            <a:pPr lvl="0">
              <a:buNone/>
            </a:pPr>
            <a:endParaRPr lang="en-US" sz="2000" dirty="0" smtClean="0">
              <a:latin typeface="Times New Roman" pitchFamily="18" charset="0"/>
              <a:cs typeface="Times New Roman" pitchFamily="18" charset="0"/>
            </a:endParaRPr>
          </a:p>
          <a:p>
            <a:pPr lvl="0">
              <a:buNone/>
            </a:pPr>
            <a:r>
              <a:rPr lang="en-US" sz="2000" dirty="0" smtClean="0">
                <a:latin typeface="Times New Roman" pitchFamily="18" charset="0"/>
                <a:cs typeface="Times New Roman" pitchFamily="18" charset="0"/>
              </a:rPr>
              <a:t>4. The </a:t>
            </a:r>
            <a:r>
              <a:rPr lang="en-US" sz="2000" dirty="0" err="1" smtClean="0">
                <a:latin typeface="Times New Roman" pitchFamily="18" charset="0"/>
                <a:cs typeface="Times New Roman" pitchFamily="18" charset="0"/>
              </a:rPr>
              <a:t>ischium</a:t>
            </a:r>
            <a:r>
              <a:rPr lang="en-US" sz="2000" dirty="0" smtClean="0">
                <a:latin typeface="Times New Roman" pitchFamily="18" charset="0"/>
                <a:cs typeface="Times New Roman" pitchFamily="18" charset="0"/>
              </a:rPr>
              <a:t> has a </a:t>
            </a:r>
            <a:r>
              <a:rPr lang="en-US" sz="2000" b="1" dirty="0" smtClean="0">
                <a:latin typeface="Times New Roman" pitchFamily="18" charset="0"/>
                <a:cs typeface="Times New Roman" pitchFamily="18" charset="0"/>
              </a:rPr>
              <a:t>twisted</a:t>
            </a:r>
            <a:r>
              <a:rPr lang="en-US" sz="2000" dirty="0" smtClean="0">
                <a:latin typeface="Times New Roman" pitchFamily="18" charset="0"/>
                <a:cs typeface="Times New Roman" pitchFamily="18" charset="0"/>
              </a:rPr>
              <a:t> appearance.</a:t>
            </a:r>
          </a:p>
          <a:p>
            <a:pPr lvl="0">
              <a:buNone/>
            </a:pPr>
            <a:endParaRPr lang="en-US" sz="2000" dirty="0" smtClean="0">
              <a:latin typeface="Times New Roman" pitchFamily="18" charset="0"/>
              <a:cs typeface="Times New Roman" pitchFamily="18" charset="0"/>
            </a:endParaRPr>
          </a:p>
          <a:p>
            <a:pPr lvl="0">
              <a:buNone/>
            </a:pPr>
            <a:r>
              <a:rPr lang="en-US" sz="2000" dirty="0" smtClean="0">
                <a:latin typeface="Times New Roman" pitchFamily="18" charset="0"/>
                <a:cs typeface="Times New Roman" pitchFamily="18" charset="0"/>
              </a:rPr>
              <a:t>5. The lesser </a:t>
            </a:r>
            <a:r>
              <a:rPr lang="en-US" sz="2000" dirty="0" err="1" smtClean="0">
                <a:latin typeface="Times New Roman" pitchFamily="18" charset="0"/>
                <a:cs typeface="Times New Roman" pitchFamily="18" charset="0"/>
              </a:rPr>
              <a:t>ischiatic</a:t>
            </a:r>
            <a:r>
              <a:rPr lang="en-US" sz="2000" dirty="0" smtClean="0">
                <a:latin typeface="Times New Roman" pitchFamily="18" charset="0"/>
                <a:cs typeface="Times New Roman" pitchFamily="18" charset="0"/>
              </a:rPr>
              <a:t> notch is </a:t>
            </a:r>
            <a:r>
              <a:rPr lang="en-US" sz="2000" b="1" dirty="0" smtClean="0">
                <a:latin typeface="Times New Roman" pitchFamily="18" charset="0"/>
                <a:cs typeface="Times New Roman" pitchFamily="18" charset="0"/>
              </a:rPr>
              <a:t>absent</a:t>
            </a:r>
            <a:r>
              <a:rPr lang="en-US" sz="2000" dirty="0" smtClean="0">
                <a:latin typeface="Times New Roman" pitchFamily="18" charset="0"/>
                <a:cs typeface="Times New Roman" pitchFamily="18" charset="0"/>
              </a:rPr>
              <a:t>.</a:t>
            </a:r>
          </a:p>
          <a:p>
            <a:pPr lvl="0">
              <a:buNone/>
            </a:pPr>
            <a:endParaRPr lang="en-US" sz="2000" dirty="0" smtClean="0">
              <a:latin typeface="Times New Roman" pitchFamily="18" charset="0"/>
              <a:cs typeface="Times New Roman" pitchFamily="18" charset="0"/>
            </a:endParaRPr>
          </a:p>
          <a:p>
            <a:pPr lvl="0">
              <a:buNone/>
            </a:pPr>
            <a:r>
              <a:rPr lang="en-US" sz="2000" dirty="0" smtClean="0">
                <a:latin typeface="Times New Roman" pitchFamily="18" charset="0"/>
                <a:cs typeface="Times New Roman" pitchFamily="18" charset="0"/>
              </a:rPr>
              <a:t>6. The </a:t>
            </a:r>
            <a:r>
              <a:rPr lang="en-US" sz="2000" b="1" dirty="0" err="1" smtClean="0">
                <a:latin typeface="Times New Roman" pitchFamily="18" charset="0"/>
                <a:cs typeface="Times New Roman" pitchFamily="18" charset="0"/>
                <a:hlinkClick r:id="rId2" tooltip="Acetabulum"/>
              </a:rPr>
              <a:t>acetabulum</a:t>
            </a:r>
            <a:r>
              <a:rPr lang="en-US" sz="2000" dirty="0" smtClean="0">
                <a:latin typeface="Times New Roman" pitchFamily="18" charset="0"/>
                <a:cs typeface="Times New Roman" pitchFamily="18" charset="0"/>
              </a:rPr>
              <a:t> is deep.</a:t>
            </a:r>
          </a:p>
          <a:p>
            <a:pPr lvl="0">
              <a:buNone/>
            </a:pPr>
            <a:endParaRPr lang="en-US" sz="2000" dirty="0" smtClean="0">
              <a:latin typeface="Times New Roman" pitchFamily="18" charset="0"/>
              <a:cs typeface="Times New Roman" pitchFamily="18" charset="0"/>
            </a:endParaRPr>
          </a:p>
          <a:p>
            <a:pPr lvl="0">
              <a:buNone/>
            </a:pPr>
            <a:r>
              <a:rPr lang="en-US" sz="2000" dirty="0" smtClean="0">
                <a:latin typeface="Times New Roman" pitchFamily="18" charset="0"/>
                <a:cs typeface="Times New Roman" pitchFamily="18" charset="0"/>
              </a:rPr>
              <a:t>7. The </a:t>
            </a:r>
            <a:r>
              <a:rPr lang="en-US" sz="2000" dirty="0" err="1" smtClean="0">
                <a:latin typeface="Times New Roman" pitchFamily="18" charset="0"/>
                <a:cs typeface="Times New Roman" pitchFamily="18" charset="0"/>
              </a:rPr>
              <a:t>symphyseal</a:t>
            </a:r>
            <a:r>
              <a:rPr lang="en-US" sz="2000" dirty="0" smtClean="0">
                <a:latin typeface="Times New Roman" pitchFamily="18" charset="0"/>
                <a:cs typeface="Times New Roman" pitchFamily="18" charset="0"/>
              </a:rPr>
              <a:t> part of pubis is thick and fuses late with the </a:t>
            </a:r>
            <a:r>
              <a:rPr lang="en-US" sz="2000" b="1" dirty="0" smtClean="0">
                <a:solidFill>
                  <a:srgbClr val="FF0000"/>
                </a:solidFill>
                <a:latin typeface="Times New Roman" pitchFamily="18" charset="0"/>
                <a:cs typeface="Times New Roman" pitchFamily="18" charset="0"/>
              </a:rPr>
              <a:t>opposite </a:t>
            </a:r>
            <a:r>
              <a:rPr lang="en-US" sz="2000" b="1" dirty="0" smtClean="0">
                <a:solidFill>
                  <a:srgbClr val="FF0000"/>
                </a:solidFill>
                <a:latin typeface="Times New Roman" pitchFamily="18" charset="0"/>
                <a:cs typeface="Times New Roman" pitchFamily="18" charset="0"/>
                <a:hlinkClick r:id="rId3" tooltip="Bone"/>
              </a:rPr>
              <a:t>bone</a:t>
            </a:r>
            <a:r>
              <a:rPr lang="en-US" sz="2000" dirty="0" smtClean="0">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DOG- Pelvic Girdle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latin typeface="Algerian" pitchFamily="82" charset="0"/>
              </a:rPr>
              <a:t>Dog- Pelvic Girdle, Conti…..</a:t>
            </a:r>
            <a:endParaRPr lang="en-US" dirty="0">
              <a:solidFill>
                <a:srgbClr val="FF0000"/>
              </a:solidFill>
              <a:latin typeface="Algerian" pitchFamily="82" charset="0"/>
            </a:endParaRPr>
          </a:p>
        </p:txBody>
      </p:sp>
      <p:pic>
        <p:nvPicPr>
          <p:cNvPr id="3074" name="Picture 2" descr="C:\Users\user1\Desktop\Hip bone Dog.jpg"/>
          <p:cNvPicPr>
            <a:picLocks noGrp="1" noChangeAspect="1" noChangeArrowheads="1"/>
          </p:cNvPicPr>
          <p:nvPr>
            <p:ph idx="1"/>
          </p:nvPr>
        </p:nvPicPr>
        <p:blipFill>
          <a:blip r:embed="rId2"/>
          <a:srcRect/>
          <a:stretch>
            <a:fillRect/>
          </a:stretch>
        </p:blipFill>
        <p:spPr bwMode="auto">
          <a:xfrm>
            <a:off x="1976838" y="1481138"/>
            <a:ext cx="5190323" cy="45259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endParaRPr lang="en-US" sz="2400" dirty="0" smtClean="0">
              <a:latin typeface="Times New Roman" pitchFamily="18" charset="0"/>
              <a:cs typeface="Times New Roman" pitchFamily="18" charset="0"/>
            </a:endParaRPr>
          </a:p>
          <a:p>
            <a:pPr lvl="0" algn="just">
              <a:buNone/>
            </a:pPr>
            <a:r>
              <a:rPr lang="en-US" sz="2200" dirty="0" smtClean="0">
                <a:latin typeface="Times New Roman" pitchFamily="18" charset="0"/>
                <a:cs typeface="Times New Roman" pitchFamily="18" charset="0"/>
              </a:rPr>
              <a:t>1. The </a:t>
            </a:r>
            <a:r>
              <a:rPr lang="en-US" sz="2200" dirty="0" err="1" smtClean="0">
                <a:latin typeface="Times New Roman" pitchFamily="18" charset="0"/>
                <a:cs typeface="Times New Roman" pitchFamily="18" charset="0"/>
              </a:rPr>
              <a:t>ilium</a:t>
            </a:r>
            <a:r>
              <a:rPr lang="en-US" sz="2200" dirty="0" smtClean="0">
                <a:latin typeface="Times New Roman" pitchFamily="18" charset="0"/>
                <a:cs typeface="Times New Roman" pitchFamily="18" charset="0"/>
              </a:rPr>
              <a:t> is </a:t>
            </a:r>
            <a:r>
              <a:rPr lang="en-US" sz="2200" b="1" dirty="0" smtClean="0">
                <a:latin typeface="Times New Roman" pitchFamily="18" charset="0"/>
                <a:cs typeface="Times New Roman" pitchFamily="18" charset="0"/>
              </a:rPr>
              <a:t>elongated</a:t>
            </a:r>
            <a:r>
              <a:rPr lang="en-US" sz="2200" dirty="0" smtClean="0">
                <a:latin typeface="Times New Roman" pitchFamily="18" charset="0"/>
                <a:cs typeface="Times New Roman" pitchFamily="18" charset="0"/>
              </a:rPr>
              <a:t> and extends over the entire length of the hipbone. It is firmly </a:t>
            </a:r>
            <a:r>
              <a:rPr lang="en-US" sz="2200" b="1" dirty="0" smtClean="0">
                <a:latin typeface="Times New Roman" pitchFamily="18" charset="0"/>
                <a:cs typeface="Times New Roman" pitchFamily="18" charset="0"/>
              </a:rPr>
              <a:t>fused to the transverse processes of the </a:t>
            </a:r>
            <a:r>
              <a:rPr lang="en-US" sz="2200" b="1" dirty="0" err="1" smtClean="0">
                <a:latin typeface="Times New Roman" pitchFamily="18" charset="0"/>
                <a:cs typeface="Times New Roman" pitchFamily="18" charset="0"/>
              </a:rPr>
              <a:t>lumbo</a:t>
            </a:r>
            <a:r>
              <a:rPr lang="en-US" sz="2200" b="1" dirty="0" smtClean="0">
                <a:latin typeface="Times New Roman" pitchFamily="18" charset="0"/>
                <a:cs typeface="Times New Roman" pitchFamily="18" charset="0"/>
              </a:rPr>
              <a:t>-sacral mass</a:t>
            </a:r>
            <a:r>
              <a:rPr lang="en-US" sz="2200" dirty="0" smtClean="0">
                <a:latin typeface="Times New Roman" pitchFamily="18" charset="0"/>
                <a:cs typeface="Times New Roman" pitchFamily="18" charset="0"/>
              </a:rPr>
              <a:t>. The pelvic face is concave for the lodgment of kidney. The lateral border is free in its anterior half but is fused with the </a:t>
            </a:r>
            <a:r>
              <a:rPr lang="en-US" sz="2200" dirty="0" err="1" smtClean="0">
                <a:latin typeface="Times New Roman" pitchFamily="18" charset="0"/>
                <a:cs typeface="Times New Roman" pitchFamily="18" charset="0"/>
              </a:rPr>
              <a:t>ischium</a:t>
            </a:r>
            <a:r>
              <a:rPr lang="en-US" sz="2200" dirty="0" smtClean="0">
                <a:latin typeface="Times New Roman" pitchFamily="18" charset="0"/>
                <a:cs typeface="Times New Roman" pitchFamily="18" charset="0"/>
              </a:rPr>
              <a:t> behind.</a:t>
            </a:r>
          </a:p>
          <a:p>
            <a:pPr lvl="0" algn="just"/>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ischium</a:t>
            </a:r>
            <a:r>
              <a:rPr lang="en-US" sz="2200" dirty="0" smtClean="0">
                <a:latin typeface="Times New Roman" pitchFamily="18" charset="0"/>
                <a:cs typeface="Times New Roman" pitchFamily="18" charset="0"/>
              </a:rPr>
              <a:t> is smaller and lies below and lateral to the posterior part of the </a:t>
            </a:r>
            <a:r>
              <a:rPr lang="en-US" sz="2200" dirty="0" err="1" smtClean="0">
                <a:latin typeface="Times New Roman" pitchFamily="18" charset="0"/>
                <a:cs typeface="Times New Roman" pitchFamily="18" charset="0"/>
              </a:rPr>
              <a:t>ilium</a:t>
            </a:r>
            <a:r>
              <a:rPr lang="en-US" sz="2200" dirty="0" smtClean="0">
                <a:latin typeface="Times New Roman" pitchFamily="18" charset="0"/>
                <a:cs typeface="Times New Roman" pitchFamily="18" charset="0"/>
              </a:rPr>
              <a:t> is triangular. The </a:t>
            </a:r>
            <a:r>
              <a:rPr lang="en-US" sz="2200" b="1" dirty="0" smtClean="0">
                <a:latin typeface="Times New Roman" pitchFamily="18" charset="0"/>
                <a:cs typeface="Times New Roman" pitchFamily="18" charset="0"/>
              </a:rPr>
              <a:t>sciatic foramen </a:t>
            </a:r>
            <a:r>
              <a:rPr lang="en-US" sz="2200" dirty="0" smtClean="0">
                <a:latin typeface="Times New Roman" pitchFamily="18" charset="0"/>
                <a:cs typeface="Times New Roman" pitchFamily="18" charset="0"/>
              </a:rPr>
              <a:t>is formed by the adjacent borders of the </a:t>
            </a:r>
            <a:r>
              <a:rPr lang="en-US" sz="2200" dirty="0" err="1" smtClean="0">
                <a:latin typeface="Times New Roman" pitchFamily="18" charset="0"/>
                <a:cs typeface="Times New Roman" pitchFamily="18" charset="0"/>
              </a:rPr>
              <a:t>ischium</a:t>
            </a:r>
            <a:r>
              <a:rPr lang="en-US" sz="2200" dirty="0" smtClean="0">
                <a:latin typeface="Times New Roman" pitchFamily="18" charset="0"/>
                <a:cs typeface="Times New Roman" pitchFamily="18" charset="0"/>
              </a:rPr>
              <a:t> and </a:t>
            </a:r>
            <a:r>
              <a:rPr lang="en-US" sz="2200" dirty="0" err="1" smtClean="0">
                <a:latin typeface="Times New Roman" pitchFamily="18" charset="0"/>
                <a:cs typeface="Times New Roman" pitchFamily="18" charset="0"/>
              </a:rPr>
              <a:t>ilium</a:t>
            </a:r>
            <a:r>
              <a:rPr lang="en-US" sz="2200" dirty="0" smtClean="0">
                <a:latin typeface="Times New Roman" pitchFamily="18" charset="0"/>
                <a:cs typeface="Times New Roman" pitchFamily="18" charset="0"/>
              </a:rPr>
              <a:t> behind the </a:t>
            </a:r>
            <a:r>
              <a:rPr lang="en-US" sz="2200" b="1" dirty="0" err="1" smtClean="0">
                <a:latin typeface="Times New Roman" pitchFamily="18" charset="0"/>
                <a:cs typeface="Times New Roman" pitchFamily="18" charset="0"/>
                <a:hlinkClick r:id="rId2" tooltip="Acetabulum"/>
              </a:rPr>
              <a:t>acetabulum</a:t>
            </a:r>
            <a:r>
              <a:rPr lang="en-US" sz="2200" dirty="0" smtClean="0">
                <a:latin typeface="Times New Roman" pitchFamily="18" charset="0"/>
                <a:cs typeface="Times New Roman" pitchFamily="18" charset="0"/>
              </a:rPr>
              <a:t>. The ventral border forms the </a:t>
            </a:r>
            <a:r>
              <a:rPr lang="en-US" sz="2200" dirty="0" err="1" smtClean="0">
                <a:latin typeface="Times New Roman" pitchFamily="18" charset="0"/>
                <a:cs typeface="Times New Roman" pitchFamily="18" charset="0"/>
              </a:rPr>
              <a:t>obturator</a:t>
            </a:r>
            <a:r>
              <a:rPr lang="en-US" sz="2200" dirty="0" smtClean="0">
                <a:latin typeface="Times New Roman" pitchFamily="18" charset="0"/>
                <a:cs typeface="Times New Roman" pitchFamily="18" charset="0"/>
              </a:rPr>
              <a:t> foramen with the pubis.</a:t>
            </a:r>
          </a:p>
          <a:p>
            <a:pPr lvl="0" algn="just"/>
            <a:r>
              <a:rPr lang="en-US" sz="2200" dirty="0" smtClean="0">
                <a:latin typeface="Times New Roman" pitchFamily="18" charset="0"/>
                <a:cs typeface="Times New Roman" pitchFamily="18" charset="0"/>
              </a:rPr>
              <a:t>The pubis is a </a:t>
            </a:r>
            <a:r>
              <a:rPr lang="en-US" sz="2200" b="1" dirty="0" smtClean="0">
                <a:latin typeface="Times New Roman" pitchFamily="18" charset="0"/>
                <a:cs typeface="Times New Roman" pitchFamily="18" charset="0"/>
              </a:rPr>
              <a:t>long and slender rod </a:t>
            </a:r>
            <a:r>
              <a:rPr lang="en-US" sz="2200" dirty="0" smtClean="0">
                <a:latin typeface="Times New Roman" pitchFamily="18" charset="0"/>
                <a:cs typeface="Times New Roman" pitchFamily="18" charset="0"/>
              </a:rPr>
              <a:t>running along the ventral border of the </a:t>
            </a:r>
            <a:r>
              <a:rPr lang="en-US" sz="2200" dirty="0" err="1" smtClean="0">
                <a:latin typeface="Times New Roman" pitchFamily="18" charset="0"/>
                <a:cs typeface="Times New Roman" pitchFamily="18" charset="0"/>
              </a:rPr>
              <a:t>ischium</a:t>
            </a:r>
            <a:r>
              <a:rPr lang="en-US" sz="2200" dirty="0" smtClean="0">
                <a:latin typeface="Times New Roman" pitchFamily="18" charset="0"/>
                <a:cs typeface="Times New Roman" pitchFamily="18" charset="0"/>
              </a:rPr>
              <a:t>. The anterior end has a muscular process.</a:t>
            </a:r>
          </a:p>
          <a:p>
            <a:pPr lvl="0" algn="just"/>
            <a:r>
              <a:rPr lang="en-US" sz="2200" dirty="0" smtClean="0">
                <a:latin typeface="Times New Roman" pitchFamily="18" charset="0"/>
                <a:cs typeface="Times New Roman" pitchFamily="18" charset="0"/>
              </a:rPr>
              <a:t>The </a:t>
            </a:r>
            <a:r>
              <a:rPr lang="en-US" sz="2200" b="1" dirty="0" err="1" smtClean="0">
                <a:latin typeface="Times New Roman" pitchFamily="18" charset="0"/>
                <a:cs typeface="Times New Roman" pitchFamily="18" charset="0"/>
                <a:hlinkClick r:id="rId2" tooltip="Acetabulum"/>
              </a:rPr>
              <a:t>acetabulum</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is large and perforated and presents at its </a:t>
            </a:r>
            <a:r>
              <a:rPr lang="en-US" sz="2200" dirty="0" err="1" smtClean="0">
                <a:latin typeface="Times New Roman" pitchFamily="18" charset="0"/>
                <a:cs typeface="Times New Roman" pitchFamily="18" charset="0"/>
              </a:rPr>
              <a:t>supero</a:t>
            </a:r>
            <a:r>
              <a:rPr lang="en-US" sz="2200" dirty="0" smtClean="0">
                <a:latin typeface="Times New Roman" pitchFamily="18" charset="0"/>
                <a:cs typeface="Times New Roman" pitchFamily="18" charset="0"/>
              </a:rPr>
              <a:t>-posterior part process - anti-</a:t>
            </a:r>
            <a:r>
              <a:rPr lang="en-US" sz="2200" dirty="0" err="1" smtClean="0">
                <a:latin typeface="Times New Roman" pitchFamily="18" charset="0"/>
                <a:cs typeface="Times New Roman" pitchFamily="18" charset="0"/>
              </a:rPr>
              <a:t>trochanter</a:t>
            </a:r>
            <a:r>
              <a:rPr lang="en-US" sz="2200" dirty="0" smtClean="0">
                <a:latin typeface="Times New Roman" pitchFamily="18" charset="0"/>
                <a:cs typeface="Times New Roman" pitchFamily="18" charset="0"/>
              </a:rPr>
              <a:t> for articulation with the great </a:t>
            </a:r>
            <a:r>
              <a:rPr lang="en-US" sz="2200" dirty="0" err="1" smtClean="0">
                <a:latin typeface="Times New Roman" pitchFamily="18" charset="0"/>
                <a:cs typeface="Times New Roman" pitchFamily="18" charset="0"/>
              </a:rPr>
              <a:t>trochanter</a:t>
            </a:r>
            <a:r>
              <a:rPr lang="en-US" sz="2200" dirty="0" smtClean="0">
                <a:latin typeface="Times New Roman" pitchFamily="18" charset="0"/>
                <a:cs typeface="Times New Roman" pitchFamily="18" charset="0"/>
              </a:rPr>
              <a:t> of the </a:t>
            </a:r>
            <a:r>
              <a:rPr lang="en-US" sz="2200" b="1" dirty="0" smtClean="0">
                <a:solidFill>
                  <a:srgbClr val="FF0000"/>
                </a:solidFill>
                <a:latin typeface="Times New Roman" pitchFamily="18" charset="0"/>
                <a:cs typeface="Times New Roman" pitchFamily="18" charset="0"/>
                <a:hlinkClick r:id="rId3" tooltip="Femur"/>
              </a:rPr>
              <a:t>femur</a:t>
            </a:r>
            <a:r>
              <a:rPr lang="en-US" sz="2200" b="1" dirty="0" smtClean="0">
                <a:solidFill>
                  <a:srgbClr val="FF000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FOWL-PELVIC GIRDLE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normAutofit fontScale="90000"/>
          </a:bodyPr>
          <a:lstStyle/>
          <a:p>
            <a:r>
              <a:rPr lang="en-US" dirty="0" smtClean="0">
                <a:solidFill>
                  <a:srgbClr val="FF0000"/>
                </a:solidFill>
                <a:latin typeface="Algerian" pitchFamily="82" charset="0"/>
              </a:rPr>
              <a:t>         FOWL-PELVIC GIRDLE</a:t>
            </a:r>
            <a:br>
              <a:rPr lang="en-US" dirty="0" smtClean="0">
                <a:solidFill>
                  <a:srgbClr val="FF0000"/>
                </a:solidFill>
                <a:latin typeface="Algerian" pitchFamily="82" charset="0"/>
              </a:rPr>
            </a:br>
            <a:endParaRPr lang="en-US" dirty="0"/>
          </a:p>
        </p:txBody>
      </p:sp>
      <p:pic>
        <p:nvPicPr>
          <p:cNvPr id="1026" name="Picture 2" descr="C:\Users\user1\Desktop\Fowl PG.png"/>
          <p:cNvPicPr>
            <a:picLocks noGrp="1" noChangeAspect="1" noChangeArrowheads="1"/>
          </p:cNvPicPr>
          <p:nvPr>
            <p:ph idx="1"/>
          </p:nvPr>
        </p:nvPicPr>
        <p:blipFill>
          <a:blip r:embed="rId2"/>
          <a:srcRect/>
          <a:stretch>
            <a:fillRect/>
          </a:stretch>
        </p:blipFill>
        <p:spPr bwMode="auto">
          <a:xfrm>
            <a:off x="975810" y="1905000"/>
            <a:ext cx="7192379" cy="358139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2000" dirty="0" smtClean="0">
                <a:latin typeface="Times New Roman" pitchFamily="18" charset="0"/>
                <a:cs typeface="Times New Roman" pitchFamily="18" charset="0"/>
              </a:rPr>
              <a:t>Bony pelvis consist of </a:t>
            </a:r>
            <a:r>
              <a:rPr lang="en-US" sz="2000" dirty="0" smtClean="0">
                <a:latin typeface="Times New Roman" pitchFamily="18" charset="0"/>
                <a:cs typeface="Times New Roman" pitchFamily="18" charset="0"/>
                <a:hlinkClick r:id="rId2" tooltip="Sacrum"/>
              </a:rPr>
              <a:t>sacrum</a:t>
            </a:r>
            <a:r>
              <a:rPr lang="en-US" sz="2000" dirty="0" smtClean="0">
                <a:latin typeface="Times New Roman" pitchFamily="18" charset="0"/>
                <a:cs typeface="Times New Roman" pitchFamily="18" charset="0"/>
              </a:rPr>
              <a:t>, 1</a:t>
            </a:r>
            <a:r>
              <a:rPr lang="en-US" sz="2000" baseline="30000" dirty="0" smtClean="0">
                <a:latin typeface="Times New Roman" pitchFamily="18" charset="0"/>
                <a:cs typeface="Times New Roman" pitchFamily="18" charset="0"/>
              </a:rPr>
              <a:t>st</a:t>
            </a:r>
            <a:r>
              <a:rPr lang="en-US" sz="2000" dirty="0" smtClean="0">
                <a:latin typeface="Times New Roman" pitchFamily="18" charset="0"/>
                <a:cs typeface="Times New Roman" pitchFamily="18" charset="0"/>
              </a:rPr>
              <a:t> three </a:t>
            </a:r>
            <a:r>
              <a:rPr lang="en-US" sz="2000" dirty="0" err="1" smtClean="0">
                <a:latin typeface="Times New Roman" pitchFamily="18" charset="0"/>
                <a:cs typeface="Times New Roman" pitchFamily="18" charset="0"/>
                <a:hlinkClick r:id="rId3" tooltip="Coccygeal vertebrae"/>
              </a:rPr>
              <a:t>coccygeal</a:t>
            </a:r>
            <a:r>
              <a:rPr lang="en-US" sz="2000" dirty="0" smtClean="0">
                <a:latin typeface="Times New Roman" pitchFamily="18" charset="0"/>
                <a:cs typeface="Times New Roman" pitchFamily="18" charset="0"/>
                <a:hlinkClick r:id="rId3" tooltip="Coccygeal vertebrae"/>
              </a:rPr>
              <a:t> vertebrae</a:t>
            </a:r>
            <a:r>
              <a:rPr lang="en-US" sz="2000" dirty="0" smtClean="0">
                <a:latin typeface="Times New Roman" pitchFamily="18" charset="0"/>
                <a:cs typeface="Times New Roman" pitchFamily="18" charset="0"/>
              </a:rPr>
              <a:t> and two Os-</a:t>
            </a:r>
            <a:r>
              <a:rPr lang="en-US" sz="2000" dirty="0" err="1" smtClean="0">
                <a:latin typeface="Times New Roman" pitchFamily="18" charset="0"/>
                <a:cs typeface="Times New Roman" pitchFamily="18" charset="0"/>
              </a:rPr>
              <a:t>coxae</a:t>
            </a:r>
            <a:r>
              <a:rPr lang="en-US" sz="2000" dirty="0" smtClean="0">
                <a:latin typeface="Times New Roman" pitchFamily="18" charset="0"/>
                <a:cs typeface="Times New Roman" pitchFamily="18" charset="0"/>
              </a:rPr>
              <a:t>. Each formed by the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ischium</a:t>
            </a:r>
            <a:r>
              <a:rPr lang="en-US" sz="2000" dirty="0" smtClean="0">
                <a:latin typeface="Times New Roman" pitchFamily="18" charset="0"/>
                <a:cs typeface="Times New Roman" pitchFamily="18" charset="0"/>
              </a:rPr>
              <a:t> and </a:t>
            </a:r>
            <a:r>
              <a:rPr lang="en-US" sz="2000" dirty="0" smtClean="0">
                <a:latin typeface="Times New Roman" pitchFamily="18" charset="0"/>
                <a:cs typeface="Times New Roman" pitchFamily="18" charset="0"/>
              </a:rPr>
              <a:t>pubis.</a:t>
            </a:r>
          </a:p>
          <a:p>
            <a:pPr algn="ctr"/>
            <a:r>
              <a:rPr lang="en-US" sz="2000" b="1" dirty="0" smtClean="0">
                <a:latin typeface="Times New Roman" pitchFamily="18" charset="0"/>
                <a:cs typeface="Times New Roman" pitchFamily="18" charset="0"/>
                <a:hlinkClick r:id="rId2" tooltip="Sacrum"/>
              </a:rPr>
              <a:t>Sacrum</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S. No</a:t>
            </a:r>
            <a:r>
              <a:rPr lang="en-US" sz="2000" b="1" dirty="0" smtClean="0">
                <a:latin typeface="Times New Roman" pitchFamily="18" charset="0"/>
                <a:cs typeface="Times New Roman" pitchFamily="18" charset="0"/>
              </a:rPr>
              <a:t>.           Mare                                          Cow</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1.      It </a:t>
            </a:r>
            <a:r>
              <a:rPr lang="en-US" sz="2000" dirty="0" smtClean="0">
                <a:latin typeface="Times New Roman" pitchFamily="18" charset="0"/>
                <a:cs typeface="Times New Roman" pitchFamily="18" charset="0"/>
              </a:rPr>
              <a:t>consist of 5 sacral segments</a:t>
            </a:r>
            <a:r>
              <a:rPr lang="en-US" sz="2000" dirty="0" smtClean="0">
                <a:latin typeface="Times New Roman" pitchFamily="18" charset="0"/>
                <a:cs typeface="Times New Roman" pitchFamily="18" charset="0"/>
              </a:rPr>
              <a:t>,      1. </a:t>
            </a:r>
            <a:r>
              <a:rPr lang="en-US" sz="2000" dirty="0" smtClean="0">
                <a:latin typeface="Times New Roman" pitchFamily="18" charset="0"/>
                <a:cs typeface="Times New Roman" pitchFamily="18" charset="0"/>
              </a:rPr>
              <a:t>It consist of 5 sacral segments</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base </a:t>
            </a:r>
            <a:r>
              <a:rPr lang="en-US" sz="2000" dirty="0" smtClean="0">
                <a:latin typeface="Times New Roman" pitchFamily="18" charset="0"/>
                <a:cs typeface="Times New Roman" pitchFamily="18" charset="0"/>
              </a:rPr>
              <a:t>and apex.</a:t>
            </a:r>
          </a:p>
          <a:p>
            <a:pPr>
              <a:buNone/>
            </a:pPr>
            <a:r>
              <a:rPr lang="en-US" sz="2000" b="1"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is shorter than the </a:t>
            </a:r>
            <a:r>
              <a:rPr lang="en-US" sz="2000" dirty="0" smtClean="0">
                <a:latin typeface="Times New Roman" pitchFamily="18" charset="0"/>
                <a:cs typeface="Times New Roman" pitchFamily="18" charset="0"/>
              </a:rPr>
              <a:t>cow                2.It </a:t>
            </a:r>
            <a:r>
              <a:rPr lang="en-US" sz="2000" dirty="0" smtClean="0">
                <a:latin typeface="Times New Roman" pitchFamily="18" charset="0"/>
                <a:cs typeface="Times New Roman" pitchFamily="18" charset="0"/>
              </a:rPr>
              <a:t>is longer than the mare</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3. Triangular</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a:t>
            </a:r>
            <a:r>
              <a:rPr lang="en-US" sz="2000" dirty="0" smtClean="0">
                <a:latin typeface="Times New Roman" pitchFamily="18" charset="0"/>
                <a:cs typeface="Times New Roman" pitchFamily="18" charset="0"/>
              </a:rPr>
              <a:t>shape.                         3. Roughly </a:t>
            </a:r>
            <a:r>
              <a:rPr lang="en-US" sz="2000" dirty="0" smtClean="0">
                <a:latin typeface="Times New Roman" pitchFamily="18" charset="0"/>
                <a:cs typeface="Times New Roman" pitchFamily="18" charset="0"/>
              </a:rPr>
              <a:t>triangular in shape.</a:t>
            </a:r>
          </a:p>
          <a:p>
            <a:pPr>
              <a:buNone/>
            </a:pPr>
            <a:r>
              <a:rPr lang="en-US" sz="2000" b="1" dirty="0" smtClean="0">
                <a:latin typeface="Times New Roman" pitchFamily="18" charset="0"/>
                <a:cs typeface="Times New Roman" pitchFamily="18" charset="0"/>
              </a:rPr>
              <a:t>4. </a:t>
            </a:r>
            <a:r>
              <a:rPr lang="en-US" sz="1800" dirty="0" smtClean="0">
                <a:latin typeface="Times New Roman" pitchFamily="18" charset="0"/>
                <a:cs typeface="Times New Roman" pitchFamily="18" charset="0"/>
              </a:rPr>
              <a:t>Dorsal </a:t>
            </a:r>
            <a:r>
              <a:rPr lang="en-US" sz="1800" dirty="0" smtClean="0">
                <a:latin typeface="Times New Roman" pitchFamily="18" charset="0"/>
                <a:cs typeface="Times New Roman" pitchFamily="18" charset="0"/>
              </a:rPr>
              <a:t>surface presents 5 sacral </a:t>
            </a:r>
            <a:r>
              <a:rPr lang="en-US" sz="1800" dirty="0" smtClean="0">
                <a:latin typeface="Times New Roman" pitchFamily="18" charset="0"/>
                <a:cs typeface="Times New Roman" pitchFamily="18" charset="0"/>
              </a:rPr>
              <a:t>spines    4. </a:t>
            </a:r>
            <a:r>
              <a:rPr lang="en-US" sz="1800" dirty="0" smtClean="0">
                <a:latin typeface="Times New Roman" pitchFamily="18" charset="0"/>
                <a:cs typeface="Times New Roman" pitchFamily="18" charset="0"/>
              </a:rPr>
              <a:t>Dorsal surface presents spines fuse </a:t>
            </a:r>
            <a:r>
              <a:rPr lang="en-US" sz="1800" dirty="0" smtClean="0">
                <a:latin typeface="Times New Roman" pitchFamily="18" charset="0"/>
                <a:cs typeface="Times New Roman" pitchFamily="18" charset="0"/>
              </a:rPr>
              <a:t>   </a:t>
            </a:r>
          </a:p>
          <a:p>
            <a:pPr>
              <a:buNone/>
            </a:pP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which </a:t>
            </a:r>
            <a:r>
              <a:rPr lang="en-US" sz="1800" dirty="0" smtClean="0">
                <a:latin typeface="Times New Roman" pitchFamily="18" charset="0"/>
                <a:cs typeface="Times New Roman" pitchFamily="18" charset="0"/>
              </a:rPr>
              <a:t>have tuberous summits and</a:t>
            </a:r>
            <a:r>
              <a:rPr lang="en-US" sz="1800" dirty="0" smtClean="0">
                <a:latin typeface="Times New Roman" pitchFamily="18" charset="0"/>
                <a:cs typeface="Times New Roman" pitchFamily="18" charset="0"/>
              </a:rPr>
              <a:t>               to </a:t>
            </a:r>
            <a:r>
              <a:rPr lang="en-US" sz="1800" dirty="0" smtClean="0">
                <a:latin typeface="Times New Roman" pitchFamily="18" charset="0"/>
                <a:cs typeface="Times New Roman" pitchFamily="18" charset="0"/>
              </a:rPr>
              <a:t>form median sacral </a:t>
            </a:r>
            <a:r>
              <a:rPr lang="en-US" sz="1800" dirty="0" smtClean="0">
                <a:latin typeface="Times New Roman" pitchFamily="18" charset="0"/>
                <a:cs typeface="Times New Roman" pitchFamily="18" charset="0"/>
              </a:rPr>
              <a:t>crest</a:t>
            </a: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4 </a:t>
            </a:r>
            <a:r>
              <a:rPr lang="en-US" sz="1800" dirty="0" smtClean="0">
                <a:latin typeface="Times New Roman" pitchFamily="18" charset="0"/>
                <a:cs typeface="Times New Roman" pitchFamily="18" charset="0"/>
              </a:rPr>
              <a:t>pairs of dorsal sacral foramina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Articular</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processes fuse to form </a:t>
            </a: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lateral sacral crest and 4 pairs</a:t>
            </a:r>
          </a:p>
          <a:p>
            <a:pPr>
              <a:buNone/>
            </a:pP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of </a:t>
            </a:r>
            <a:r>
              <a:rPr lang="en-US" sz="1800" dirty="0" smtClean="0">
                <a:latin typeface="Times New Roman" pitchFamily="18" charset="0"/>
                <a:cs typeface="Times New Roman" pitchFamily="18" charset="0"/>
              </a:rPr>
              <a:t>dorsal sacral foramina.</a:t>
            </a:r>
          </a:p>
          <a:p>
            <a:r>
              <a:rPr lang="en-US" sz="2000" b="1" dirty="0" smtClean="0">
                <a:latin typeface="Times New Roman" pitchFamily="18" charset="0"/>
                <a:cs typeface="Times New Roman" pitchFamily="18" charset="0"/>
              </a:rPr>
              <a:t>5</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Ventral surface lodges 4 transverse lines.</a:t>
            </a:r>
          </a:p>
          <a:p>
            <a:r>
              <a:rPr lang="en-US" sz="2000" dirty="0" smtClean="0">
                <a:latin typeface="Times New Roman" pitchFamily="18" charset="0"/>
                <a:cs typeface="Times New Roman" pitchFamily="18" charset="0"/>
              </a:rPr>
              <a:t>Ventral surface presents 4 transverse groove and 4 pairs of foramina.</a:t>
            </a:r>
          </a:p>
          <a:p>
            <a:r>
              <a:rPr lang="en-US" sz="2000" b="1" dirty="0" smtClean="0">
                <a:latin typeface="Times New Roman" pitchFamily="18" charset="0"/>
                <a:cs typeface="Times New Roman" pitchFamily="18" charset="0"/>
              </a:rPr>
              <a:t>6</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Pelvic surface presents transverse lines.</a:t>
            </a:r>
          </a:p>
          <a:p>
            <a:r>
              <a:rPr lang="en-US" sz="2000" dirty="0" smtClean="0">
                <a:latin typeface="Times New Roman" pitchFamily="18" charset="0"/>
                <a:cs typeface="Times New Roman" pitchFamily="18" charset="0"/>
              </a:rPr>
              <a:t>pelvic surface is concave in both directions and presents groove for middle sacral artery.</a:t>
            </a:r>
          </a:p>
          <a:p>
            <a:r>
              <a:rPr lang="en-US" sz="2000" b="1" dirty="0" smtClean="0">
                <a:latin typeface="Times New Roman" pitchFamily="18" charset="0"/>
                <a:cs typeface="Times New Roman" pitchFamily="18" charset="0"/>
              </a:rPr>
              <a:t>7</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Smooth notches are present on either side of the body of 1</a:t>
            </a:r>
            <a:r>
              <a:rPr lang="en-US" sz="2000" baseline="30000" dirty="0" smtClean="0">
                <a:latin typeface="Times New Roman" pitchFamily="18" charset="0"/>
                <a:cs typeface="Times New Roman" pitchFamily="18" charset="0"/>
              </a:rPr>
              <a:t>st</a:t>
            </a:r>
            <a:r>
              <a:rPr lang="en-US" sz="2000" dirty="0" smtClean="0">
                <a:latin typeface="Times New Roman" pitchFamily="18" charset="0"/>
                <a:cs typeface="Times New Roman" pitchFamily="18" charset="0"/>
              </a:rPr>
              <a:t> sacral segment.</a:t>
            </a:r>
          </a:p>
          <a:p>
            <a:r>
              <a:rPr lang="en-US" sz="2000" dirty="0" smtClean="0">
                <a:latin typeface="Times New Roman" pitchFamily="18" charset="0"/>
                <a:cs typeface="Times New Roman" pitchFamily="18" charset="0"/>
              </a:rPr>
              <a:t>No notches on either side of the body of 1</a:t>
            </a:r>
            <a:r>
              <a:rPr lang="en-US" sz="2000" baseline="30000" dirty="0" smtClean="0">
                <a:latin typeface="Times New Roman" pitchFamily="18" charset="0"/>
                <a:cs typeface="Times New Roman" pitchFamily="18" charset="0"/>
              </a:rPr>
              <a:t>st</a:t>
            </a:r>
            <a:r>
              <a:rPr lang="en-US" sz="2000" dirty="0" smtClean="0">
                <a:latin typeface="Times New Roman" pitchFamily="18" charset="0"/>
                <a:cs typeface="Times New Roman" pitchFamily="18" charset="0"/>
              </a:rPr>
              <a:t> sacral segment.</a:t>
            </a:r>
          </a:p>
          <a:p>
            <a:r>
              <a:rPr lang="en-US" sz="2000" b="1" dirty="0" smtClean="0">
                <a:latin typeface="Times New Roman" pitchFamily="18" charset="0"/>
                <a:cs typeface="Times New Roman" pitchFamily="18" charset="0"/>
              </a:rPr>
              <a:t>8</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surface directed </a:t>
            </a:r>
            <a:r>
              <a:rPr lang="en-US" sz="2000" dirty="0" err="1" smtClean="0">
                <a:latin typeface="Times New Roman" pitchFamily="18" charset="0"/>
                <a:cs typeface="Times New Roman" pitchFamily="18" charset="0"/>
              </a:rPr>
              <a:t>dorso</a:t>
            </a:r>
            <a:r>
              <a:rPr lang="en-US" sz="2000" dirty="0" smtClean="0">
                <a:latin typeface="Times New Roman" pitchFamily="18" charset="0"/>
                <a:cs typeface="Times New Roman" pitchFamily="18" charset="0"/>
              </a:rPr>
              <a:t>-laterally which is slightly concave in its length. It is rough, irregular and articulates with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Portion lateral to the foramina is formed by the fusion of the transverse processes.</a:t>
            </a:r>
          </a:p>
          <a:p>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surfaces are concave and </a:t>
            </a:r>
            <a:r>
              <a:rPr lang="en-US" sz="2000" dirty="0" err="1" smtClean="0">
                <a:latin typeface="Times New Roman" pitchFamily="18" charset="0"/>
                <a:cs typeface="Times New Roman" pitchFamily="18" charset="0"/>
              </a:rPr>
              <a:t>semicylindrical</a:t>
            </a:r>
            <a:r>
              <a:rPr lang="en-US" sz="2000" dirty="0" smtClean="0">
                <a:latin typeface="Times New Roman" pitchFamily="18" charset="0"/>
                <a:cs typeface="Times New Roman" pitchFamily="18" charset="0"/>
              </a:rPr>
              <a:t> in curvature medially and process are large and widely separated.</a:t>
            </a:r>
          </a:p>
          <a:p>
            <a:r>
              <a:rPr lang="en-US" sz="2000" b="1" dirty="0" smtClean="0">
                <a:latin typeface="Times New Roman" pitchFamily="18" charset="0"/>
                <a:cs typeface="Times New Roman" pitchFamily="18" charset="0"/>
              </a:rPr>
              <a:t>9</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Alae</a:t>
            </a:r>
            <a:r>
              <a:rPr lang="en-US" sz="2000" dirty="0" smtClean="0">
                <a:latin typeface="Times New Roman" pitchFamily="18" charset="0"/>
                <a:cs typeface="Times New Roman" pitchFamily="18" charset="0"/>
              </a:rPr>
              <a:t> are the lateral part of the base (wing). Ventral margin of the base projects &amp; form sacral promontory.</a:t>
            </a:r>
          </a:p>
          <a:p>
            <a:pPr algn="ct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a:r>
              <a:rPr lang="en-US" dirty="0" smtClean="0">
                <a:latin typeface="Algerian" pitchFamily="82" charset="0"/>
              </a:rPr>
              <a:t>BONY PELVIS / </a:t>
            </a:r>
            <a:r>
              <a:rPr lang="en-US" dirty="0" smtClean="0">
                <a:latin typeface="Algerian" pitchFamily="82" charset="0"/>
                <a:hlinkClick r:id="rId4" tooltip="Bone"/>
              </a:rPr>
              <a:t>BONE</a:t>
            </a:r>
            <a:r>
              <a:rPr lang="en-US" dirty="0" smtClean="0">
                <a:latin typeface="Algerian" pitchFamily="82" charset="0"/>
              </a:rPr>
              <a:t> OF HIP (PELVIC) REGION</a:t>
            </a:r>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sz="2000" dirty="0" smtClean="0">
                <a:solidFill>
                  <a:srgbClr val="FF0000"/>
                </a:solidFill>
                <a:latin typeface="Algerian" pitchFamily="82" charset="0"/>
              </a:rPr>
              <a:t>                                                    SACRUM</a:t>
            </a:r>
          </a:p>
          <a:p>
            <a:pPr>
              <a:buNone/>
            </a:pPr>
            <a:r>
              <a:rPr lang="en-US" sz="2000" dirty="0" smtClean="0">
                <a:solidFill>
                  <a:srgbClr val="FF0000"/>
                </a:solidFill>
                <a:latin typeface="Algerian" pitchFamily="82" charset="0"/>
              </a:rPr>
              <a:t>S.N.                    MARE                                                COW</a:t>
            </a:r>
          </a:p>
          <a:p>
            <a:pPr algn="just">
              <a:buNone/>
            </a:pPr>
            <a:r>
              <a:rPr lang="en-US" sz="2000" dirty="0" smtClean="0">
                <a:solidFill>
                  <a:srgbClr val="FF0000"/>
                </a:solidFill>
                <a:latin typeface="Algerian" pitchFamily="82" charset="0"/>
              </a:rPr>
              <a:t>5</a:t>
            </a:r>
            <a:r>
              <a:rPr lang="en-US" sz="2000" dirty="0" smtClean="0">
                <a:solidFill>
                  <a:srgbClr val="FF0000"/>
                </a:solidFill>
                <a:latin typeface="Algerian" pitchFamily="82" charset="0"/>
              </a:rPr>
              <a:t>. </a:t>
            </a:r>
            <a:r>
              <a:rPr lang="en-US" sz="2000" dirty="0" smtClean="0">
                <a:latin typeface="Times New Roman" pitchFamily="18" charset="0"/>
                <a:cs typeface="Times New Roman" pitchFamily="18" charset="0"/>
              </a:rPr>
              <a:t>Ventral surface lodges </a:t>
            </a:r>
            <a:r>
              <a:rPr lang="en-US" sz="2000" dirty="0" smtClean="0">
                <a:latin typeface="Times New Roman" pitchFamily="18" charset="0"/>
                <a:cs typeface="Times New Roman" pitchFamily="18" charset="0"/>
              </a:rPr>
              <a:t>4                   </a:t>
            </a:r>
            <a:r>
              <a:rPr lang="en-US" sz="2000" dirty="0" smtClean="0">
                <a:solidFill>
                  <a:srgbClr val="FF0000"/>
                </a:solidFill>
                <a:latin typeface="Algerian" pitchFamily="82" charset="0"/>
              </a:rPr>
              <a:t>5</a:t>
            </a:r>
            <a:r>
              <a:rPr lang="en-US" sz="2000" dirty="0" smtClean="0">
                <a:solidFill>
                  <a:srgbClr val="FF0000"/>
                </a:solidFill>
                <a:latin typeface="Algerian" pitchFamily="82" charset="0"/>
              </a:rPr>
              <a:t>.</a:t>
            </a:r>
            <a:r>
              <a:rPr lang="en-US" sz="2000" dirty="0" smtClean="0">
                <a:latin typeface="Times New Roman" pitchFamily="18" charset="0"/>
                <a:cs typeface="Times New Roman" pitchFamily="18" charset="0"/>
              </a:rPr>
              <a:t>   Ventral </a:t>
            </a:r>
            <a:r>
              <a:rPr lang="en-US" sz="2000" dirty="0" smtClean="0">
                <a:latin typeface="Times New Roman" pitchFamily="18" charset="0"/>
                <a:cs typeface="Times New Roman" pitchFamily="18" charset="0"/>
              </a:rPr>
              <a:t>surface presents 4 </a:t>
            </a:r>
            <a:r>
              <a:rPr lang="en-US" sz="2000" dirty="0" smtClean="0">
                <a:latin typeface="Times New Roman" pitchFamily="18" charset="0"/>
                <a:cs typeface="Times New Roman" pitchFamily="18" charset="0"/>
              </a:rPr>
              <a:t>      </a:t>
            </a:r>
          </a:p>
          <a:p>
            <a:pPr algn="just">
              <a:buNone/>
            </a:pPr>
            <a:r>
              <a:rPr lang="en-US" sz="2000" dirty="0" smtClean="0">
                <a:latin typeface="Times New Roman" pitchFamily="18" charset="0"/>
                <a:cs typeface="Times New Roman" pitchFamily="18" charset="0"/>
              </a:rPr>
              <a:t>     transverse </a:t>
            </a:r>
            <a:r>
              <a:rPr lang="en-US" sz="2000" dirty="0" smtClean="0">
                <a:latin typeface="Times New Roman" pitchFamily="18" charset="0"/>
                <a:cs typeface="Times New Roman" pitchFamily="18" charset="0"/>
              </a:rPr>
              <a:t>lines.</a:t>
            </a:r>
            <a:r>
              <a:rPr lang="en-US" sz="2000" dirty="0" smtClean="0">
                <a:latin typeface="Times New Roman" pitchFamily="18" charset="0"/>
                <a:cs typeface="Times New Roman" pitchFamily="18" charset="0"/>
              </a:rPr>
              <a:t>                                      transverse </a:t>
            </a:r>
            <a:r>
              <a:rPr lang="en-US" sz="2000" dirty="0" smtClean="0">
                <a:latin typeface="Times New Roman" pitchFamily="18" charset="0"/>
                <a:cs typeface="Times New Roman" pitchFamily="18" charset="0"/>
              </a:rPr>
              <a:t>groove and 4 </a:t>
            </a:r>
            <a:r>
              <a:rPr lang="en-US" sz="2000" dirty="0" smtClean="0">
                <a:latin typeface="Times New Roman" pitchFamily="18" charset="0"/>
                <a:cs typeface="Times New Roman" pitchFamily="18" charset="0"/>
              </a:rPr>
              <a:t>             </a:t>
            </a:r>
          </a:p>
          <a:p>
            <a:pPr algn="just">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pairs </a:t>
            </a:r>
            <a:r>
              <a:rPr lang="en-US" sz="2000" dirty="0" smtClean="0">
                <a:latin typeface="Times New Roman" pitchFamily="18" charset="0"/>
                <a:cs typeface="Times New Roman" pitchFamily="18" charset="0"/>
              </a:rPr>
              <a:t>of </a:t>
            </a:r>
            <a:r>
              <a:rPr lang="en-US" sz="2000" dirty="0" smtClean="0">
                <a:latin typeface="Times New Roman" pitchFamily="18" charset="0"/>
                <a:cs typeface="Times New Roman" pitchFamily="18" charset="0"/>
              </a:rPr>
              <a:t>foramina</a:t>
            </a:r>
          </a:p>
          <a:p>
            <a:pPr algn="just">
              <a:buNone/>
            </a:pPr>
            <a:r>
              <a:rPr lang="en-US" sz="2000" dirty="0" smtClean="0">
                <a:solidFill>
                  <a:srgbClr val="FF0000"/>
                </a:solidFill>
                <a:latin typeface="Algerian" pitchFamily="82" charset="0"/>
                <a:cs typeface="Times New Roman" pitchFamily="18" charset="0"/>
              </a:rPr>
              <a:t>6. </a:t>
            </a:r>
            <a:r>
              <a:rPr lang="en-US" sz="2000" dirty="0" smtClean="0">
                <a:latin typeface="Times New Roman" pitchFamily="18" charset="0"/>
                <a:cs typeface="Times New Roman" pitchFamily="18" charset="0"/>
              </a:rPr>
              <a:t>Pelvic surface presents transverse line </a:t>
            </a:r>
            <a:r>
              <a:rPr lang="en-US" sz="2000" dirty="0" smtClean="0">
                <a:solidFill>
                  <a:srgbClr val="FF0000"/>
                </a:solidFill>
                <a:latin typeface="Algerian" pitchFamily="82" charset="0"/>
                <a:cs typeface="Times New Roman" pitchFamily="18" charset="0"/>
              </a:rPr>
              <a:t>6. </a:t>
            </a:r>
            <a:r>
              <a:rPr lang="en-US" sz="2000" dirty="0" smtClean="0">
                <a:latin typeface="Times New Roman" pitchFamily="18" charset="0"/>
                <a:cs typeface="Times New Roman" pitchFamily="18" charset="0"/>
              </a:rPr>
              <a:t>Concave in both direction</a:t>
            </a:r>
          </a:p>
          <a:p>
            <a:pPr>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having groove for medial sacral artery</a:t>
            </a:r>
          </a:p>
          <a:p>
            <a:pPr>
              <a:buNone/>
            </a:pPr>
            <a:r>
              <a:rPr lang="en-US" sz="2000" dirty="0" smtClean="0">
                <a:solidFill>
                  <a:srgbClr val="FF0000"/>
                </a:solidFill>
                <a:latin typeface="Algerian" pitchFamily="82" charset="0"/>
                <a:cs typeface="Times New Roman" pitchFamily="18" charset="0"/>
              </a:rPr>
              <a:t>7. </a:t>
            </a:r>
            <a:r>
              <a:rPr lang="en-US" sz="2000" dirty="0" smtClean="0">
                <a:latin typeface="Times New Roman" pitchFamily="18" charset="0"/>
                <a:cs typeface="Times New Roman" pitchFamily="18" charset="0"/>
              </a:rPr>
              <a:t>Smooth notch are present                   </a:t>
            </a:r>
            <a:r>
              <a:rPr lang="en-US" sz="2000" dirty="0" smtClean="0">
                <a:solidFill>
                  <a:srgbClr val="FF0000"/>
                </a:solidFill>
                <a:latin typeface="Algerian" pitchFamily="82" charset="0"/>
                <a:cs typeface="Times New Roman" pitchFamily="18" charset="0"/>
              </a:rPr>
              <a:t>7</a:t>
            </a:r>
            <a:r>
              <a:rPr lang="en-US" sz="2000" dirty="0" smtClean="0">
                <a:solidFill>
                  <a:srgbClr val="FF0000"/>
                </a:solidFill>
                <a:latin typeface="Algerian" pitchFamily="82" charset="0"/>
                <a:cs typeface="Times New Roman" pitchFamily="18" charset="0"/>
              </a:rPr>
              <a:t>. </a:t>
            </a:r>
            <a:r>
              <a:rPr lang="en-US" sz="2000" dirty="0" smtClean="0">
                <a:latin typeface="Times New Roman" pitchFamily="18" charset="0"/>
                <a:cs typeface="Times New Roman" pitchFamily="18" charset="0"/>
              </a:rPr>
              <a:t>Absent</a:t>
            </a:r>
          </a:p>
          <a:p>
            <a:pPr>
              <a:buNone/>
            </a:pPr>
            <a:r>
              <a:rPr lang="en-US" sz="2000" dirty="0" smtClean="0">
                <a:solidFill>
                  <a:srgbClr val="FF0000"/>
                </a:solidFill>
                <a:latin typeface="Algerian" pitchFamily="82" charset="0"/>
                <a:cs typeface="Times New Roman" pitchFamily="18" charset="0"/>
              </a:rPr>
              <a:t>8.</a:t>
            </a:r>
            <a:r>
              <a:rPr lang="en-US" sz="2000" dirty="0" smtClean="0"/>
              <a:t> </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surface directed </a:t>
            </a:r>
            <a:r>
              <a:rPr lang="en-US" sz="2000" dirty="0" smtClean="0">
                <a:latin typeface="Times New Roman" pitchFamily="18" charset="0"/>
                <a:cs typeface="Times New Roman" pitchFamily="18" charset="0"/>
              </a:rPr>
              <a:t>                  </a:t>
            </a:r>
            <a:r>
              <a:rPr lang="en-US" sz="2000" dirty="0" smtClean="0">
                <a:solidFill>
                  <a:srgbClr val="FF0000"/>
                </a:solidFill>
                <a:latin typeface="Algerian" pitchFamily="82" charset="0"/>
                <a:cs typeface="Times New Roman" pitchFamily="18" charset="0"/>
              </a:rPr>
              <a:t>8</a:t>
            </a:r>
            <a:r>
              <a:rPr lang="en-US" sz="2000" dirty="0" smtClean="0">
                <a:solidFill>
                  <a:srgbClr val="FF0000"/>
                </a:solidFill>
                <a:latin typeface="Algerian" pitchFamily="82" charset="0"/>
                <a:cs typeface="Times New Roman" pitchFamily="18" charset="0"/>
              </a:rPr>
              <a:t>.</a:t>
            </a:r>
            <a:r>
              <a:rPr lang="en-US" sz="2000" dirty="0" smtClean="0"/>
              <a:t> </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surfaces are concave </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dorso</a:t>
            </a:r>
            <a:r>
              <a:rPr lang="en-US" sz="2000" dirty="0" smtClean="0">
                <a:latin typeface="Times New Roman" pitchFamily="18" charset="0"/>
                <a:cs typeface="Times New Roman" pitchFamily="18" charset="0"/>
              </a:rPr>
              <a:t>-laterally</a:t>
            </a:r>
          </a:p>
          <a:p>
            <a:pPr>
              <a:buNone/>
            </a:pPr>
            <a:r>
              <a:rPr lang="en-US" sz="2000" dirty="0" smtClean="0">
                <a:solidFill>
                  <a:srgbClr val="FF0000"/>
                </a:solidFill>
                <a:latin typeface="Algerian" pitchFamily="82" charset="0"/>
                <a:cs typeface="Times New Roman" pitchFamily="18" charset="0"/>
              </a:rPr>
              <a:t>9.</a:t>
            </a:r>
            <a:r>
              <a:rPr lang="en-US" sz="2000" dirty="0" smtClean="0"/>
              <a:t> </a:t>
            </a:r>
            <a:r>
              <a:rPr lang="en-US" sz="2000" dirty="0" smtClean="0">
                <a:latin typeface="Times New Roman" pitchFamily="18" charset="0"/>
                <a:cs typeface="Times New Roman" pitchFamily="18" charset="0"/>
              </a:rPr>
              <a:t>It is rough, irregular and </a:t>
            </a:r>
            <a:r>
              <a:rPr lang="en-US" sz="2000" dirty="0" smtClean="0">
                <a:latin typeface="Times New Roman" pitchFamily="18" charset="0"/>
                <a:cs typeface="Times New Roman" pitchFamily="18" charset="0"/>
              </a:rPr>
              <a:t>articulate   </a:t>
            </a:r>
            <a:r>
              <a:rPr lang="en-US" sz="2000" dirty="0" smtClean="0">
                <a:solidFill>
                  <a:srgbClr val="FF0000"/>
                </a:solidFill>
                <a:latin typeface="Algerian" pitchFamily="82" charset="0"/>
                <a:cs typeface="Times New Roman" pitchFamily="18" charset="0"/>
              </a:rPr>
              <a:t>9. </a:t>
            </a:r>
            <a:r>
              <a:rPr lang="en-US" sz="2000" dirty="0" err="1" smtClean="0">
                <a:latin typeface="Times New Roman" pitchFamily="18" charset="0"/>
                <a:cs typeface="Times New Roman" pitchFamily="18" charset="0"/>
              </a:rPr>
              <a:t>emicylindrical</a:t>
            </a:r>
            <a:r>
              <a:rPr lang="en-US" sz="2000" dirty="0" smtClean="0">
                <a:latin typeface="Times New Roman" pitchFamily="18" charset="0"/>
                <a:cs typeface="Times New Roman" pitchFamily="18" charset="0"/>
              </a:rPr>
              <a:t> in </a:t>
            </a:r>
            <a:r>
              <a:rPr lang="en-US" sz="2000" dirty="0" smtClean="0">
                <a:latin typeface="Times New Roman" pitchFamily="18" charset="0"/>
                <a:cs typeface="Times New Roman" pitchFamily="18" charset="0"/>
              </a:rPr>
              <a:t>curvature medially</a:t>
            </a:r>
          </a:p>
          <a:p>
            <a:pPr>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with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a:t>
            </a:r>
          </a:p>
          <a:p>
            <a:pPr>
              <a:buNone/>
            </a:pPr>
            <a:r>
              <a:rPr lang="en-US" sz="2000" dirty="0" smtClean="0">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a:r>
              <a:rPr lang="en-US" dirty="0" smtClean="0">
                <a:solidFill>
                  <a:srgbClr val="FF0000"/>
                </a:solidFill>
                <a:latin typeface="Algerian" pitchFamily="82" charset="0"/>
              </a:rPr>
              <a:t>BONY PELVIS / </a:t>
            </a:r>
            <a:r>
              <a:rPr lang="en-US" dirty="0" smtClean="0">
                <a:solidFill>
                  <a:srgbClr val="FF0000"/>
                </a:solidFill>
                <a:latin typeface="Algerian" pitchFamily="82" charset="0"/>
                <a:hlinkClick r:id="rId2" tooltip="Bone"/>
              </a:rPr>
              <a:t>BONE</a:t>
            </a:r>
            <a:r>
              <a:rPr lang="en-US" dirty="0" smtClean="0">
                <a:solidFill>
                  <a:srgbClr val="FF0000"/>
                </a:solidFill>
                <a:latin typeface="Algerian" pitchFamily="82" charset="0"/>
              </a:rPr>
              <a:t> OF HIP (PELVIC) </a:t>
            </a:r>
            <a:r>
              <a:rPr lang="en-US" dirty="0" smtClean="0">
                <a:solidFill>
                  <a:srgbClr val="FF0000"/>
                </a:solidFill>
                <a:latin typeface="Algerian" pitchFamily="82" charset="0"/>
              </a:rPr>
              <a:t>REGION,CONTIN…..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lgn="just"/>
            <a:r>
              <a:rPr lang="en-US" sz="1800" b="1" dirty="0" err="1" smtClean="0">
                <a:latin typeface="Times New Roman" pitchFamily="18" charset="0"/>
                <a:cs typeface="Times New Roman" pitchFamily="18" charset="0"/>
              </a:rPr>
              <a:t>Sacro</a:t>
            </a:r>
            <a:r>
              <a:rPr lang="en-US" sz="1800" b="1" dirty="0" smtClean="0">
                <a:latin typeface="Times New Roman" pitchFamily="18" charset="0"/>
                <a:cs typeface="Times New Roman" pitchFamily="18" charset="0"/>
              </a:rPr>
              <a:t>-pubic </a:t>
            </a:r>
            <a:r>
              <a:rPr lang="en-US" sz="1800" b="1" dirty="0" smtClean="0">
                <a:latin typeface="Times New Roman" pitchFamily="18" charset="0"/>
                <a:cs typeface="Times New Roman" pitchFamily="18" charset="0"/>
              </a:rPr>
              <a:t>(Conjugate) diameter </a:t>
            </a:r>
            <a:r>
              <a:rPr lang="en-US" sz="1800" dirty="0" smtClean="0">
                <a:latin typeface="Times New Roman" pitchFamily="18" charset="0"/>
                <a:cs typeface="Times New Roman" pitchFamily="18" charset="0"/>
              </a:rPr>
              <a:t>:- It is measured from sacral promontory to the anterior margin of </a:t>
            </a:r>
            <a:r>
              <a:rPr lang="en-US" sz="1800" b="1" dirty="0" smtClean="0">
                <a:latin typeface="Times New Roman" pitchFamily="18" charset="0"/>
                <a:cs typeface="Times New Roman" pitchFamily="18" charset="0"/>
              </a:rPr>
              <a:t>pubis </a:t>
            </a:r>
            <a:r>
              <a:rPr lang="en-US" sz="1800" b="1" dirty="0" err="1" smtClean="0">
                <a:latin typeface="Times New Roman" pitchFamily="18" charset="0"/>
                <a:cs typeface="Times New Roman" pitchFamily="18" charset="0"/>
              </a:rPr>
              <a:t>symphysis</a:t>
            </a:r>
            <a:r>
              <a:rPr lang="en-US" sz="1800" dirty="0" smtClean="0">
                <a:latin typeface="Times New Roman" pitchFamily="18" charset="0"/>
                <a:cs typeface="Times New Roman" pitchFamily="18" charset="0"/>
              </a:rPr>
              <a:t>.</a:t>
            </a:r>
          </a:p>
          <a:p>
            <a:pPr lvl="0" algn="just"/>
            <a:r>
              <a:rPr lang="en-US" sz="1800" b="1" dirty="0" smtClean="0">
                <a:latin typeface="Times New Roman" pitchFamily="18" charset="0"/>
                <a:cs typeface="Times New Roman" pitchFamily="18" charset="0"/>
              </a:rPr>
              <a:t>Transverse (</a:t>
            </a:r>
            <a:r>
              <a:rPr lang="en-US" sz="1800" b="1" dirty="0" err="1" smtClean="0">
                <a:latin typeface="Times New Roman" pitchFamily="18" charset="0"/>
                <a:cs typeface="Times New Roman" pitchFamily="18" charset="0"/>
              </a:rPr>
              <a:t>Bis</a:t>
            </a:r>
            <a:r>
              <a:rPr lang="en-US" sz="1800" b="1" dirty="0" smtClean="0">
                <a:latin typeface="Times New Roman" pitchFamily="18" charset="0"/>
                <a:cs typeface="Times New Roman" pitchFamily="18" charset="0"/>
              </a:rPr>
              <a:t>-iliac) diameter </a:t>
            </a:r>
            <a:r>
              <a:rPr lang="en-US" sz="1800" dirty="0" smtClean="0">
                <a:latin typeface="Times New Roman" pitchFamily="18" charset="0"/>
                <a:cs typeface="Times New Roman" pitchFamily="18" charset="0"/>
              </a:rPr>
              <a:t>:- Measured at its greatest width just above </a:t>
            </a:r>
            <a:r>
              <a:rPr lang="en-US" sz="1800" dirty="0" err="1" smtClean="0">
                <a:latin typeface="Times New Roman" pitchFamily="18" charset="0"/>
                <a:cs typeface="Times New Roman" pitchFamily="18" charset="0"/>
              </a:rPr>
              <a:t>psoas</a:t>
            </a:r>
            <a:r>
              <a:rPr lang="en-US" sz="1800" dirty="0" smtClean="0">
                <a:latin typeface="Times New Roman" pitchFamily="18" charset="0"/>
                <a:cs typeface="Times New Roman" pitchFamily="18" charset="0"/>
              </a:rPr>
              <a:t> tubercle.</a:t>
            </a:r>
          </a:p>
          <a:p>
            <a:pPr lvl="1" algn="just"/>
            <a:r>
              <a:rPr lang="en-US" sz="1800" dirty="0" smtClean="0">
                <a:latin typeface="Times New Roman" pitchFamily="18" charset="0"/>
                <a:cs typeface="Times New Roman" pitchFamily="18" charset="0"/>
              </a:rPr>
              <a:t>Superior </a:t>
            </a:r>
            <a:r>
              <a:rPr lang="en-US" sz="1800" dirty="0" err="1" smtClean="0">
                <a:latin typeface="Times New Roman" pitchFamily="18" charset="0"/>
                <a:cs typeface="Times New Roman" pitchFamily="18" charset="0"/>
              </a:rPr>
              <a:t>bis</a:t>
            </a:r>
            <a:r>
              <a:rPr lang="en-US" sz="1800" dirty="0" smtClean="0">
                <a:latin typeface="Times New Roman" pitchFamily="18" charset="0"/>
                <a:cs typeface="Times New Roman" pitchFamily="18" charset="0"/>
              </a:rPr>
              <a:t>-iliac diameter :- It is measured at upper </a:t>
            </a:r>
            <a:r>
              <a:rPr lang="en-US" sz="1800" b="1" dirty="0" smtClean="0">
                <a:latin typeface="Times New Roman" pitchFamily="18" charset="0"/>
                <a:cs typeface="Times New Roman" pitchFamily="18" charset="0"/>
              </a:rPr>
              <a:t>3</a:t>
            </a:r>
            <a:r>
              <a:rPr lang="en-US" sz="1800" b="1" baseline="30000" dirty="0" smtClean="0">
                <a:latin typeface="Times New Roman" pitchFamily="18" charset="0"/>
                <a:cs typeface="Times New Roman" pitchFamily="18" charset="0"/>
              </a:rPr>
              <a:t>rd </a:t>
            </a:r>
            <a:r>
              <a:rPr lang="en-US" sz="1800" b="1" dirty="0" smtClean="0">
                <a:latin typeface="Times New Roman" pitchFamily="18" charset="0"/>
                <a:cs typeface="Times New Roman" pitchFamily="18" charset="0"/>
              </a:rPr>
              <a:t>of pelvic inlet </a:t>
            </a:r>
            <a:r>
              <a:rPr lang="en-US" sz="1800" dirty="0" smtClean="0">
                <a:latin typeface="Times New Roman" pitchFamily="18" charset="0"/>
                <a:cs typeface="Times New Roman" pitchFamily="18" charset="0"/>
              </a:rPr>
              <a:t>and receives greatest width of the fetus at shoulder in anterior presentation and hip in the posterior presentation.</a:t>
            </a:r>
          </a:p>
          <a:p>
            <a:pPr lvl="1" algn="just"/>
            <a:r>
              <a:rPr lang="en-US" sz="1800" dirty="0" smtClean="0">
                <a:latin typeface="Times New Roman" pitchFamily="18" charset="0"/>
                <a:cs typeface="Times New Roman" pitchFamily="18" charset="0"/>
              </a:rPr>
              <a:t>Inferior </a:t>
            </a:r>
            <a:r>
              <a:rPr lang="en-US" sz="1800" dirty="0" err="1" smtClean="0">
                <a:latin typeface="Times New Roman" pitchFamily="18" charset="0"/>
                <a:cs typeface="Times New Roman" pitchFamily="18" charset="0"/>
              </a:rPr>
              <a:t>bis</a:t>
            </a:r>
            <a:r>
              <a:rPr lang="en-US" sz="1800" dirty="0" smtClean="0">
                <a:latin typeface="Times New Roman" pitchFamily="18" charset="0"/>
                <a:cs typeface="Times New Roman" pitchFamily="18" charset="0"/>
              </a:rPr>
              <a:t>-iliac :- It is measured at the lower </a:t>
            </a:r>
            <a:r>
              <a:rPr lang="en-US" sz="1800" b="1" dirty="0" smtClean="0">
                <a:latin typeface="Times New Roman" pitchFamily="18" charset="0"/>
                <a:cs typeface="Times New Roman" pitchFamily="18" charset="0"/>
              </a:rPr>
              <a:t>4</a:t>
            </a:r>
            <a:r>
              <a:rPr lang="en-US" sz="1800" b="1" baseline="30000" dirty="0" smtClean="0">
                <a:latin typeface="Times New Roman" pitchFamily="18" charset="0"/>
                <a:cs typeface="Times New Roman" pitchFamily="18" charset="0"/>
              </a:rPr>
              <a:t>th</a:t>
            </a:r>
            <a:r>
              <a:rPr lang="en-US" sz="1800" b="1" dirty="0" smtClean="0">
                <a:latin typeface="Times New Roman" pitchFamily="18" charset="0"/>
                <a:cs typeface="Times New Roman" pitchFamily="18" charset="0"/>
              </a:rPr>
              <a:t> of pelvic inlet </a:t>
            </a:r>
            <a:r>
              <a:rPr lang="en-US" sz="1800" dirty="0" smtClean="0">
                <a:latin typeface="Times New Roman" pitchFamily="18" charset="0"/>
                <a:cs typeface="Times New Roman" pitchFamily="18" charset="0"/>
              </a:rPr>
              <a:t>at elbow of fetus in anterior presentation and stifle in posterior presentation.</a:t>
            </a:r>
          </a:p>
          <a:p>
            <a:pPr lvl="0" algn="just"/>
            <a:r>
              <a:rPr lang="en-US" sz="1800" b="1" dirty="0" smtClean="0">
                <a:latin typeface="Times New Roman" pitchFamily="18" charset="0"/>
                <a:cs typeface="Times New Roman" pitchFamily="18" charset="0"/>
              </a:rPr>
              <a:t>Vertical diameter of inlet </a:t>
            </a:r>
            <a:r>
              <a:rPr lang="en-US" sz="1800" dirty="0" smtClean="0">
                <a:latin typeface="Times New Roman" pitchFamily="18" charset="0"/>
                <a:cs typeface="Times New Roman" pitchFamily="18" charset="0"/>
              </a:rPr>
              <a:t>:- It is measured between anterior end of </a:t>
            </a:r>
            <a:r>
              <a:rPr lang="en-US" sz="1800" dirty="0" err="1" smtClean="0">
                <a:latin typeface="Times New Roman" pitchFamily="18" charset="0"/>
                <a:cs typeface="Times New Roman" pitchFamily="18" charset="0"/>
              </a:rPr>
              <a:t>symphysis</a:t>
            </a:r>
            <a:r>
              <a:rPr lang="en-US" sz="1800" dirty="0" smtClean="0">
                <a:latin typeface="Times New Roman" pitchFamily="18" charset="0"/>
                <a:cs typeface="Times New Roman" pitchFamily="18" charset="0"/>
              </a:rPr>
              <a:t> pubis and articulation of sacral </a:t>
            </a:r>
            <a:r>
              <a:rPr lang="en-US" sz="1800" b="1" dirty="0" smtClean="0">
                <a:latin typeface="Times New Roman" pitchFamily="18" charset="0"/>
                <a:cs typeface="Times New Roman" pitchFamily="18" charset="0"/>
              </a:rPr>
              <a:t>3</a:t>
            </a:r>
            <a:r>
              <a:rPr lang="en-US" sz="1800" b="1" baseline="30000" dirty="0" smtClean="0">
                <a:latin typeface="Times New Roman" pitchFamily="18" charset="0"/>
                <a:cs typeface="Times New Roman" pitchFamily="18" charset="0"/>
              </a:rPr>
              <a:t>rd</a:t>
            </a:r>
            <a:r>
              <a:rPr lang="en-US" sz="1800" b="1" dirty="0" smtClean="0">
                <a:latin typeface="Times New Roman" pitchFamily="18" charset="0"/>
                <a:cs typeface="Times New Roman" pitchFamily="18" charset="0"/>
              </a:rPr>
              <a:t> and 4</a:t>
            </a:r>
            <a:r>
              <a:rPr lang="en-US" sz="1800" b="1" baseline="30000" dirty="0" smtClean="0">
                <a:latin typeface="Times New Roman" pitchFamily="18" charset="0"/>
                <a:cs typeface="Times New Roman" pitchFamily="18" charset="0"/>
              </a:rPr>
              <a:t>th</a:t>
            </a:r>
            <a:r>
              <a:rPr lang="en-US" sz="1800" b="1" dirty="0" smtClean="0">
                <a:latin typeface="Times New Roman" pitchFamily="18" charset="0"/>
                <a:cs typeface="Times New Roman" pitchFamily="18" charset="0"/>
              </a:rPr>
              <a:t> vertebra</a:t>
            </a:r>
            <a:r>
              <a:rPr lang="en-US" sz="1800" dirty="0" smtClean="0">
                <a:latin typeface="Times New Roman" pitchFamily="18" charset="0"/>
                <a:cs typeface="Times New Roman" pitchFamily="18" charset="0"/>
              </a:rPr>
              <a:t>.</a:t>
            </a:r>
          </a:p>
          <a:p>
            <a:pPr algn="just"/>
            <a:r>
              <a:rPr lang="en-US" sz="1800" b="1" dirty="0" smtClean="0">
                <a:latin typeface="Times New Roman" pitchFamily="18" charset="0"/>
                <a:cs typeface="Times New Roman" pitchFamily="18" charset="0"/>
              </a:rPr>
              <a:t>Oblique / </a:t>
            </a:r>
            <a:r>
              <a:rPr lang="en-US" sz="1800" b="1" dirty="0" err="1" smtClean="0">
                <a:latin typeface="Times New Roman" pitchFamily="18" charset="0"/>
                <a:cs typeface="Times New Roman" pitchFamily="18" charset="0"/>
              </a:rPr>
              <a:t>sacro</a:t>
            </a:r>
            <a:r>
              <a:rPr lang="en-US" sz="1800" b="1" dirty="0" smtClean="0">
                <a:latin typeface="Times New Roman" pitchFamily="18" charset="0"/>
                <a:cs typeface="Times New Roman" pitchFamily="18" charset="0"/>
              </a:rPr>
              <a:t>-iliac / </a:t>
            </a:r>
            <a:r>
              <a:rPr lang="en-US" sz="1800" b="1" dirty="0" err="1" smtClean="0">
                <a:latin typeface="Times New Roman" pitchFamily="18" charset="0"/>
                <a:cs typeface="Times New Roman" pitchFamily="18" charset="0"/>
              </a:rPr>
              <a:t>ilio</a:t>
            </a:r>
            <a:r>
              <a:rPr lang="en-US" sz="1800" b="1" dirty="0" smtClean="0">
                <a:latin typeface="Times New Roman" pitchFamily="18" charset="0"/>
                <a:cs typeface="Times New Roman" pitchFamily="18" charset="0"/>
              </a:rPr>
              <a:t>-sacral diameter of inlet </a:t>
            </a:r>
            <a:r>
              <a:rPr lang="en-US" sz="1800" dirty="0" smtClean="0">
                <a:latin typeface="Times New Roman" pitchFamily="18" charset="0"/>
                <a:cs typeface="Times New Roman" pitchFamily="18" charset="0"/>
              </a:rPr>
              <a:t>:- It is measured from </a:t>
            </a:r>
            <a:r>
              <a:rPr lang="en-US" sz="1800" dirty="0" err="1" smtClean="0">
                <a:latin typeface="Times New Roman" pitchFamily="18" charset="0"/>
                <a:cs typeface="Times New Roman" pitchFamily="18" charset="0"/>
                <a:hlinkClick r:id="rId2" tooltip="Sacro-iliac joint"/>
              </a:rPr>
              <a:t>sacro</a:t>
            </a:r>
            <a:r>
              <a:rPr lang="en-US" sz="1800" dirty="0" smtClean="0">
                <a:latin typeface="Times New Roman" pitchFamily="18" charset="0"/>
                <a:cs typeface="Times New Roman" pitchFamily="18" charset="0"/>
                <a:hlinkClick r:id="rId2" tooltip="Sacro-iliac joint"/>
              </a:rPr>
              <a:t>-iliac joint</a:t>
            </a:r>
            <a:r>
              <a:rPr lang="en-US" sz="1800" dirty="0" smtClean="0">
                <a:latin typeface="Times New Roman" pitchFamily="18" charset="0"/>
                <a:cs typeface="Times New Roman" pitchFamily="18" charset="0"/>
              </a:rPr>
              <a:t> of one side through the center of pelvic cavity to the </a:t>
            </a:r>
            <a:r>
              <a:rPr lang="en-US" sz="1800" dirty="0" err="1" smtClean="0">
                <a:latin typeface="Times New Roman" pitchFamily="18" charset="0"/>
                <a:cs typeface="Times New Roman" pitchFamily="18" charset="0"/>
              </a:rPr>
              <a:t>psoas</a:t>
            </a:r>
            <a:r>
              <a:rPr lang="en-US" sz="1800" dirty="0" smtClean="0">
                <a:latin typeface="Times New Roman" pitchFamily="18" charset="0"/>
                <a:cs typeface="Times New Roman" pitchFamily="18" charset="0"/>
              </a:rPr>
              <a:t> tubercle of opposite side. It is intermediate between </a:t>
            </a:r>
            <a:r>
              <a:rPr lang="en-US" sz="1800" dirty="0" err="1" smtClean="0">
                <a:latin typeface="Times New Roman" pitchFamily="18" charset="0"/>
                <a:cs typeface="Times New Roman" pitchFamily="18" charset="0"/>
              </a:rPr>
              <a:t>sacro</a:t>
            </a:r>
            <a:r>
              <a:rPr lang="en-US" sz="1800" dirty="0" smtClean="0">
                <a:latin typeface="Times New Roman" pitchFamily="18" charset="0"/>
                <a:cs typeface="Times New Roman" pitchFamily="18" charset="0"/>
              </a:rPr>
              <a:t>-pubic and superior </a:t>
            </a:r>
            <a:r>
              <a:rPr lang="en-US" sz="1800" dirty="0" err="1" smtClean="0">
                <a:latin typeface="Times New Roman" pitchFamily="18" charset="0"/>
                <a:cs typeface="Times New Roman" pitchFamily="18" charset="0"/>
              </a:rPr>
              <a:t>bis</a:t>
            </a:r>
            <a:r>
              <a:rPr lang="en-US" sz="1800" dirty="0" smtClean="0">
                <a:latin typeface="Times New Roman" pitchFamily="18" charset="0"/>
                <a:cs typeface="Times New Roman" pitchFamily="18" charset="0"/>
              </a:rPr>
              <a:t>-iliac </a:t>
            </a:r>
            <a:r>
              <a:rPr lang="en-US" sz="1800" dirty="0" smtClean="0">
                <a:latin typeface="Times New Roman" pitchFamily="18" charset="0"/>
                <a:cs typeface="Times New Roman" pitchFamily="18" charset="0"/>
              </a:rPr>
              <a:t>diameter	 </a:t>
            </a:r>
            <a:endParaRPr lang="en-US" sz="1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000" dirty="0" smtClean="0">
                <a:solidFill>
                  <a:srgbClr val="FF0000"/>
                </a:solidFill>
                <a:latin typeface="Algerian" pitchFamily="82" charset="0"/>
              </a:rPr>
              <a:t>Diameters </a:t>
            </a:r>
            <a:r>
              <a:rPr lang="en-US" sz="4000" dirty="0" smtClean="0">
                <a:solidFill>
                  <a:srgbClr val="FF0000"/>
                </a:solidFill>
                <a:latin typeface="Algerian" pitchFamily="82" charset="0"/>
              </a:rPr>
              <a:t>of Pelvic inlet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Times New Roman" pitchFamily="18" charset="0"/>
                <a:cs typeface="Times New Roman" pitchFamily="18" charset="0"/>
              </a:rPr>
              <a:t>The </a:t>
            </a:r>
            <a:r>
              <a:rPr lang="en-US" b="1" i="1" dirty="0" err="1" smtClean="0">
                <a:latin typeface="Times New Roman" pitchFamily="18" charset="0"/>
                <a:cs typeface="Times New Roman" pitchFamily="18" charset="0"/>
              </a:rPr>
              <a:t>os</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coxae</a:t>
            </a:r>
            <a:r>
              <a:rPr lang="en-US" b="1" dirty="0" smtClean="0">
                <a:latin typeface="Times New Roman" pitchFamily="18" charset="0"/>
                <a:cs typeface="Times New Roman" pitchFamily="18" charset="0"/>
              </a:rPr>
              <a:t> or </a:t>
            </a:r>
            <a:r>
              <a:rPr lang="en-US" b="1" i="1" dirty="0" smtClean="0">
                <a:solidFill>
                  <a:srgbClr val="FF0000"/>
                </a:solidFill>
                <a:latin typeface="Times New Roman" pitchFamily="18" charset="0"/>
                <a:cs typeface="Times New Roman" pitchFamily="18" charset="0"/>
              </a:rPr>
              <a:t>hip </a:t>
            </a:r>
            <a:r>
              <a:rPr lang="en-US" b="1" i="1" dirty="0" smtClean="0">
                <a:solidFill>
                  <a:srgbClr val="FF0000"/>
                </a:solidFill>
                <a:latin typeface="Times New Roman" pitchFamily="18" charset="0"/>
                <a:cs typeface="Times New Roman" pitchFamily="18" charset="0"/>
                <a:hlinkClick r:id="rId2" tooltip="Bone"/>
              </a:rPr>
              <a:t>bone</a:t>
            </a:r>
            <a:r>
              <a:rPr lang="en-US" dirty="0" smtClean="0">
                <a:latin typeface="Times New Roman" pitchFamily="18" charset="0"/>
                <a:cs typeface="Times New Roman" pitchFamily="18" charset="0"/>
              </a:rPr>
              <a:t> consists of three flat bones, </a:t>
            </a:r>
            <a:r>
              <a:rPr lang="en-US" dirty="0" err="1" smtClean="0">
                <a:latin typeface="Times New Roman" pitchFamily="18" charset="0"/>
                <a:cs typeface="Times New Roman" pitchFamily="18" charset="0"/>
                <a:hlinkClick r:id="rId3"/>
              </a:rPr>
              <a:t>ilium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3"/>
              </a:rPr>
              <a:t>ischium</a:t>
            </a:r>
            <a:r>
              <a:rPr lang="en-US" dirty="0" smtClean="0">
                <a:latin typeface="Times New Roman" pitchFamily="18" charset="0"/>
                <a:cs typeface="Times New Roman" pitchFamily="18" charset="0"/>
              </a:rPr>
              <a:t> and </a:t>
            </a:r>
            <a:r>
              <a:rPr lang="en-US" dirty="0" smtClean="0">
                <a:latin typeface="Times New Roman" pitchFamily="18" charset="0"/>
                <a:cs typeface="Times New Roman" pitchFamily="18" charset="0"/>
                <a:hlinkClick r:id="rId3"/>
              </a:rPr>
              <a:t>pubis</a:t>
            </a:r>
            <a:r>
              <a:rPr lang="en-US" dirty="0" smtClean="0">
                <a:latin typeface="Times New Roman" pitchFamily="18" charset="0"/>
                <a:cs typeface="Times New Roman" pitchFamily="18" charset="0"/>
              </a:rPr>
              <a:t>, which fuse together to form the </a:t>
            </a:r>
            <a:r>
              <a:rPr lang="en-US" i="1" dirty="0" err="1" smtClean="0">
                <a:latin typeface="Times New Roman" pitchFamily="18" charset="0"/>
                <a:cs typeface="Times New Roman" pitchFamily="18" charset="0"/>
                <a:hlinkClick r:id="rId4" tooltip="Acetabulum"/>
              </a:rPr>
              <a:t>acetabulum</a:t>
            </a:r>
            <a:r>
              <a:rPr lang="en-US" i="1" dirty="0" smtClean="0">
                <a:latin typeface="Times New Roman" pitchFamily="18" charset="0"/>
                <a:cs typeface="Times New Roman" pitchFamily="18" charset="0"/>
              </a:rPr>
              <a:t>.</a:t>
            </a:r>
          </a:p>
          <a:p>
            <a:endParaRPr lang="en-US" i="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hlinkClick r:id="rId4" tooltip="Acetabulum"/>
              </a:rPr>
              <a:t>Acetabulum</a:t>
            </a:r>
            <a:r>
              <a:rPr lang="en-US" dirty="0" smtClean="0">
                <a:latin typeface="Times New Roman" pitchFamily="18" charset="0"/>
                <a:cs typeface="Times New Roman" pitchFamily="18" charset="0"/>
              </a:rPr>
              <a:t>- Which is for accommodation of head of femur and forms a joint,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Known as </a:t>
            </a:r>
            <a:r>
              <a:rPr lang="en-US" b="1" dirty="0" smtClean="0">
                <a:solidFill>
                  <a:srgbClr val="FF0000"/>
                </a:solidFill>
                <a:latin typeface="Times New Roman" pitchFamily="18" charset="0"/>
                <a:cs typeface="Times New Roman" pitchFamily="18" charset="0"/>
              </a:rPr>
              <a:t>Hip Joint </a:t>
            </a:r>
          </a:p>
          <a:p>
            <a:pPr>
              <a:buNone/>
            </a:pP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ilium</a:t>
            </a:r>
            <a:r>
              <a:rPr lang="en-US" dirty="0" smtClean="0">
                <a:latin typeface="Times New Roman" pitchFamily="18" charset="0"/>
                <a:cs typeface="Times New Roman" pitchFamily="18" charset="0"/>
              </a:rPr>
              <a:t> extends from </a:t>
            </a:r>
            <a:r>
              <a:rPr lang="en-US" b="1" dirty="0" err="1" smtClean="0">
                <a:latin typeface="Times New Roman" pitchFamily="18" charset="0"/>
                <a:cs typeface="Times New Roman" pitchFamily="18" charset="0"/>
                <a:hlinkClick r:id="rId4" tooltip="Acetabulum"/>
              </a:rPr>
              <a:t>acetabulum</a:t>
            </a:r>
            <a:r>
              <a:rPr lang="en-US" dirty="0" smtClean="0">
                <a:latin typeface="Times New Roman" pitchFamily="18" charset="0"/>
                <a:cs typeface="Times New Roman" pitchFamily="18" charset="0"/>
              </a:rPr>
              <a:t> upwards forming the lateral wall of the pelvic cavity.</a:t>
            </a:r>
          </a:p>
          <a:p>
            <a:endParaRPr lang="en-US" dirty="0"/>
          </a:p>
        </p:txBody>
      </p:sp>
      <p:sp>
        <p:nvSpPr>
          <p:cNvPr id="3" name="Title 2"/>
          <p:cNvSpPr>
            <a:spLocks noGrp="1"/>
          </p:cNvSpPr>
          <p:nvPr>
            <p:ph type="title"/>
          </p:nvPr>
        </p:nvSpPr>
        <p:spPr/>
        <p:txBody>
          <a:bodyPr>
            <a:normAutofit fontScale="90000"/>
          </a:bodyPr>
          <a:lstStyle/>
          <a:p>
            <a:r>
              <a:rPr lang="en-US" dirty="0" smtClean="0"/>
              <a:t>    </a:t>
            </a:r>
            <a:r>
              <a:rPr lang="en-US" dirty="0" smtClean="0">
                <a:solidFill>
                  <a:srgbClr val="FF0000"/>
                </a:solidFill>
                <a:latin typeface="Algerian" pitchFamily="82" charset="0"/>
              </a:rPr>
              <a:t>OS COXAE -PELVIC GIRDILE </a:t>
            </a:r>
            <a:br>
              <a:rPr lang="en-US" dirty="0" smtClean="0">
                <a:solidFill>
                  <a:srgbClr val="FF0000"/>
                </a:solidFill>
                <a:latin typeface="Algerian" pitchFamily="82" charset="0"/>
              </a:rPr>
            </a:br>
            <a:r>
              <a:rPr lang="en-US" dirty="0" smtClean="0">
                <a:solidFill>
                  <a:srgbClr val="FF0000"/>
                </a:solidFill>
                <a:latin typeface="Algerian" pitchFamily="82" charset="0"/>
              </a:rPr>
              <a:t>                    </a:t>
            </a:r>
            <a:r>
              <a:rPr lang="en-US" dirty="0" smtClean="0">
                <a:solidFill>
                  <a:srgbClr val="FF0000"/>
                </a:solidFill>
                <a:latin typeface="Algerian" pitchFamily="82" charset="0"/>
              </a:rPr>
              <a:t>       (Ox</a:t>
            </a:r>
            <a:r>
              <a:rPr lang="en-US" dirty="0" smtClean="0">
                <a:solidFill>
                  <a:srgbClr val="FF0000"/>
                </a:solidFill>
                <a:latin typeface="Algerian" pitchFamily="82" charset="0"/>
              </a:rPr>
              <a:t>)</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endParaRPr lang="en-US" sz="2400" b="1" dirty="0" smtClean="0">
              <a:latin typeface="Times New Roman" pitchFamily="18" charset="0"/>
              <a:cs typeface="Times New Roman" pitchFamily="18" charset="0"/>
            </a:endParaRPr>
          </a:p>
          <a:p>
            <a:pPr lvl="0" algn="just"/>
            <a:r>
              <a:rPr lang="en-US" sz="2400" b="1" dirty="0" err="1" smtClean="0">
                <a:latin typeface="Times New Roman" pitchFamily="18" charset="0"/>
                <a:cs typeface="Times New Roman" pitchFamily="18" charset="0"/>
              </a:rPr>
              <a:t>Superio</a:t>
            </a:r>
            <a:r>
              <a:rPr lang="en-US" sz="2400" b="1" dirty="0" smtClean="0">
                <a:latin typeface="Times New Roman" pitchFamily="18" charset="0"/>
                <a:cs typeface="Times New Roman" pitchFamily="18" charset="0"/>
              </a:rPr>
              <a:t>-inferior </a:t>
            </a:r>
            <a:r>
              <a:rPr lang="en-US" sz="2400" b="1" dirty="0" smtClean="0">
                <a:latin typeface="Times New Roman" pitchFamily="18" charset="0"/>
                <a:cs typeface="Times New Roman" pitchFamily="18" charset="0"/>
              </a:rPr>
              <a:t>(Vertical) diameter :- </a:t>
            </a:r>
            <a:r>
              <a:rPr lang="en-US" sz="2400" dirty="0" smtClean="0">
                <a:latin typeface="Times New Roman" pitchFamily="18" charset="0"/>
                <a:cs typeface="Times New Roman" pitchFamily="18" charset="0"/>
              </a:rPr>
              <a:t>It is measured between the </a:t>
            </a:r>
            <a:r>
              <a:rPr lang="en-US" sz="2400" b="1" dirty="0" smtClean="0">
                <a:latin typeface="Times New Roman" pitchFamily="18" charset="0"/>
                <a:cs typeface="Times New Roman" pitchFamily="18" charset="0"/>
              </a:rPr>
              <a:t>summit of </a:t>
            </a:r>
            <a:r>
              <a:rPr lang="en-US" sz="2400" b="1" dirty="0" err="1" smtClean="0">
                <a:latin typeface="Times New Roman" pitchFamily="18" charset="0"/>
                <a:cs typeface="Times New Roman" pitchFamily="18" charset="0"/>
              </a:rPr>
              <a:t>ischial</a:t>
            </a:r>
            <a:r>
              <a:rPr lang="en-US" sz="2400" b="1" dirty="0" smtClean="0">
                <a:latin typeface="Times New Roman" pitchFamily="18" charset="0"/>
                <a:cs typeface="Times New Roman" pitchFamily="18" charset="0"/>
              </a:rPr>
              <a:t> arch </a:t>
            </a:r>
            <a:r>
              <a:rPr lang="en-US" sz="2400" dirty="0" smtClean="0">
                <a:latin typeface="Times New Roman" pitchFamily="18" charset="0"/>
                <a:cs typeface="Times New Roman" pitchFamily="18" charset="0"/>
              </a:rPr>
              <a:t>and </a:t>
            </a:r>
            <a:r>
              <a:rPr lang="en-US" sz="2400" b="1" dirty="0" err="1" smtClean="0">
                <a:latin typeface="Times New Roman" pitchFamily="18" charset="0"/>
                <a:cs typeface="Times New Roman" pitchFamily="18" charset="0"/>
              </a:rPr>
              <a:t>articular</a:t>
            </a:r>
            <a:r>
              <a:rPr lang="en-US" sz="2400" b="1" dirty="0" smtClean="0">
                <a:latin typeface="Times New Roman" pitchFamily="18" charset="0"/>
                <a:cs typeface="Times New Roman" pitchFamily="18" charset="0"/>
              </a:rPr>
              <a:t> of </a:t>
            </a:r>
            <a:r>
              <a:rPr lang="en-US" sz="2400" b="1" dirty="0" err="1" smtClean="0">
                <a:latin typeface="Times New Roman" pitchFamily="18" charset="0"/>
                <a:cs typeface="Times New Roman" pitchFamily="18" charset="0"/>
              </a:rPr>
              <a:t>coccygeal</a:t>
            </a:r>
            <a:r>
              <a:rPr lang="en-US" sz="2400" b="1" dirty="0" smtClean="0">
                <a:latin typeface="Times New Roman" pitchFamily="18" charset="0"/>
                <a:cs typeface="Times New Roman" pitchFamily="18" charset="0"/>
              </a:rPr>
              <a:t> 1</a:t>
            </a:r>
            <a:r>
              <a:rPr lang="en-US" sz="2400" b="1" baseline="30000" dirty="0" smtClean="0">
                <a:latin typeface="Times New Roman" pitchFamily="18" charset="0"/>
                <a:cs typeface="Times New Roman" pitchFamily="18" charset="0"/>
              </a:rPr>
              <a:t>st</a:t>
            </a:r>
            <a:r>
              <a:rPr lang="en-US" sz="2400" b="1" dirty="0" smtClean="0">
                <a:latin typeface="Times New Roman" pitchFamily="18" charset="0"/>
                <a:cs typeface="Times New Roman" pitchFamily="18" charset="0"/>
              </a:rPr>
              <a:t> and 2</a:t>
            </a:r>
            <a:r>
              <a:rPr lang="en-US" sz="2400" b="1" baseline="30000" dirty="0" smtClean="0">
                <a:latin typeface="Times New Roman" pitchFamily="18" charset="0"/>
                <a:cs typeface="Times New Roman" pitchFamily="18" charset="0"/>
              </a:rPr>
              <a:t>nd</a:t>
            </a:r>
            <a:r>
              <a:rPr lang="en-US" sz="2400" b="1" dirty="0" smtClean="0">
                <a:latin typeface="Times New Roman" pitchFamily="18" charset="0"/>
                <a:cs typeface="Times New Roman" pitchFamily="18" charset="0"/>
              </a:rPr>
              <a:t> vertebrae</a:t>
            </a:r>
            <a:r>
              <a:rPr lang="en-US" sz="2400" b="1" dirty="0" smtClean="0">
                <a:latin typeface="Times New Roman" pitchFamily="18" charset="0"/>
                <a:cs typeface="Times New Roman" pitchFamily="18" charset="0"/>
              </a:rPr>
              <a:t>.</a:t>
            </a:r>
          </a:p>
          <a:p>
            <a:pPr lvl="0" algn="just"/>
            <a:endParaRPr lang="en-US" sz="2400" dirty="0" smtClean="0">
              <a:latin typeface="Times New Roman" pitchFamily="18" charset="0"/>
              <a:cs typeface="Times New Roman" pitchFamily="18" charset="0"/>
            </a:endParaRPr>
          </a:p>
          <a:p>
            <a:pPr lvl="0" algn="just"/>
            <a:endParaRPr lang="en-US" sz="2400" dirty="0" smtClean="0">
              <a:latin typeface="Times New Roman" pitchFamily="18" charset="0"/>
              <a:cs typeface="Times New Roman" pitchFamily="18" charset="0"/>
            </a:endParaRPr>
          </a:p>
          <a:p>
            <a:pPr lvl="0" algn="just"/>
            <a:r>
              <a:rPr lang="en-US" sz="2400" b="1" dirty="0" smtClean="0">
                <a:latin typeface="Times New Roman" pitchFamily="18" charset="0"/>
                <a:cs typeface="Times New Roman" pitchFamily="18" charset="0"/>
              </a:rPr>
              <a:t>Transverse diameter :- </a:t>
            </a:r>
            <a:r>
              <a:rPr lang="en-US" sz="2400" dirty="0" smtClean="0">
                <a:latin typeface="Times New Roman" pitchFamily="18" charset="0"/>
                <a:cs typeface="Times New Roman" pitchFamily="18" charset="0"/>
              </a:rPr>
              <a:t>It is measured between </a:t>
            </a:r>
            <a:r>
              <a:rPr lang="en-US" sz="2400" b="1" dirty="0" smtClean="0">
                <a:latin typeface="Times New Roman" pitchFamily="18" charset="0"/>
                <a:cs typeface="Times New Roman" pitchFamily="18" charset="0"/>
              </a:rPr>
              <a:t>two </a:t>
            </a:r>
            <a:r>
              <a:rPr lang="en-US" sz="2400" b="1" dirty="0" err="1" smtClean="0">
                <a:latin typeface="Times New Roman" pitchFamily="18" charset="0"/>
                <a:cs typeface="Times New Roman" pitchFamily="18" charset="0"/>
              </a:rPr>
              <a:t>ischiatic</a:t>
            </a:r>
            <a:r>
              <a:rPr lang="en-US" sz="2400" b="1" dirty="0" smtClean="0">
                <a:latin typeface="Times New Roman" pitchFamily="18" charset="0"/>
                <a:cs typeface="Times New Roman" pitchFamily="18" charset="0"/>
              </a:rPr>
              <a:t> spines.</a:t>
            </a:r>
            <a:endParaRPr lang="en-US" sz="2400" b="1"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a:r>
              <a:rPr lang="en-US" sz="4400" dirty="0" smtClean="0">
                <a:solidFill>
                  <a:srgbClr val="FF0000"/>
                </a:solidFill>
                <a:latin typeface="Algerian" pitchFamily="82" charset="0"/>
              </a:rPr>
              <a:t>Diameter of Pelvic outlet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latin typeface="Times New Roman" pitchFamily="18" charset="0"/>
                <a:cs typeface="Times New Roman" pitchFamily="18" charset="0"/>
              </a:rPr>
              <a:t>    Each </a:t>
            </a:r>
            <a:r>
              <a:rPr lang="en-US" sz="2000" dirty="0" smtClean="0">
                <a:latin typeface="Times New Roman" pitchFamily="18" charset="0"/>
                <a:cs typeface="Times New Roman" pitchFamily="18" charset="0"/>
              </a:rPr>
              <a:t>vertebra consist of </a:t>
            </a:r>
            <a:r>
              <a:rPr lang="en-US" sz="2000" b="1" dirty="0" smtClean="0">
                <a:latin typeface="Times New Roman" pitchFamily="18" charset="0"/>
                <a:cs typeface="Times New Roman" pitchFamily="18" charset="0"/>
              </a:rPr>
              <a:t>body, </a:t>
            </a:r>
            <a:r>
              <a:rPr lang="en-US" sz="2000" b="1" dirty="0" err="1" smtClean="0">
                <a:latin typeface="Times New Roman" pitchFamily="18" charset="0"/>
                <a:cs typeface="Times New Roman" pitchFamily="18" charset="0"/>
              </a:rPr>
              <a:t>spinous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r>
              <a:rPr lang="en-US" sz="2000" b="1" dirty="0" smtClean="0">
                <a:latin typeface="Times New Roman" pitchFamily="18" charset="0"/>
                <a:cs typeface="Times New Roman" pitchFamily="18" charset="0"/>
              </a:rPr>
              <a:t>transverse processes</a:t>
            </a:r>
            <a:r>
              <a:rPr lang="en-US" sz="2000" dirty="0" smtClean="0">
                <a:latin typeface="Times New Roman" pitchFamily="18" charset="0"/>
                <a:cs typeface="Times New Roman" pitchFamily="18" charset="0"/>
              </a:rPr>
              <a:t>.</a:t>
            </a:r>
          </a:p>
          <a:p>
            <a:r>
              <a:rPr lang="en-US" sz="2000" b="1" dirty="0" err="1" smtClean="0">
                <a:latin typeface="Times New Roman" pitchFamily="18" charset="0"/>
                <a:cs typeface="Times New Roman" pitchFamily="18" charset="0"/>
              </a:rPr>
              <a:t>S.No</a:t>
            </a:r>
            <a:r>
              <a:rPr lang="en-US" sz="2000" b="1" dirty="0" smtClean="0">
                <a:latin typeface="Times New Roman" pitchFamily="18" charset="0"/>
                <a:cs typeface="Times New Roman" pitchFamily="18" charset="0"/>
              </a:rPr>
              <a:t>.              Cow</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Mare</a:t>
            </a:r>
          </a:p>
          <a:p>
            <a:r>
              <a:rPr lang="en-US" sz="2000" dirty="0" smtClean="0">
                <a:latin typeface="Times New Roman" pitchFamily="18" charset="0"/>
                <a:cs typeface="Times New Roman" pitchFamily="18" charset="0"/>
              </a:rPr>
              <a:t>1.               18-20 in numbers                      1.   15-21 in number</a:t>
            </a:r>
          </a:p>
          <a:p>
            <a:r>
              <a:rPr lang="en-US" sz="2000" dirty="0" smtClean="0">
                <a:latin typeface="Times New Roman" pitchFamily="18" charset="0"/>
                <a:cs typeface="Times New Roman" pitchFamily="18" charset="0"/>
              </a:rPr>
              <a:t>2.               1</a:t>
            </a:r>
            <a:r>
              <a:rPr lang="en-US" sz="2000" baseline="30000" dirty="0" smtClean="0">
                <a:latin typeface="Times New Roman" pitchFamily="18" charset="0"/>
                <a:cs typeface="Times New Roman" pitchFamily="18" charset="0"/>
              </a:rPr>
              <a:t>st</a:t>
            </a:r>
            <a:r>
              <a:rPr lang="en-US" sz="2000" dirty="0" smtClean="0">
                <a:latin typeface="Times New Roman" pitchFamily="18" charset="0"/>
                <a:cs typeface="Times New Roman" pitchFamily="18" charset="0"/>
              </a:rPr>
              <a:t> Vertebrae, well developed    2 . Having groove medially</a:t>
            </a:r>
          </a:p>
          <a:p>
            <a:r>
              <a:rPr lang="en-US" sz="2000" dirty="0" smtClean="0">
                <a:latin typeface="Times New Roman" pitchFamily="18" charset="0"/>
                <a:cs typeface="Times New Roman" pitchFamily="18" charset="0"/>
              </a:rPr>
              <a:t>3.               Ventrally groove for median      3. For </a:t>
            </a:r>
            <a:r>
              <a:rPr lang="en-US" sz="2000" dirty="0" err="1" smtClean="0">
                <a:latin typeface="Times New Roman" pitchFamily="18" charset="0"/>
                <a:cs typeface="Times New Roman" pitchFamily="18" charset="0"/>
              </a:rPr>
              <a:t>coccygeal</a:t>
            </a:r>
            <a:r>
              <a:rPr lang="en-US" sz="2000" dirty="0" smtClean="0">
                <a:latin typeface="Times New Roman" pitchFamily="18" charset="0"/>
                <a:cs typeface="Times New Roman" pitchFamily="18" charset="0"/>
              </a:rPr>
              <a:t> artery        </a:t>
            </a:r>
          </a:p>
          <a:p>
            <a:pPr>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saccral</a:t>
            </a:r>
            <a:r>
              <a:rPr lang="en-US" sz="2000" dirty="0" smtClean="0">
                <a:latin typeface="Times New Roman" pitchFamily="18" charset="0"/>
                <a:cs typeface="Times New Roman" pitchFamily="18" charset="0"/>
              </a:rPr>
              <a:t> artery.</a:t>
            </a:r>
          </a:p>
          <a:p>
            <a:r>
              <a:rPr lang="en-US" sz="2000" dirty="0" smtClean="0">
                <a:latin typeface="Times New Roman" pitchFamily="18" charset="0"/>
                <a:cs typeface="Times New Roman" pitchFamily="18" charset="0"/>
              </a:rPr>
              <a:t>4.               First 5-6 </a:t>
            </a:r>
            <a:r>
              <a:rPr lang="en-US" sz="2000" dirty="0" err="1" smtClean="0">
                <a:latin typeface="Times New Roman" pitchFamily="18" charset="0"/>
                <a:cs typeface="Times New Roman" pitchFamily="18" charset="0"/>
              </a:rPr>
              <a:t>vertebare</a:t>
            </a:r>
            <a:r>
              <a:rPr lang="en-US" sz="2000" dirty="0" smtClean="0">
                <a:latin typeface="Times New Roman" pitchFamily="18" charset="0"/>
                <a:cs typeface="Times New Roman" pitchFamily="18" charset="0"/>
              </a:rPr>
              <a:t> having         4. Less Developed </a:t>
            </a:r>
          </a:p>
          <a:p>
            <a:pPr>
              <a:buNone/>
            </a:pPr>
            <a:r>
              <a:rPr lang="en-US" sz="2000" dirty="0" smtClean="0">
                <a:latin typeface="Times New Roman" pitchFamily="18" charset="0"/>
                <a:cs typeface="Times New Roman" pitchFamily="18" charset="0"/>
              </a:rPr>
              <a:t>                      complete arches and </a:t>
            </a:r>
            <a:r>
              <a:rPr lang="en-US" sz="2000" dirty="0" err="1" smtClean="0">
                <a:latin typeface="Times New Roman" pitchFamily="18" charset="0"/>
                <a:cs typeface="Times New Roman" pitchFamily="18" charset="0"/>
              </a:rPr>
              <a:t>spinous</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process.</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dirty="0" err="1" smtClean="0">
                <a:latin typeface="Algerian" pitchFamily="82" charset="0"/>
                <a:hlinkClick r:id="rId2" tooltip="Coccygeal vertebrae"/>
              </a:rPr>
              <a:t>Coccygeal</a:t>
            </a:r>
            <a:r>
              <a:rPr lang="en-US" dirty="0" smtClean="0">
                <a:latin typeface="Algerian" pitchFamily="82" charset="0"/>
                <a:hlinkClick r:id="rId2" tooltip="Coccygeal vertebrae"/>
              </a:rPr>
              <a:t> </a:t>
            </a:r>
            <a:r>
              <a:rPr lang="en-US" dirty="0" smtClean="0">
                <a:latin typeface="Algerian" pitchFamily="82" charset="0"/>
                <a:hlinkClick r:id="rId2" tooltip="Coccygeal vertebrae"/>
              </a:rPr>
              <a:t>vertebrae</a:t>
            </a:r>
            <a:r>
              <a:rPr lang="en-US" dirty="0" smtClean="0"/>
              <a:t> </a:t>
            </a:r>
            <a:r>
              <a:rPr lang="en-US" dirty="0" smtClean="0"/>
              <a: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66928" indent="-457200" algn="just">
              <a:buNone/>
            </a:pPr>
            <a:r>
              <a:rPr lang="en-US" sz="2000" dirty="0" smtClean="0">
                <a:latin typeface="Times New Roman" pitchFamily="18" charset="0"/>
                <a:cs typeface="Times New Roman" pitchFamily="18" charset="0"/>
              </a:rPr>
              <a:t>1. The femur, the most </a:t>
            </a:r>
            <a:r>
              <a:rPr lang="en-US" sz="2000" b="1" dirty="0" smtClean="0">
                <a:latin typeface="Times New Roman" pitchFamily="18" charset="0"/>
                <a:cs typeface="Times New Roman" pitchFamily="18" charset="0"/>
              </a:rPr>
              <a:t>massive</a:t>
            </a:r>
            <a:r>
              <a:rPr lang="en-US" sz="2000" dirty="0" smtClean="0">
                <a:latin typeface="Times New Roman" pitchFamily="18" charset="0"/>
                <a:cs typeface="Times New Roman" pitchFamily="18" charset="0"/>
              </a:rPr>
              <a:t> and </a:t>
            </a:r>
            <a:r>
              <a:rPr lang="en-US" sz="2000" b="1" dirty="0" smtClean="0">
                <a:latin typeface="Times New Roman" pitchFamily="18" charset="0"/>
                <a:cs typeface="Times New Roman" pitchFamily="18" charset="0"/>
              </a:rPr>
              <a:t>longest bones</a:t>
            </a:r>
            <a:r>
              <a:rPr lang="en-US" sz="2000" dirty="0" smtClean="0">
                <a:latin typeface="Times New Roman" pitchFamily="18" charset="0"/>
                <a:cs typeface="Times New Roman" pitchFamily="18" charset="0"/>
              </a:rPr>
              <a:t>.</a:t>
            </a:r>
          </a:p>
          <a:p>
            <a:pPr marL="566928" indent="-457200" algn="just">
              <a:buAutoNum type="arabicPeriod"/>
            </a:pP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2. Extends </a:t>
            </a:r>
            <a:r>
              <a:rPr lang="en-US" sz="2000" b="1" dirty="0" smtClean="0">
                <a:latin typeface="Times New Roman" pitchFamily="18" charset="0"/>
                <a:cs typeface="Times New Roman" pitchFamily="18" charset="0"/>
              </a:rPr>
              <a:t>obliquely downward and forward</a:t>
            </a:r>
            <a:r>
              <a:rPr lang="en-US" sz="2000" dirty="0" smtClean="0">
                <a:latin typeface="Times New Roman" pitchFamily="18" charset="0"/>
                <a:cs typeface="Times New Roman" pitchFamily="18" charset="0"/>
              </a:rPr>
              <a:t> in direction.</a:t>
            </a:r>
          </a:p>
          <a:p>
            <a:pPr algn="just">
              <a:buNone/>
            </a:pP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3. Proximally it head articulates with </a:t>
            </a:r>
            <a:r>
              <a:rPr lang="en-US" sz="2000" dirty="0" err="1" smtClean="0">
                <a:latin typeface="Times New Roman" pitchFamily="18" charset="0"/>
                <a:cs typeface="Times New Roman" pitchFamily="18" charset="0"/>
              </a:rPr>
              <a:t>acetabulum</a:t>
            </a:r>
            <a:r>
              <a:rPr lang="en-US" sz="2000" dirty="0" smtClean="0">
                <a:latin typeface="Times New Roman" pitchFamily="18" charset="0"/>
                <a:cs typeface="Times New Roman" pitchFamily="18" charset="0"/>
              </a:rPr>
              <a:t> and forms joint that is known as </a:t>
            </a:r>
            <a:r>
              <a:rPr lang="en-US" sz="2000" b="1" dirty="0" smtClean="0">
                <a:latin typeface="Times New Roman" pitchFamily="18" charset="0"/>
                <a:cs typeface="Times New Roman" pitchFamily="18" charset="0"/>
              </a:rPr>
              <a:t>hip joint</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4. Distally it articulates with proximal ends of tibia, fibula and dorsal surface of patella and forms joint that is known as </a:t>
            </a:r>
            <a:r>
              <a:rPr lang="en-US" sz="2000" b="1" dirty="0" smtClean="0">
                <a:latin typeface="Times New Roman" pitchFamily="18" charset="0"/>
                <a:cs typeface="Times New Roman" pitchFamily="18" charset="0"/>
              </a:rPr>
              <a:t>stifle joints   </a:t>
            </a:r>
          </a:p>
          <a:p>
            <a:pPr algn="just">
              <a:buNone/>
            </a:pP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For description, It consists of </a:t>
            </a:r>
            <a:r>
              <a:rPr lang="en-US" sz="2000" b="1" dirty="0" smtClean="0">
                <a:latin typeface="Times New Roman" pitchFamily="18" charset="0"/>
                <a:cs typeface="Times New Roman" pitchFamily="18" charset="0"/>
              </a:rPr>
              <a:t>a </a:t>
            </a:r>
            <a:r>
              <a:rPr lang="en-US" sz="2000" b="1" i="1" dirty="0" smtClean="0">
                <a:latin typeface="Times New Roman" pitchFamily="18" charset="0"/>
                <a:cs typeface="Times New Roman" pitchFamily="18" charset="0"/>
              </a:rPr>
              <a:t>shaft</a:t>
            </a:r>
            <a:r>
              <a:rPr lang="en-US" sz="2000" dirty="0" smtClean="0">
                <a:latin typeface="Times New Roman" pitchFamily="18" charset="0"/>
                <a:cs typeface="Times New Roman" pitchFamily="18" charset="0"/>
              </a:rPr>
              <a:t> and </a:t>
            </a:r>
            <a:r>
              <a:rPr lang="en-US" sz="2000" b="1" i="1" dirty="0" smtClean="0">
                <a:latin typeface="Times New Roman" pitchFamily="18" charset="0"/>
                <a:cs typeface="Times New Roman" pitchFamily="18" charset="0"/>
              </a:rPr>
              <a:t>two extremities</a:t>
            </a:r>
            <a:r>
              <a:rPr lang="en-US" sz="2000" i="1"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smtClean="0">
                <a:solidFill>
                  <a:srgbClr val="FF0000"/>
                </a:solidFill>
                <a:latin typeface="Algerian" pitchFamily="82" charset="0"/>
              </a:rPr>
              <a:t>FEMUR - Thigh Bone-Longest Bone</a:t>
            </a:r>
            <a:r>
              <a:rPr lang="en-US" dirty="0" smtClean="0"/>
              <a:t/>
            </a:r>
            <a:br>
              <a:rPr lang="en-US" dirty="0" smtClean="0"/>
            </a:br>
            <a:r>
              <a:rPr lang="en-US" dirty="0" smtClean="0"/>
              <a:t>                     </a:t>
            </a:r>
            <a:r>
              <a:rPr lang="en-US" dirty="0" smtClean="0">
                <a:latin typeface="Algerian" pitchFamily="82" charset="0"/>
              </a:rPr>
              <a:t>(</a:t>
            </a:r>
            <a:r>
              <a:rPr lang="en-US" dirty="0" smtClean="0">
                <a:latin typeface="Algerian" pitchFamily="82" charset="0"/>
                <a:hlinkClick r:id="rId2"/>
              </a:rPr>
              <a:t>Ox</a:t>
            </a:r>
            <a:r>
              <a:rPr lang="en-US" dirty="0" smtClean="0">
                <a:latin typeface="Algerian" pitchFamily="82" charset="0"/>
              </a:rPr>
              <a:t>)</a:t>
            </a: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i="1" dirty="0" smtClean="0">
                <a:solidFill>
                  <a:srgbClr val="FF0000"/>
                </a:solidFill>
                <a:latin typeface="Times New Roman" pitchFamily="18" charset="0"/>
                <a:cs typeface="Times New Roman" pitchFamily="18" charset="0"/>
              </a:rPr>
              <a:t>Shaft:</a:t>
            </a:r>
            <a:endParaRPr lang="en-US" sz="3200" dirty="0" smtClean="0">
              <a:solidFill>
                <a:srgbClr val="FF0000"/>
              </a:solidFill>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The </a:t>
            </a:r>
            <a:r>
              <a:rPr lang="en-US" sz="3200" i="1" dirty="0" smtClean="0">
                <a:latin typeface="Times New Roman" pitchFamily="18" charset="0"/>
                <a:cs typeface="Times New Roman" pitchFamily="18" charset="0"/>
              </a:rPr>
              <a:t>shaft</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posses </a:t>
            </a:r>
            <a:r>
              <a:rPr lang="en-US" sz="3200" b="1" dirty="0" smtClean="0">
                <a:latin typeface="Times New Roman" pitchFamily="18" charset="0"/>
                <a:cs typeface="Times New Roman" pitchFamily="18" charset="0"/>
              </a:rPr>
              <a:t>four</a:t>
            </a:r>
            <a:r>
              <a:rPr lang="en-US" sz="3200" dirty="0" smtClean="0">
                <a:latin typeface="Times New Roman" pitchFamily="18" charset="0"/>
                <a:cs typeface="Times New Roman" pitchFamily="18" charset="0"/>
              </a:rPr>
              <a:t> surfaces</a:t>
            </a:r>
            <a:r>
              <a:rPr lang="en-US" sz="3200" b="1"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lvl="0" algn="just"/>
            <a:r>
              <a:rPr lang="en-US" sz="3200" dirty="0" smtClean="0">
                <a:latin typeface="Times New Roman" pitchFamily="18" charset="0"/>
                <a:cs typeface="Times New Roman" pitchFamily="18" charset="0"/>
              </a:rPr>
              <a:t>The </a:t>
            </a:r>
            <a:r>
              <a:rPr lang="en-US" sz="3200" i="1" dirty="0" smtClean="0">
                <a:latin typeface="Times New Roman" pitchFamily="18" charset="0"/>
                <a:cs typeface="Times New Roman" pitchFamily="18" charset="0"/>
              </a:rPr>
              <a:t>anterior, medial</a:t>
            </a:r>
            <a:r>
              <a:rPr lang="en-US" sz="3200" dirty="0" smtClean="0">
                <a:latin typeface="Times New Roman" pitchFamily="18" charset="0"/>
                <a:cs typeface="Times New Roman" pitchFamily="18" charset="0"/>
              </a:rPr>
              <a:t> and </a:t>
            </a:r>
            <a:r>
              <a:rPr lang="en-US" sz="3200" i="1" dirty="0" smtClean="0">
                <a:latin typeface="Times New Roman" pitchFamily="18" charset="0"/>
                <a:cs typeface="Times New Roman" pitchFamily="18" charset="0"/>
              </a:rPr>
              <a:t>lateral surfaces</a:t>
            </a:r>
            <a:r>
              <a:rPr lang="en-US" sz="3200" dirty="0" smtClean="0">
                <a:latin typeface="Times New Roman" pitchFamily="18" charset="0"/>
                <a:cs typeface="Times New Roman" pitchFamily="18" charset="0"/>
              </a:rPr>
              <a:t> are continuous, convex from side to side and are covered in life by the </a:t>
            </a:r>
            <a:r>
              <a:rPr lang="en-US" sz="3200" b="1" i="1" dirty="0" smtClean="0">
                <a:latin typeface="Times New Roman" pitchFamily="18" charset="0"/>
                <a:cs typeface="Times New Roman" pitchFamily="18" charset="0"/>
              </a:rPr>
              <a:t>quadriceps</a:t>
            </a:r>
            <a:r>
              <a:rPr lang="en-US" sz="3200" b="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femoris</a:t>
            </a:r>
            <a:r>
              <a:rPr lang="en-US" sz="3200" i="1"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lvl="0" algn="just"/>
            <a:r>
              <a:rPr lang="en-US" sz="3200" dirty="0" smtClean="0">
                <a:latin typeface="Times New Roman" pitchFamily="18" charset="0"/>
                <a:cs typeface="Times New Roman" pitchFamily="18" charset="0"/>
              </a:rPr>
              <a:t>The </a:t>
            </a:r>
            <a:r>
              <a:rPr lang="en-US" sz="3200" i="1" dirty="0" smtClean="0">
                <a:latin typeface="Times New Roman" pitchFamily="18" charset="0"/>
                <a:cs typeface="Times New Roman" pitchFamily="18" charset="0"/>
              </a:rPr>
              <a:t>posterior face</a:t>
            </a:r>
            <a:r>
              <a:rPr lang="en-US" sz="3200" dirty="0" smtClean="0">
                <a:latin typeface="Times New Roman" pitchFamily="18" charset="0"/>
                <a:cs typeface="Times New Roman" pitchFamily="18" charset="0"/>
              </a:rPr>
              <a:t> is narrow in the middle where it is rough for the </a:t>
            </a:r>
            <a:r>
              <a:rPr lang="en-US" sz="3200" i="1" dirty="0" smtClean="0">
                <a:latin typeface="Times New Roman" pitchFamily="18" charset="0"/>
                <a:cs typeface="Times New Roman" pitchFamily="18" charset="0"/>
              </a:rPr>
              <a:t>adductor.</a:t>
            </a:r>
            <a:r>
              <a:rPr lang="en-US" sz="3200" dirty="0" smtClean="0">
                <a:latin typeface="Times New Roman" pitchFamily="18" charset="0"/>
                <a:cs typeface="Times New Roman" pitchFamily="18" charset="0"/>
              </a:rPr>
              <a:t> Below this is an oblique vascular impression running downward and outward marking the course of the femoral vessels.</a:t>
            </a:r>
          </a:p>
          <a:p>
            <a:endParaRPr lang="en-US" dirty="0"/>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cs typeface="Times New Roman" pitchFamily="18" charset="0"/>
              </a:rPr>
              <a:t>FEMUR - Thigh Bone-Cont</a:t>
            </a:r>
            <a:r>
              <a:rPr lang="en-US" dirty="0" smtClean="0">
                <a:solidFill>
                  <a:srgbClr val="FF0000"/>
                </a:solidFill>
              </a:rPr>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lgn="just"/>
            <a:r>
              <a:rPr lang="en-US" sz="2600" dirty="0" smtClean="0">
                <a:latin typeface="Times New Roman" pitchFamily="18" charset="0"/>
                <a:cs typeface="Times New Roman" pitchFamily="18" charset="0"/>
              </a:rPr>
              <a:t>The </a:t>
            </a:r>
            <a:r>
              <a:rPr lang="en-US" sz="2600" b="1" dirty="0" smtClean="0">
                <a:latin typeface="Times New Roman" pitchFamily="18" charset="0"/>
                <a:cs typeface="Times New Roman" pitchFamily="18" charset="0"/>
              </a:rPr>
              <a:t>medial border </a:t>
            </a:r>
            <a:r>
              <a:rPr lang="en-US" sz="2600" dirty="0" smtClean="0">
                <a:latin typeface="Times New Roman" pitchFamily="18" charset="0"/>
                <a:cs typeface="Times New Roman" pitchFamily="18" charset="0"/>
              </a:rPr>
              <a:t>of posterior surface presents in its upper third the </a:t>
            </a:r>
            <a:r>
              <a:rPr lang="en-US" sz="2600" i="1" dirty="0" err="1" smtClean="0">
                <a:latin typeface="Times New Roman" pitchFamily="18" charset="0"/>
                <a:cs typeface="Times New Roman" pitchFamily="18" charset="0"/>
              </a:rPr>
              <a:t>trochanter</a:t>
            </a:r>
            <a:r>
              <a:rPr lang="en-US" sz="2600" i="1" dirty="0" smtClean="0">
                <a:latin typeface="Times New Roman" pitchFamily="18" charset="0"/>
                <a:cs typeface="Times New Roman" pitchFamily="18" charset="0"/>
              </a:rPr>
              <a:t> minor</a:t>
            </a:r>
            <a:r>
              <a:rPr lang="en-US" sz="2600" dirty="0" smtClean="0">
                <a:latin typeface="Times New Roman" pitchFamily="18" charset="0"/>
                <a:cs typeface="Times New Roman" pitchFamily="18" charset="0"/>
              </a:rPr>
              <a:t>, which is for </a:t>
            </a:r>
            <a:r>
              <a:rPr lang="en-US" sz="2600" b="1" i="1" dirty="0" err="1" smtClean="0">
                <a:latin typeface="Times New Roman" pitchFamily="18" charset="0"/>
                <a:cs typeface="Times New Roman" pitchFamily="18" charset="0"/>
              </a:rPr>
              <a:t>quadratus</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femoris</a:t>
            </a:r>
            <a:r>
              <a:rPr lang="en-US" sz="2600" dirty="0" smtClean="0">
                <a:latin typeface="Times New Roman" pitchFamily="18" charset="0"/>
                <a:cs typeface="Times New Roman" pitchFamily="18" charset="0"/>
              </a:rPr>
              <a:t> and </a:t>
            </a:r>
            <a:r>
              <a:rPr lang="en-US" sz="2600" b="1" i="1" dirty="0" err="1" smtClean="0">
                <a:latin typeface="Times New Roman" pitchFamily="18" charset="0"/>
                <a:cs typeface="Times New Roman" pitchFamily="18" charset="0"/>
              </a:rPr>
              <a:t>ilio-psoas</a:t>
            </a:r>
            <a:r>
              <a:rPr lang="en-US" sz="2600" i="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Extending from this </a:t>
            </a:r>
            <a:r>
              <a:rPr lang="en-US" sz="2600" dirty="0" err="1" smtClean="0">
                <a:latin typeface="Times New Roman" pitchFamily="18" charset="0"/>
                <a:cs typeface="Times New Roman" pitchFamily="18" charset="0"/>
              </a:rPr>
              <a:t>trochanter</a:t>
            </a:r>
            <a:r>
              <a:rPr lang="en-US" sz="2600" dirty="0" smtClean="0">
                <a:latin typeface="Times New Roman" pitchFamily="18" charset="0"/>
                <a:cs typeface="Times New Roman" pitchFamily="18" charset="0"/>
              </a:rPr>
              <a:t> obliquely and joining the </a:t>
            </a:r>
            <a:r>
              <a:rPr lang="en-US" sz="2600" i="1" dirty="0" err="1" smtClean="0">
                <a:latin typeface="Times New Roman" pitchFamily="18" charset="0"/>
                <a:cs typeface="Times New Roman" pitchFamily="18" charset="0"/>
              </a:rPr>
              <a:t>trochanter</a:t>
            </a:r>
            <a:r>
              <a:rPr lang="en-US" sz="2600" i="1" dirty="0" smtClean="0">
                <a:latin typeface="Times New Roman" pitchFamily="18" charset="0"/>
                <a:cs typeface="Times New Roman" pitchFamily="18" charset="0"/>
              </a:rPr>
              <a:t> major</a:t>
            </a:r>
            <a:r>
              <a:rPr lang="en-US" sz="2600" dirty="0" smtClean="0">
                <a:latin typeface="Times New Roman" pitchFamily="18" charset="0"/>
                <a:cs typeface="Times New Roman" pitchFamily="18" charset="0"/>
              </a:rPr>
              <a:t> is </a:t>
            </a:r>
            <a:r>
              <a:rPr lang="en-US" sz="2600" i="1" dirty="0" err="1" smtClean="0">
                <a:latin typeface="Times New Roman" pitchFamily="18" charset="0"/>
                <a:cs typeface="Times New Roman" pitchFamily="18" charset="0"/>
              </a:rPr>
              <a:t>trochanteric</a:t>
            </a:r>
            <a:r>
              <a:rPr lang="en-US" sz="2600" i="1" dirty="0" smtClean="0">
                <a:latin typeface="Times New Roman" pitchFamily="18" charset="0"/>
                <a:cs typeface="Times New Roman" pitchFamily="18" charset="0"/>
              </a:rPr>
              <a:t> ridge,</a:t>
            </a:r>
            <a:r>
              <a:rPr lang="en-US" sz="2600" dirty="0" smtClean="0">
                <a:latin typeface="Times New Roman" pitchFamily="18" charset="0"/>
                <a:cs typeface="Times New Roman" pitchFamily="18" charset="0"/>
              </a:rPr>
              <a:t> which forms the </a:t>
            </a:r>
            <a:r>
              <a:rPr lang="en-US" sz="2600" dirty="0" err="1" smtClean="0">
                <a:latin typeface="Times New Roman" pitchFamily="18" charset="0"/>
                <a:cs typeface="Times New Roman" pitchFamily="18" charset="0"/>
              </a:rPr>
              <a:t>postero</a:t>
            </a:r>
            <a:r>
              <a:rPr lang="en-US" sz="2600" dirty="0" smtClean="0">
                <a:latin typeface="Times New Roman" pitchFamily="18" charset="0"/>
                <a:cs typeface="Times New Roman" pitchFamily="18" charset="0"/>
              </a:rPr>
              <a:t>-lateral boundary of the </a:t>
            </a:r>
            <a:r>
              <a:rPr lang="en-US" sz="2600" i="1" dirty="0" err="1" smtClean="0">
                <a:latin typeface="Times New Roman" pitchFamily="18" charset="0"/>
                <a:cs typeface="Times New Roman" pitchFamily="18" charset="0"/>
              </a:rPr>
              <a:t>trochanteric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fossa</a:t>
            </a:r>
            <a:r>
              <a:rPr lang="en-US" sz="2600" i="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ridge is for the </a:t>
            </a:r>
            <a:r>
              <a:rPr lang="en-US" sz="2600" b="1" i="1" dirty="0" smtClean="0">
                <a:latin typeface="Times New Roman" pitchFamily="18" charset="0"/>
                <a:cs typeface="Times New Roman" pitchFamily="18" charset="0"/>
              </a:rPr>
              <a:t>gluteus </a:t>
            </a:r>
            <a:r>
              <a:rPr lang="en-US" sz="2600" b="1" i="1" dirty="0" err="1" smtClean="0">
                <a:latin typeface="Times New Roman" pitchFamily="18" charset="0"/>
                <a:cs typeface="Times New Roman" pitchFamily="18" charset="0"/>
              </a:rPr>
              <a:t>medius</a:t>
            </a:r>
            <a:r>
              <a:rPr lang="en-US" sz="2600" dirty="0" smtClean="0">
                <a:latin typeface="Times New Roman" pitchFamily="18" charset="0"/>
                <a:cs typeface="Times New Roman" pitchFamily="18" charset="0"/>
              </a:rPr>
              <a:t> and </a:t>
            </a:r>
            <a:r>
              <a:rPr lang="en-US" sz="2600" dirty="0" err="1" smtClean="0">
                <a:latin typeface="Times New Roman" pitchFamily="18" charset="0"/>
                <a:cs typeface="Times New Roman" pitchFamily="18" charset="0"/>
              </a:rPr>
              <a:t>fossa</a:t>
            </a:r>
            <a:r>
              <a:rPr lang="en-US" sz="2600" dirty="0" smtClean="0">
                <a:latin typeface="Times New Roman" pitchFamily="18" charset="0"/>
                <a:cs typeface="Times New Roman" pitchFamily="18" charset="0"/>
              </a:rPr>
              <a:t> for </a:t>
            </a:r>
            <a:r>
              <a:rPr lang="en-US" sz="2600" b="1" i="1" dirty="0" err="1" smtClean="0">
                <a:latin typeface="Times New Roman" pitchFamily="18" charset="0"/>
                <a:cs typeface="Times New Roman" pitchFamily="18" charset="0"/>
              </a:rPr>
              <a:t>gemellus</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obturator</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externus</a:t>
            </a:r>
            <a:r>
              <a:rPr lang="en-US" sz="2600" dirty="0" smtClean="0">
                <a:latin typeface="Times New Roman" pitchFamily="18" charset="0"/>
                <a:cs typeface="Times New Roman" pitchFamily="18" charset="0"/>
              </a:rPr>
              <a:t> and</a:t>
            </a:r>
            <a:r>
              <a:rPr lang="en-US" sz="2600" b="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obturator</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internus</a:t>
            </a:r>
            <a:r>
              <a:rPr lang="en-US" sz="2600" b="1" i="1" dirty="0" smtClean="0">
                <a:latin typeface="Times New Roman" pitchFamily="18" charset="0"/>
                <a:cs typeface="Times New Roman" pitchFamily="18" charset="0"/>
              </a:rPr>
              <a:t>.</a:t>
            </a:r>
            <a:endParaRPr lang="en-US" sz="2600" b="1" dirty="0" smtClean="0">
              <a:latin typeface="Times New Roman" pitchFamily="18" charset="0"/>
              <a:cs typeface="Times New Roman" pitchFamily="18" charset="0"/>
            </a:endParaRPr>
          </a:p>
          <a:p>
            <a:pPr lvl="0" algn="just"/>
            <a:r>
              <a:rPr lang="en-US" sz="2600" dirty="0" smtClean="0">
                <a:latin typeface="Times New Roman" pitchFamily="18" charset="0"/>
                <a:cs typeface="Times New Roman" pitchFamily="18" charset="0"/>
              </a:rPr>
              <a:t>The </a:t>
            </a:r>
            <a:r>
              <a:rPr lang="en-US" sz="2600" b="1" dirty="0" smtClean="0">
                <a:latin typeface="Times New Roman" pitchFamily="18" charset="0"/>
                <a:cs typeface="Times New Roman" pitchFamily="18" charset="0"/>
              </a:rPr>
              <a:t>distal third </a:t>
            </a:r>
            <a:r>
              <a:rPr lang="en-US" sz="2600" dirty="0" smtClean="0">
                <a:latin typeface="Times New Roman" pitchFamily="18" charset="0"/>
                <a:cs typeface="Times New Roman" pitchFamily="18" charset="0"/>
              </a:rPr>
              <a:t>of this border carries above the medial </a:t>
            </a:r>
            <a:r>
              <a:rPr lang="en-US" sz="2600" dirty="0" err="1" smtClean="0">
                <a:latin typeface="Times New Roman" pitchFamily="18" charset="0"/>
                <a:cs typeface="Times New Roman" pitchFamily="18" charset="0"/>
              </a:rPr>
              <a:t>condyle</a:t>
            </a:r>
            <a:r>
              <a:rPr lang="en-US" sz="2600" dirty="0" smtClean="0">
                <a:latin typeface="Times New Roman" pitchFamily="18" charset="0"/>
                <a:cs typeface="Times New Roman" pitchFamily="18" charset="0"/>
              </a:rPr>
              <a:t> the </a:t>
            </a:r>
            <a:r>
              <a:rPr lang="en-US" sz="2600" i="1" dirty="0" smtClean="0">
                <a:latin typeface="Times New Roman" pitchFamily="18" charset="0"/>
                <a:cs typeface="Times New Roman" pitchFamily="18" charset="0"/>
              </a:rPr>
              <a:t>medial supra </a:t>
            </a:r>
            <a:r>
              <a:rPr lang="en-US" sz="2600" i="1" dirty="0" err="1" smtClean="0">
                <a:latin typeface="Times New Roman" pitchFamily="18" charset="0"/>
                <a:cs typeface="Times New Roman" pitchFamily="18" charset="0"/>
              </a:rPr>
              <a:t>condyloid</a:t>
            </a:r>
            <a:r>
              <a:rPr lang="en-US" sz="2600" i="1" dirty="0" smtClean="0">
                <a:latin typeface="Times New Roman" pitchFamily="18" charset="0"/>
                <a:cs typeface="Times New Roman" pitchFamily="18" charset="0"/>
              </a:rPr>
              <a:t> crest</a:t>
            </a:r>
            <a:r>
              <a:rPr lang="en-US" sz="2600" dirty="0" smtClean="0">
                <a:latin typeface="Times New Roman" pitchFamily="18" charset="0"/>
                <a:cs typeface="Times New Roman" pitchFamily="18" charset="0"/>
              </a:rPr>
              <a:t> for the medial head of the </a:t>
            </a:r>
            <a:r>
              <a:rPr lang="en-US" sz="2600" b="1" i="1" dirty="0" err="1" smtClean="0">
                <a:latin typeface="Times New Roman" pitchFamily="18" charset="0"/>
                <a:cs typeface="Times New Roman" pitchFamily="18" charset="0"/>
              </a:rPr>
              <a:t>gastrocnemius</a:t>
            </a:r>
            <a:r>
              <a:rPr lang="en-US" sz="2600" dirty="0" smtClean="0">
                <a:latin typeface="Times New Roman" pitchFamily="18" charset="0"/>
                <a:cs typeface="Times New Roman" pitchFamily="18" charset="0"/>
              </a:rPr>
              <a:t>. The rest of this border below the </a:t>
            </a:r>
            <a:r>
              <a:rPr lang="en-US" sz="2600" dirty="0" err="1" smtClean="0">
                <a:latin typeface="Times New Roman" pitchFamily="18" charset="0"/>
                <a:cs typeface="Times New Roman" pitchFamily="18" charset="0"/>
              </a:rPr>
              <a:t>trochanter</a:t>
            </a:r>
            <a:r>
              <a:rPr lang="en-US" sz="2600" dirty="0" smtClean="0">
                <a:latin typeface="Times New Roman" pitchFamily="18" charset="0"/>
                <a:cs typeface="Times New Roman" pitchFamily="18" charset="0"/>
              </a:rPr>
              <a:t> minor is for the </a:t>
            </a:r>
            <a:r>
              <a:rPr lang="en-US" sz="2600" b="1" i="1" dirty="0" err="1" smtClean="0">
                <a:latin typeface="Times New Roman" pitchFamily="18" charset="0"/>
                <a:cs typeface="Times New Roman" pitchFamily="18" charset="0"/>
              </a:rPr>
              <a:t>pectineus</a:t>
            </a:r>
            <a:r>
              <a:rPr lang="en-US" sz="2600" dirty="0" smtClean="0">
                <a:latin typeface="Times New Roman" pitchFamily="18" charset="0"/>
                <a:cs typeface="Times New Roman" pitchFamily="18" charset="0"/>
              </a:rPr>
              <a:t>.</a:t>
            </a:r>
          </a:p>
          <a:p>
            <a:pPr lvl="0" algn="just"/>
            <a:r>
              <a:rPr lang="en-US" sz="2600" dirty="0" smtClean="0">
                <a:latin typeface="Times New Roman" pitchFamily="18" charset="0"/>
                <a:cs typeface="Times New Roman" pitchFamily="18" charset="0"/>
              </a:rPr>
              <a:t>The </a:t>
            </a:r>
            <a:r>
              <a:rPr lang="en-US" sz="2600" b="1" i="1" dirty="0" smtClean="0">
                <a:latin typeface="Times New Roman" pitchFamily="18" charset="0"/>
                <a:cs typeface="Times New Roman" pitchFamily="18" charset="0"/>
              </a:rPr>
              <a:t>lateral border</a:t>
            </a:r>
            <a:r>
              <a:rPr lang="en-US" sz="2600" dirty="0" smtClean="0">
                <a:latin typeface="Times New Roman" pitchFamily="18" charset="0"/>
                <a:cs typeface="Times New Roman" pitchFamily="18" charset="0"/>
              </a:rPr>
              <a:t> presents in its distal third the </a:t>
            </a:r>
            <a:r>
              <a:rPr lang="en-US" sz="2600" i="1" dirty="0" err="1" smtClean="0">
                <a:latin typeface="Times New Roman" pitchFamily="18" charset="0"/>
                <a:cs typeface="Times New Roman" pitchFamily="18" charset="0"/>
              </a:rPr>
              <a:t>supracondyloid</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fossa</a:t>
            </a:r>
            <a:r>
              <a:rPr lang="en-US" sz="2600" i="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which is bounded laterally by the lateral </a:t>
            </a:r>
            <a:r>
              <a:rPr lang="en-US" sz="2600" i="1" dirty="0" smtClean="0">
                <a:latin typeface="Times New Roman" pitchFamily="18" charset="0"/>
                <a:cs typeface="Times New Roman" pitchFamily="18" charset="0"/>
              </a:rPr>
              <a:t>supra-</a:t>
            </a:r>
            <a:r>
              <a:rPr lang="en-US" sz="2600" i="1" dirty="0" err="1" smtClean="0">
                <a:latin typeface="Times New Roman" pitchFamily="18" charset="0"/>
                <a:cs typeface="Times New Roman" pitchFamily="18" charset="0"/>
              </a:rPr>
              <a:t>condyloid</a:t>
            </a:r>
            <a:r>
              <a:rPr lang="en-US" sz="2600" i="1" dirty="0" smtClean="0">
                <a:latin typeface="Times New Roman" pitchFamily="18" charset="0"/>
                <a:cs typeface="Times New Roman" pitchFamily="18" charset="0"/>
              </a:rPr>
              <a:t> crest.</a:t>
            </a:r>
            <a:r>
              <a:rPr lang="en-US" sz="2600" dirty="0" smtClean="0">
                <a:latin typeface="Times New Roman" pitchFamily="18" charset="0"/>
                <a:cs typeface="Times New Roman" pitchFamily="18" charset="0"/>
              </a:rPr>
              <a:t> The </a:t>
            </a:r>
            <a:r>
              <a:rPr lang="en-US" sz="2600" dirty="0" err="1" smtClean="0">
                <a:latin typeface="Times New Roman" pitchFamily="18" charset="0"/>
                <a:cs typeface="Times New Roman" pitchFamily="18" charset="0"/>
              </a:rPr>
              <a:t>fossa</a:t>
            </a:r>
            <a:r>
              <a:rPr lang="en-US" sz="2600" dirty="0" smtClean="0">
                <a:latin typeface="Times New Roman" pitchFamily="18" charset="0"/>
                <a:cs typeface="Times New Roman" pitchFamily="18" charset="0"/>
              </a:rPr>
              <a:t> for the </a:t>
            </a:r>
            <a:r>
              <a:rPr lang="en-US" sz="2600" i="1" dirty="0" smtClean="0">
                <a:latin typeface="Times New Roman" pitchFamily="18" charset="0"/>
                <a:cs typeface="Times New Roman" pitchFamily="18" charset="0"/>
              </a:rPr>
              <a:t>superficial flexor of the digit </a:t>
            </a:r>
            <a:r>
              <a:rPr lang="en-US" sz="2600" dirty="0" smtClean="0">
                <a:latin typeface="Times New Roman" pitchFamily="18" charset="0"/>
                <a:cs typeface="Times New Roman" pitchFamily="18" charset="0"/>
              </a:rPr>
              <a:t>and the crest for the lateral head of the </a:t>
            </a:r>
            <a:r>
              <a:rPr lang="en-US" sz="2600" b="1" i="1" dirty="0" err="1" smtClean="0">
                <a:latin typeface="Times New Roman" pitchFamily="18" charset="0"/>
                <a:cs typeface="Times New Roman" pitchFamily="18" charset="0"/>
              </a:rPr>
              <a:t>gastrocnemius</a:t>
            </a:r>
            <a:r>
              <a:rPr lang="en-US" sz="2600" dirty="0" smtClean="0">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FEMUR - Thigh Bone-Cont……</a:t>
            </a: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buFont typeface="Wingdings" pitchFamily="2" charset="2"/>
              <a:buChar char="Ø"/>
            </a:pPr>
            <a:r>
              <a:rPr lang="en-US" sz="2200" dirty="0" smtClean="0">
                <a:latin typeface="Times New Roman" pitchFamily="18" charset="0"/>
                <a:cs typeface="Times New Roman" pitchFamily="18" charset="0"/>
              </a:rPr>
              <a:t> It composed of the </a:t>
            </a:r>
            <a:r>
              <a:rPr lang="en-US" sz="2200" b="1" dirty="0" smtClean="0">
                <a:latin typeface="Times New Roman" pitchFamily="18" charset="0"/>
                <a:cs typeface="Times New Roman" pitchFamily="18" charset="0"/>
              </a:rPr>
              <a:t>head</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neck</a:t>
            </a:r>
            <a:r>
              <a:rPr lang="en-US" sz="2200" dirty="0" smtClean="0">
                <a:latin typeface="Times New Roman" pitchFamily="18" charset="0"/>
                <a:cs typeface="Times New Roman" pitchFamily="18" charset="0"/>
              </a:rPr>
              <a:t> and the </a:t>
            </a:r>
            <a:r>
              <a:rPr lang="en-US" sz="2200" b="1" dirty="0" err="1" smtClean="0">
                <a:latin typeface="Times New Roman" pitchFamily="18" charset="0"/>
                <a:cs typeface="Times New Roman" pitchFamily="18" charset="0"/>
              </a:rPr>
              <a:t>trochanter</a:t>
            </a:r>
            <a:r>
              <a:rPr lang="en-US" sz="2200" b="1" dirty="0" smtClean="0">
                <a:latin typeface="Times New Roman" pitchFamily="18" charset="0"/>
                <a:cs typeface="Times New Roman" pitchFamily="18" charset="0"/>
              </a:rPr>
              <a:t> major</a:t>
            </a:r>
            <a:r>
              <a:rPr lang="en-US" sz="2200" dirty="0" smtClean="0">
                <a:latin typeface="Times New Roman" pitchFamily="18" charset="0"/>
                <a:cs typeface="Times New Roman" pitchFamily="18" charset="0"/>
              </a:rPr>
              <a:t>.</a:t>
            </a:r>
          </a:p>
          <a:p>
            <a:pPr lvl="0" algn="just">
              <a:buFont typeface="Wingdings" pitchFamily="2" charset="2"/>
              <a:buChar char="Ø"/>
            </a:pPr>
            <a:endParaRPr lang="en-US" sz="2200" dirty="0" smtClean="0">
              <a:latin typeface="Times New Roman" pitchFamily="18" charset="0"/>
              <a:cs typeface="Times New Roman" pitchFamily="18" charset="0"/>
            </a:endParaRPr>
          </a:p>
          <a:p>
            <a:pPr lvl="0" algn="just">
              <a:buFont typeface="Wingdings" pitchFamily="2" charset="2"/>
              <a:buChar char="Ø"/>
            </a:pPr>
            <a:r>
              <a:rPr lang="en-US" sz="2200" dirty="0" smtClean="0">
                <a:latin typeface="Times New Roman" pitchFamily="18" charset="0"/>
                <a:cs typeface="Times New Roman" pitchFamily="18" charset="0"/>
              </a:rPr>
              <a:t>The head</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is medial and articulates with the </a:t>
            </a:r>
            <a:r>
              <a:rPr lang="en-US" sz="2200" b="1" dirty="0" err="1" smtClean="0">
                <a:latin typeface="Times New Roman" pitchFamily="18" charset="0"/>
                <a:cs typeface="Times New Roman" pitchFamily="18" charset="0"/>
                <a:hlinkClick r:id="rId2" tooltip="Acetabulum"/>
              </a:rPr>
              <a:t>acetabulum</a:t>
            </a:r>
            <a:r>
              <a:rPr lang="en-US" sz="2200" dirty="0" smtClean="0">
                <a:latin typeface="Times New Roman" pitchFamily="18" charset="0"/>
                <a:cs typeface="Times New Roman" pitchFamily="18" charset="0"/>
              </a:rPr>
              <a:t>. The small         non-</a:t>
            </a:r>
            <a:r>
              <a:rPr lang="en-US" sz="2200" dirty="0" err="1" smtClean="0">
                <a:latin typeface="Times New Roman" pitchFamily="18" charset="0"/>
                <a:cs typeface="Times New Roman" pitchFamily="18" charset="0"/>
              </a:rPr>
              <a:t>articular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sulcus</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fovea </a:t>
            </a:r>
            <a:r>
              <a:rPr lang="en-US" sz="2200" b="1" dirty="0" err="1" smtClean="0">
                <a:latin typeface="Times New Roman" pitchFamily="18" charset="0"/>
                <a:cs typeface="Times New Roman" pitchFamily="18" charset="0"/>
              </a:rPr>
              <a:t>capitis</a:t>
            </a:r>
            <a:r>
              <a:rPr lang="en-US" sz="2200" dirty="0" smtClean="0">
                <a:latin typeface="Times New Roman" pitchFamily="18" charset="0"/>
                <a:cs typeface="Times New Roman" pitchFamily="18" charset="0"/>
              </a:rPr>
              <a:t>, on the middle of the head is for the round ligament of the </a:t>
            </a:r>
            <a:r>
              <a:rPr lang="en-US" sz="2200" b="1" dirty="0" smtClean="0">
                <a:latin typeface="Times New Roman" pitchFamily="18" charset="0"/>
                <a:cs typeface="Times New Roman" pitchFamily="18" charset="0"/>
                <a:hlinkClick r:id="rId3" tooltip="Hip joint"/>
              </a:rPr>
              <a:t>hip joint</a:t>
            </a:r>
            <a:r>
              <a:rPr lang="en-US" sz="2200" dirty="0" smtClean="0">
                <a:latin typeface="Times New Roman" pitchFamily="18" charset="0"/>
                <a:cs typeface="Times New Roman" pitchFamily="18" charset="0"/>
              </a:rPr>
              <a:t>.</a:t>
            </a:r>
          </a:p>
          <a:p>
            <a:pPr lvl="0" algn="just">
              <a:buFont typeface="Wingdings" pitchFamily="2" charset="2"/>
              <a:buChar char="Ø"/>
            </a:pPr>
            <a:endParaRPr lang="en-US" sz="2200" dirty="0" smtClean="0">
              <a:latin typeface="Times New Roman" pitchFamily="18" charset="0"/>
              <a:cs typeface="Times New Roman" pitchFamily="18" charset="0"/>
            </a:endParaRPr>
          </a:p>
          <a:p>
            <a:pPr lvl="0" algn="just">
              <a:buFont typeface="Wingdings" pitchFamily="2" charset="2"/>
              <a:buChar char="Ø"/>
            </a:pPr>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trochanter</a:t>
            </a:r>
            <a:r>
              <a:rPr lang="en-US" sz="2200" dirty="0" smtClean="0">
                <a:latin typeface="Times New Roman" pitchFamily="18" charset="0"/>
                <a:cs typeface="Times New Roman" pitchFamily="18" charset="0"/>
              </a:rPr>
              <a:t> major or </a:t>
            </a:r>
            <a:r>
              <a:rPr lang="en-US" sz="2200" b="1" dirty="0" smtClean="0">
                <a:latin typeface="Times New Roman" pitchFamily="18" charset="0"/>
                <a:cs typeface="Times New Roman" pitchFamily="18" charset="0"/>
              </a:rPr>
              <a:t>greater </a:t>
            </a:r>
            <a:r>
              <a:rPr lang="en-US" sz="2200" b="1" dirty="0" err="1" smtClean="0">
                <a:latin typeface="Times New Roman" pitchFamily="18" charset="0"/>
                <a:cs typeface="Times New Roman" pitchFamily="18" charset="0"/>
              </a:rPr>
              <a:t>trochanter</a:t>
            </a:r>
            <a:r>
              <a:rPr lang="en-US" sz="2200" dirty="0" smtClean="0">
                <a:latin typeface="Times New Roman" pitchFamily="18" charset="0"/>
                <a:cs typeface="Times New Roman" pitchFamily="18" charset="0"/>
              </a:rPr>
              <a:t> is massive and is for the </a:t>
            </a:r>
            <a:r>
              <a:rPr lang="en-US" sz="2200" b="1" dirty="0" smtClean="0">
                <a:latin typeface="Times New Roman" pitchFamily="18" charset="0"/>
                <a:cs typeface="Times New Roman" pitchFamily="18" charset="0"/>
              </a:rPr>
              <a:t>gluteus </a:t>
            </a:r>
            <a:r>
              <a:rPr lang="en-US" sz="2200" b="1" dirty="0" err="1" smtClean="0">
                <a:latin typeface="Times New Roman" pitchFamily="18" charset="0"/>
                <a:cs typeface="Times New Roman" pitchFamily="18" charset="0"/>
              </a:rPr>
              <a:t>medius</a:t>
            </a:r>
            <a:r>
              <a:rPr lang="en-US" sz="2200" dirty="0" smtClean="0">
                <a:latin typeface="Times New Roman" pitchFamily="18" charset="0"/>
                <a:cs typeface="Times New Roman" pitchFamily="18" charset="0"/>
              </a:rPr>
              <a:t>. The lateral face is convex. Below its base are two rough tubercles -the upper one for the middle gluteus and the lower one for the deep gluteus.</a:t>
            </a:r>
          </a:p>
          <a:p>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FF0000"/>
                </a:solidFill>
                <a:latin typeface="Algerian" pitchFamily="82" charset="0"/>
              </a:rPr>
              <a:t>Femur- Proximal extremity</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lvl="0" algn="just">
              <a:buFont typeface="Wingdings" pitchFamily="2" charset="2"/>
              <a:buChar char="Ø"/>
            </a:pPr>
            <a:r>
              <a:rPr lang="en-US" sz="3600" dirty="0" smtClean="0">
                <a:latin typeface="Times New Roman" pitchFamily="18" charset="0"/>
                <a:cs typeface="Times New Roman" pitchFamily="18" charset="0"/>
              </a:rPr>
              <a:t>The distal extremity is large and comprises of </a:t>
            </a:r>
            <a:r>
              <a:rPr lang="en-US" sz="3600" b="1" dirty="0" err="1" smtClean="0">
                <a:latin typeface="Times New Roman" pitchFamily="18" charset="0"/>
                <a:cs typeface="Times New Roman" pitchFamily="18" charset="0"/>
              </a:rPr>
              <a:t>trochlea</a:t>
            </a:r>
            <a:r>
              <a:rPr lang="en-US" sz="3600" dirty="0" smtClean="0">
                <a:latin typeface="Times New Roman" pitchFamily="18" charset="0"/>
                <a:cs typeface="Times New Roman" pitchFamily="18" charset="0"/>
              </a:rPr>
              <a:t> in front and </a:t>
            </a:r>
            <a:r>
              <a:rPr lang="en-US" sz="3600" b="1" dirty="0" smtClean="0">
                <a:latin typeface="Times New Roman" pitchFamily="18" charset="0"/>
                <a:cs typeface="Times New Roman" pitchFamily="18" charset="0"/>
              </a:rPr>
              <a:t>two </a:t>
            </a:r>
            <a:r>
              <a:rPr lang="en-US" sz="3600" b="1" dirty="0" err="1" smtClean="0">
                <a:latin typeface="Times New Roman" pitchFamily="18" charset="0"/>
                <a:cs typeface="Times New Roman" pitchFamily="18" charset="0"/>
              </a:rPr>
              <a:t>condyles</a:t>
            </a:r>
            <a:r>
              <a:rPr lang="en-US" sz="3600" dirty="0" smtClean="0">
                <a:latin typeface="Times New Roman" pitchFamily="18" charset="0"/>
                <a:cs typeface="Times New Roman" pitchFamily="18" charset="0"/>
              </a:rPr>
              <a:t> behind.</a:t>
            </a:r>
          </a:p>
          <a:p>
            <a:pPr lvl="0" algn="just">
              <a:buFont typeface="Wingdings" pitchFamily="2" charset="2"/>
              <a:buChar char="Ø"/>
            </a:pPr>
            <a:endParaRPr lang="en-US" sz="3600" dirty="0" smtClean="0">
              <a:latin typeface="Times New Roman" pitchFamily="18" charset="0"/>
              <a:cs typeface="Times New Roman" pitchFamily="18" charset="0"/>
            </a:endParaRPr>
          </a:p>
          <a:p>
            <a:pPr lvl="0" algn="just">
              <a:buFont typeface="Wingdings" pitchFamily="2" charset="2"/>
              <a:buChar char="Ø"/>
            </a:pPr>
            <a:r>
              <a:rPr lang="en-US" sz="3600" dirty="0" smtClean="0">
                <a:latin typeface="Times New Roman" pitchFamily="18" charset="0"/>
                <a:cs typeface="Times New Roman" pitchFamily="18" charset="0"/>
              </a:rPr>
              <a:t>The </a:t>
            </a:r>
            <a:r>
              <a:rPr lang="en-US" sz="3600" dirty="0" err="1" smtClean="0">
                <a:latin typeface="Times New Roman" pitchFamily="18" charset="0"/>
                <a:cs typeface="Times New Roman" pitchFamily="18" charset="0"/>
              </a:rPr>
              <a:t>trochlea</a:t>
            </a:r>
            <a:r>
              <a:rPr lang="en-US" sz="3600" dirty="0" smtClean="0">
                <a:latin typeface="Times New Roman" pitchFamily="18" charset="0"/>
                <a:cs typeface="Times New Roman" pitchFamily="18" charset="0"/>
              </a:rPr>
              <a:t> articulates with </a:t>
            </a:r>
            <a:r>
              <a:rPr lang="en-US" sz="3600" b="1" dirty="0" smtClean="0">
                <a:latin typeface="Times New Roman" pitchFamily="18" charset="0"/>
                <a:cs typeface="Times New Roman" pitchFamily="18" charset="0"/>
                <a:hlinkClick r:id="rId2" tooltip="Patella"/>
              </a:rPr>
              <a:t>patella</a:t>
            </a:r>
            <a:r>
              <a:rPr lang="en-US" sz="3600" dirty="0" smtClean="0">
                <a:latin typeface="Times New Roman" pitchFamily="18" charset="0"/>
                <a:cs typeface="Times New Roman" pitchFamily="18" charset="0"/>
              </a:rPr>
              <a:t>. The medial ridge of the </a:t>
            </a:r>
            <a:r>
              <a:rPr lang="en-US" sz="3600" dirty="0" err="1" smtClean="0">
                <a:latin typeface="Times New Roman" pitchFamily="18" charset="0"/>
                <a:cs typeface="Times New Roman" pitchFamily="18" charset="0"/>
              </a:rPr>
              <a:t>trochlea</a:t>
            </a:r>
            <a:r>
              <a:rPr lang="en-US" sz="3600" dirty="0" smtClean="0">
                <a:latin typeface="Times New Roman" pitchFamily="18" charset="0"/>
                <a:cs typeface="Times New Roman" pitchFamily="18" charset="0"/>
              </a:rPr>
              <a:t> is more prominent.</a:t>
            </a:r>
          </a:p>
          <a:p>
            <a:pPr lvl="0" algn="just">
              <a:buFont typeface="Wingdings" pitchFamily="2" charset="2"/>
              <a:buChar char="Ø"/>
            </a:pPr>
            <a:endParaRPr lang="en-US" sz="3600" dirty="0" smtClean="0">
              <a:latin typeface="Times New Roman" pitchFamily="18" charset="0"/>
              <a:cs typeface="Times New Roman" pitchFamily="18" charset="0"/>
            </a:endParaRPr>
          </a:p>
          <a:p>
            <a:pPr lvl="0" algn="just">
              <a:buFont typeface="Wingdings" pitchFamily="2" charset="2"/>
              <a:buChar char="Ø"/>
            </a:pPr>
            <a:r>
              <a:rPr lang="en-US" sz="3600" dirty="0" smtClean="0">
                <a:latin typeface="Times New Roman" pitchFamily="18" charset="0"/>
                <a:cs typeface="Times New Roman" pitchFamily="18" charset="0"/>
              </a:rPr>
              <a:t>The </a:t>
            </a:r>
            <a:r>
              <a:rPr lang="en-US" sz="3600" dirty="0" err="1" smtClean="0">
                <a:latin typeface="Times New Roman" pitchFamily="18" charset="0"/>
                <a:cs typeface="Times New Roman" pitchFamily="18" charset="0"/>
              </a:rPr>
              <a:t>condyles</a:t>
            </a:r>
            <a:r>
              <a:rPr lang="en-US" sz="3600" dirty="0" smtClean="0">
                <a:latin typeface="Times New Roman" pitchFamily="18" charset="0"/>
                <a:cs typeface="Times New Roman" pitchFamily="18" charset="0"/>
              </a:rPr>
              <a:t> are separated by the </a:t>
            </a:r>
            <a:r>
              <a:rPr lang="en-US" sz="3600" b="1" dirty="0" err="1" smtClean="0">
                <a:latin typeface="Times New Roman" pitchFamily="18" charset="0"/>
                <a:cs typeface="Times New Roman" pitchFamily="18" charset="0"/>
              </a:rPr>
              <a:t>intercondyloid</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fossa</a:t>
            </a:r>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and articulate with the </a:t>
            </a:r>
            <a:r>
              <a:rPr lang="en-US" sz="3600" dirty="0" err="1" smtClean="0">
                <a:latin typeface="Times New Roman" pitchFamily="18" charset="0"/>
                <a:cs typeface="Times New Roman" pitchFamily="18" charset="0"/>
              </a:rPr>
              <a:t>condyles</a:t>
            </a:r>
            <a:r>
              <a:rPr lang="en-US" sz="3600" dirty="0" smtClean="0">
                <a:latin typeface="Times New Roman" pitchFamily="18" charset="0"/>
                <a:cs typeface="Times New Roman" pitchFamily="18" charset="0"/>
              </a:rPr>
              <a:t> of the </a:t>
            </a:r>
            <a:r>
              <a:rPr lang="en-US" sz="3600" b="1" dirty="0" smtClean="0">
                <a:latin typeface="Times New Roman" pitchFamily="18" charset="0"/>
                <a:cs typeface="Times New Roman" pitchFamily="18" charset="0"/>
                <a:hlinkClick r:id="rId3" tooltip="Tibia"/>
              </a:rPr>
              <a:t>tibia</a:t>
            </a:r>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through the medium of the </a:t>
            </a:r>
            <a:r>
              <a:rPr lang="en-US" sz="3600" b="1" dirty="0" err="1" smtClean="0">
                <a:latin typeface="Times New Roman" pitchFamily="18" charset="0"/>
                <a:cs typeface="Times New Roman" pitchFamily="18" charset="0"/>
              </a:rPr>
              <a:t>interarticular</a:t>
            </a:r>
            <a:r>
              <a:rPr lang="en-US" sz="3600" b="1" dirty="0" smtClean="0">
                <a:latin typeface="Times New Roman" pitchFamily="18" charset="0"/>
                <a:cs typeface="Times New Roman" pitchFamily="18" charset="0"/>
              </a:rPr>
              <a:t> cartilages or menisci</a:t>
            </a:r>
            <a:r>
              <a:rPr lang="en-US" sz="3600" dirty="0" smtClean="0">
                <a:latin typeface="Times New Roman" pitchFamily="18" charset="0"/>
                <a:cs typeface="Times New Roman" pitchFamily="18" charset="0"/>
              </a:rPr>
              <a:t>.</a:t>
            </a:r>
          </a:p>
          <a:p>
            <a:pPr lvl="0" algn="just">
              <a:buFont typeface="Wingdings" pitchFamily="2" charset="2"/>
              <a:buChar char="Ø"/>
            </a:pPr>
            <a:r>
              <a:rPr lang="en-US" sz="3600" dirty="0" smtClean="0">
                <a:latin typeface="Times New Roman" pitchFamily="18" charset="0"/>
                <a:cs typeface="Times New Roman" pitchFamily="18" charset="0"/>
              </a:rPr>
              <a:t>The </a:t>
            </a:r>
            <a:r>
              <a:rPr lang="en-US" sz="3600" b="1" dirty="0" smtClean="0">
                <a:latin typeface="Times New Roman" pitchFamily="18" charset="0"/>
                <a:cs typeface="Times New Roman" pitchFamily="18" charset="0"/>
              </a:rPr>
              <a:t>medial </a:t>
            </a:r>
            <a:r>
              <a:rPr lang="en-US" sz="3600" b="1" dirty="0" err="1" smtClean="0">
                <a:latin typeface="Times New Roman" pitchFamily="18" charset="0"/>
                <a:cs typeface="Times New Roman" pitchFamily="18" charset="0"/>
              </a:rPr>
              <a:t>condyle</a:t>
            </a:r>
            <a:r>
              <a:rPr lang="en-US" sz="3600" dirty="0" smtClean="0">
                <a:latin typeface="Times New Roman" pitchFamily="18" charset="0"/>
                <a:cs typeface="Times New Roman" pitchFamily="18" charset="0"/>
              </a:rPr>
              <a:t> presents an eminence on its medial aspect for the medial ligament.</a:t>
            </a:r>
          </a:p>
          <a:p>
            <a:pPr lvl="0" algn="just">
              <a:buFont typeface="Wingdings" pitchFamily="2" charset="2"/>
              <a:buChar char="Ø"/>
            </a:pPr>
            <a:r>
              <a:rPr lang="en-US" sz="3600" dirty="0" smtClean="0">
                <a:latin typeface="Times New Roman" pitchFamily="18" charset="0"/>
                <a:cs typeface="Times New Roman" pitchFamily="18" charset="0"/>
              </a:rPr>
              <a:t>The </a:t>
            </a:r>
            <a:r>
              <a:rPr lang="en-US" sz="3600" b="1" dirty="0" smtClean="0">
                <a:latin typeface="Times New Roman" pitchFamily="18" charset="0"/>
                <a:cs typeface="Times New Roman" pitchFamily="18" charset="0"/>
              </a:rPr>
              <a:t>lateral </a:t>
            </a:r>
            <a:r>
              <a:rPr lang="en-US" sz="3600" b="1" dirty="0" err="1" smtClean="0">
                <a:latin typeface="Times New Roman" pitchFamily="18" charset="0"/>
                <a:cs typeface="Times New Roman" pitchFamily="18" charset="0"/>
              </a:rPr>
              <a:t>condyle</a:t>
            </a:r>
            <a:r>
              <a:rPr lang="en-US" sz="3600" dirty="0" smtClean="0">
                <a:latin typeface="Times New Roman" pitchFamily="18" charset="0"/>
                <a:cs typeface="Times New Roman" pitchFamily="18" charset="0"/>
              </a:rPr>
              <a:t> presents two depressions on its lateral aspect, the upper one for the lateral ligament of the stifle and the lower one for the </a:t>
            </a:r>
            <a:r>
              <a:rPr lang="en-US" sz="3600" dirty="0" err="1" smtClean="0">
                <a:latin typeface="Times New Roman" pitchFamily="18" charset="0"/>
                <a:cs typeface="Times New Roman" pitchFamily="18" charset="0"/>
              </a:rPr>
              <a:t>popliteus</a:t>
            </a:r>
            <a:r>
              <a:rPr lang="en-US" sz="3600" dirty="0" smtClean="0">
                <a:latin typeface="Times New Roman" pitchFamily="18" charset="0"/>
                <a:cs typeface="Times New Roman" pitchFamily="18" charset="0"/>
              </a:rPr>
              <a:t>.</a:t>
            </a:r>
          </a:p>
          <a:p>
            <a:pPr lvl="0" algn="just">
              <a:buFont typeface="Wingdings" pitchFamily="2" charset="2"/>
              <a:buChar char="Ø"/>
            </a:pPr>
            <a:r>
              <a:rPr lang="en-US" sz="3600" dirty="0" smtClean="0">
                <a:latin typeface="Times New Roman" pitchFamily="18" charset="0"/>
                <a:cs typeface="Times New Roman" pitchFamily="18" charset="0"/>
              </a:rPr>
              <a:t>Between the lateral </a:t>
            </a:r>
            <a:r>
              <a:rPr lang="en-US" sz="3600" dirty="0" err="1" smtClean="0">
                <a:latin typeface="Times New Roman" pitchFamily="18" charset="0"/>
                <a:cs typeface="Times New Roman" pitchFamily="18" charset="0"/>
              </a:rPr>
              <a:t>condyle</a:t>
            </a:r>
            <a:r>
              <a:rPr lang="en-US" sz="3600" dirty="0" smtClean="0">
                <a:latin typeface="Times New Roman" pitchFamily="18" charset="0"/>
                <a:cs typeface="Times New Roman" pitchFamily="18" charset="0"/>
              </a:rPr>
              <a:t> and the lateral ridge of the </a:t>
            </a:r>
            <a:r>
              <a:rPr lang="en-US" sz="3600" dirty="0" err="1" smtClean="0">
                <a:latin typeface="Times New Roman" pitchFamily="18" charset="0"/>
                <a:cs typeface="Times New Roman" pitchFamily="18" charset="0"/>
              </a:rPr>
              <a:t>trochlea</a:t>
            </a:r>
            <a:r>
              <a:rPr lang="en-US" sz="3600" dirty="0" smtClean="0">
                <a:latin typeface="Times New Roman" pitchFamily="18" charset="0"/>
                <a:cs typeface="Times New Roman" pitchFamily="18" charset="0"/>
              </a:rPr>
              <a:t> is, the </a:t>
            </a:r>
            <a:r>
              <a:rPr lang="en-US" sz="3600" b="1" dirty="0" smtClean="0">
                <a:latin typeface="Times New Roman" pitchFamily="18" charset="0"/>
                <a:cs typeface="Times New Roman" pitchFamily="18" charset="0"/>
              </a:rPr>
              <a:t>extensor </a:t>
            </a:r>
            <a:r>
              <a:rPr lang="en-US" sz="3600" b="1" dirty="0" err="1" smtClean="0">
                <a:latin typeface="Times New Roman" pitchFamily="18" charset="0"/>
                <a:cs typeface="Times New Roman" pitchFamily="18" charset="0"/>
              </a:rPr>
              <a:t>fossa</a:t>
            </a:r>
            <a:r>
              <a:rPr lang="en-US" sz="3600" dirty="0" smtClean="0">
                <a:latin typeface="Times New Roman" pitchFamily="18" charset="0"/>
                <a:cs typeface="Times New Roman" pitchFamily="18" charset="0"/>
              </a:rPr>
              <a:t> for the </a:t>
            </a:r>
            <a:r>
              <a:rPr lang="en-US" sz="3600" b="1" dirty="0" smtClean="0">
                <a:latin typeface="Times New Roman" pitchFamily="18" charset="0"/>
                <a:cs typeface="Times New Roman" pitchFamily="18" charset="0"/>
              </a:rPr>
              <a:t>complex muscle</a:t>
            </a:r>
            <a:r>
              <a:rPr lang="en-US" sz="3600" dirty="0" smtClean="0">
                <a:latin typeface="Times New Roman" pitchFamily="18" charset="0"/>
                <a:cs typeface="Times New Roman" pitchFamily="18" charset="0"/>
              </a:rPr>
              <a:t>.</a:t>
            </a:r>
          </a:p>
          <a:p>
            <a:pPr lvl="0" algn="just">
              <a:buFont typeface="Wingdings" pitchFamily="2" charset="2"/>
              <a:buChar char="Ø"/>
            </a:pPr>
            <a:endParaRPr lang="en-US" sz="3600" dirty="0" smtClean="0">
              <a:latin typeface="Times New Roman" pitchFamily="18" charset="0"/>
              <a:cs typeface="Times New Roman" pitchFamily="18" charset="0"/>
            </a:endParaRPr>
          </a:p>
          <a:p>
            <a:pPr lvl="0" algn="just">
              <a:buFont typeface="Wingdings" pitchFamily="2" charset="2"/>
              <a:buChar char="Ø"/>
            </a:pPr>
            <a:r>
              <a:rPr lang="en-US" sz="3600" dirty="0" smtClean="0">
                <a:latin typeface="Times New Roman" pitchFamily="18" charset="0"/>
                <a:cs typeface="Times New Roman" pitchFamily="18" charset="0"/>
              </a:rPr>
              <a:t>The inter-</a:t>
            </a:r>
            <a:r>
              <a:rPr lang="en-US" sz="3600" dirty="0" err="1" smtClean="0">
                <a:latin typeface="Times New Roman" pitchFamily="18" charset="0"/>
                <a:cs typeface="Times New Roman" pitchFamily="18" charset="0"/>
              </a:rPr>
              <a:t>condyloid</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fossa</a:t>
            </a:r>
            <a:r>
              <a:rPr lang="en-US" sz="3600" dirty="0" smtClean="0">
                <a:latin typeface="Times New Roman" pitchFamily="18" charset="0"/>
                <a:cs typeface="Times New Roman" pitchFamily="18" charset="0"/>
              </a:rPr>
              <a:t> lodges the </a:t>
            </a:r>
            <a:r>
              <a:rPr lang="en-US" sz="3600" b="1" dirty="0" smtClean="0">
                <a:latin typeface="Times New Roman" pitchFamily="18" charset="0"/>
                <a:cs typeface="Times New Roman" pitchFamily="18" charset="0"/>
              </a:rPr>
              <a:t>spine of the </a:t>
            </a:r>
            <a:r>
              <a:rPr lang="en-US" sz="3600" b="1" dirty="0" smtClean="0">
                <a:latin typeface="Times New Roman" pitchFamily="18" charset="0"/>
                <a:cs typeface="Times New Roman" pitchFamily="18" charset="0"/>
                <a:hlinkClick r:id="rId3" tooltip="Tibia"/>
              </a:rPr>
              <a:t>tibia</a:t>
            </a:r>
            <a:r>
              <a:rPr lang="en-US" sz="3600" dirty="0" smtClean="0">
                <a:latin typeface="Times New Roman" pitchFamily="18" charset="0"/>
                <a:cs typeface="Times New Roman" pitchFamily="18" charset="0"/>
              </a:rPr>
              <a:t>. Its anterior part is for the posterior </a:t>
            </a:r>
            <a:r>
              <a:rPr lang="en-US" sz="3600" b="1" dirty="0" smtClean="0">
                <a:latin typeface="Times New Roman" pitchFamily="18" charset="0"/>
                <a:cs typeface="Times New Roman" pitchFamily="18" charset="0"/>
              </a:rPr>
              <a:t>crucial ligament</a:t>
            </a:r>
            <a:r>
              <a:rPr lang="en-US" sz="3600" dirty="0" smtClean="0">
                <a:latin typeface="Times New Roman" pitchFamily="18" charset="0"/>
                <a:cs typeface="Times New Roman" pitchFamily="18" charset="0"/>
              </a:rPr>
              <a:t>. At its posterior part close to the medial </a:t>
            </a:r>
            <a:r>
              <a:rPr lang="en-US" sz="3600" dirty="0" err="1" smtClean="0">
                <a:latin typeface="Times New Roman" pitchFamily="18" charset="0"/>
                <a:cs typeface="Times New Roman" pitchFamily="18" charset="0"/>
              </a:rPr>
              <a:t>condyle</a:t>
            </a:r>
            <a:r>
              <a:rPr lang="en-US" sz="3600" dirty="0" smtClean="0">
                <a:latin typeface="Times New Roman" pitchFamily="18" charset="0"/>
                <a:cs typeface="Times New Roman" pitchFamily="18" charset="0"/>
              </a:rPr>
              <a:t> is a depression for the coronary ligament of the lateral meniscus and close to the lateral </a:t>
            </a:r>
            <a:r>
              <a:rPr lang="en-US" sz="3600" dirty="0" err="1" smtClean="0">
                <a:latin typeface="Times New Roman" pitchFamily="18" charset="0"/>
                <a:cs typeface="Times New Roman" pitchFamily="18" charset="0"/>
              </a:rPr>
              <a:t>condyle</a:t>
            </a:r>
            <a:r>
              <a:rPr lang="en-US" sz="3600" dirty="0" smtClean="0">
                <a:latin typeface="Times New Roman" pitchFamily="18" charset="0"/>
                <a:cs typeface="Times New Roman" pitchFamily="18" charset="0"/>
              </a:rPr>
              <a:t> is another depression for the </a:t>
            </a:r>
            <a:r>
              <a:rPr lang="en-US" sz="3600" b="1" dirty="0" smtClean="0">
                <a:latin typeface="Times New Roman" pitchFamily="18" charset="0"/>
                <a:cs typeface="Times New Roman" pitchFamily="18" charset="0"/>
              </a:rPr>
              <a:t>anterior </a:t>
            </a:r>
            <a:r>
              <a:rPr lang="en-US" sz="3600" b="1" dirty="0" err="1" smtClean="0">
                <a:latin typeface="Times New Roman" pitchFamily="18" charset="0"/>
                <a:cs typeface="Times New Roman" pitchFamily="18" charset="0"/>
              </a:rPr>
              <a:t>cruciate</a:t>
            </a:r>
            <a:r>
              <a:rPr lang="en-US" sz="3600" b="1" dirty="0" smtClean="0">
                <a:latin typeface="Times New Roman" pitchFamily="18" charset="0"/>
                <a:cs typeface="Times New Roman" pitchFamily="18" charset="0"/>
              </a:rPr>
              <a:t> ligament</a:t>
            </a:r>
            <a:r>
              <a:rPr lang="en-US" dirty="0" smtClean="0"/>
              <a:t>.  </a:t>
            </a:r>
          </a:p>
          <a:p>
            <a:pPr algn="just"/>
            <a:endParaRPr lang="en-US" dirty="0"/>
          </a:p>
        </p:txBody>
      </p:sp>
      <p:sp>
        <p:nvSpPr>
          <p:cNvPr id="3" name="Title 2"/>
          <p:cNvSpPr>
            <a:spLocks noGrp="1"/>
          </p:cNvSpPr>
          <p:nvPr>
            <p:ph type="title"/>
          </p:nvPr>
        </p:nvSpPr>
        <p:spPr>
          <a:xfrm>
            <a:off x="457200" y="228600"/>
            <a:ext cx="8229600" cy="1143000"/>
          </a:xfrm>
        </p:spPr>
        <p:txBody>
          <a:bodyPr>
            <a:normAutofit fontScale="90000"/>
          </a:bodyPr>
          <a:lstStyle/>
          <a:p>
            <a:r>
              <a:rPr lang="en-US" dirty="0" smtClean="0"/>
              <a:t>     </a:t>
            </a:r>
            <a:r>
              <a:rPr lang="en-US" dirty="0" smtClean="0">
                <a:solidFill>
                  <a:srgbClr val="FF0000"/>
                </a:solidFill>
                <a:latin typeface="Algerian" pitchFamily="82" charset="0"/>
              </a:rPr>
              <a:t>Femur- </a:t>
            </a:r>
            <a:r>
              <a:rPr lang="en-US" sz="4400" dirty="0" smtClean="0">
                <a:solidFill>
                  <a:srgbClr val="FF0000"/>
                </a:solidFill>
                <a:latin typeface="Algerian" pitchFamily="82" charset="0"/>
                <a:cs typeface="Times New Roman" pitchFamily="18" charset="0"/>
              </a:rPr>
              <a:t>Distal extremity</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latin typeface="Algerian" pitchFamily="82" charset="0"/>
              </a:rPr>
              <a:t>                FEMUR - OX</a:t>
            </a:r>
            <a:endParaRPr lang="en-US" dirty="0">
              <a:solidFill>
                <a:srgbClr val="FF0000"/>
              </a:solidFill>
              <a:latin typeface="Algerian" pitchFamily="82" charset="0"/>
            </a:endParaRPr>
          </a:p>
        </p:txBody>
      </p:sp>
      <p:pic>
        <p:nvPicPr>
          <p:cNvPr id="2050" name="Picture 2" descr="C:\Users\user1\Desktop\OX FEMUR.jpg"/>
          <p:cNvPicPr>
            <a:picLocks noGrp="1" noChangeAspect="1" noChangeArrowheads="1"/>
          </p:cNvPicPr>
          <p:nvPr>
            <p:ph idx="1"/>
          </p:nvPr>
        </p:nvPicPr>
        <p:blipFill>
          <a:blip r:embed="rId2"/>
          <a:srcRect/>
          <a:stretch>
            <a:fillRect/>
          </a:stretch>
        </p:blipFill>
        <p:spPr bwMode="auto">
          <a:xfrm>
            <a:off x="1762963" y="1926292"/>
            <a:ext cx="5618074" cy="363565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r>
              <a:rPr lang="en-US" sz="2000" dirty="0" smtClean="0">
                <a:latin typeface="Times New Roman" pitchFamily="18" charset="0"/>
                <a:cs typeface="Times New Roman" pitchFamily="18" charset="0"/>
              </a:rPr>
              <a:t>A distinct line separates the lateral and posterior surfaces.</a:t>
            </a:r>
          </a:p>
          <a:p>
            <a:pPr lvl="0"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trochanter</a:t>
            </a:r>
            <a:r>
              <a:rPr lang="en-US" sz="2000" dirty="0" smtClean="0">
                <a:latin typeface="Times New Roman" pitchFamily="18" charset="0"/>
                <a:cs typeface="Times New Roman" pitchFamily="18" charset="0"/>
              </a:rPr>
              <a:t> major is little higher than the head.</a:t>
            </a:r>
          </a:p>
          <a:p>
            <a:pPr lvl="0" algn="just"/>
            <a:endParaRPr lang="en-US" sz="2000" dirty="0" smtClean="0">
              <a:latin typeface="Times New Roman" pitchFamily="18" charset="0"/>
              <a:cs typeface="Times New Roman" pitchFamily="18" charset="0"/>
            </a:endParaRPr>
          </a:p>
          <a:p>
            <a:pPr lvl="0" algn="just"/>
            <a:r>
              <a:rPr lang="en-US" sz="2000" dirty="0" err="1" smtClean="0">
                <a:latin typeface="Times New Roman" pitchFamily="18" charset="0"/>
                <a:cs typeface="Times New Roman" pitchFamily="18" charset="0"/>
              </a:rPr>
              <a:t>Trochlear</a:t>
            </a:r>
            <a:r>
              <a:rPr lang="en-US" sz="2000" dirty="0" smtClean="0">
                <a:latin typeface="Times New Roman" pitchFamily="18" charset="0"/>
                <a:cs typeface="Times New Roman" pitchFamily="18" charset="0"/>
              </a:rPr>
              <a:t> ridges are slightly oblique. </a:t>
            </a:r>
            <a:r>
              <a:rPr lang="en-US" dirty="0" smtClean="0"/>
              <a:t> </a:t>
            </a:r>
          </a:p>
          <a:p>
            <a:endParaRPr lang="en-US" dirty="0"/>
          </a:p>
        </p:txBody>
      </p:sp>
      <p:sp>
        <p:nvSpPr>
          <p:cNvPr id="3" name="Title 2"/>
          <p:cNvSpPr>
            <a:spLocks noGrp="1"/>
          </p:cNvSpPr>
          <p:nvPr>
            <p:ph type="title"/>
          </p:nvPr>
        </p:nvSpPr>
        <p:spPr/>
        <p:txBody>
          <a:bodyPr>
            <a:normAutofit fontScale="90000"/>
          </a:bodyPr>
          <a:lstStyle/>
          <a:p>
            <a:r>
              <a:rPr lang="en-US" dirty="0" smtClean="0"/>
              <a:t>         </a:t>
            </a:r>
            <a:r>
              <a:rPr lang="en-US" dirty="0" smtClean="0">
                <a:solidFill>
                  <a:srgbClr val="FF0000"/>
                </a:solidFill>
                <a:latin typeface="Algerian" pitchFamily="82" charset="0"/>
              </a:rPr>
              <a:t>Goat and Sheep- </a:t>
            </a:r>
            <a:r>
              <a:rPr lang="en-US" dirty="0" err="1" smtClean="0">
                <a:solidFill>
                  <a:srgbClr val="FF0000"/>
                </a:solidFill>
                <a:latin typeface="Algerian" pitchFamily="82" charset="0"/>
              </a:rPr>
              <a:t>Fumer</a:t>
            </a: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It is more massive and </a:t>
            </a:r>
            <a:r>
              <a:rPr lang="en-US" sz="2000" b="1" dirty="0" smtClean="0">
                <a:latin typeface="Times New Roman" pitchFamily="18" charset="0"/>
                <a:cs typeface="Times New Roman" pitchFamily="18" charset="0"/>
              </a:rPr>
              <a:t>longest</a:t>
            </a:r>
            <a:r>
              <a:rPr lang="en-US" sz="2000" dirty="0" smtClean="0">
                <a:latin typeface="Times New Roman" pitchFamily="18" charset="0"/>
                <a:cs typeface="Times New Roman" pitchFamily="18" charset="0"/>
              </a:rPr>
              <a:t> bone of body.</a:t>
            </a:r>
          </a:p>
          <a:p>
            <a:pPr lvl="0" algn="just"/>
            <a:r>
              <a:rPr lang="en-US" sz="2000" dirty="0" smtClean="0">
                <a:latin typeface="Times New Roman" pitchFamily="18" charset="0"/>
                <a:cs typeface="Times New Roman" pitchFamily="18" charset="0"/>
              </a:rPr>
              <a:t>The posterior face bears in its proximal third a rough eminence for the </a:t>
            </a:r>
            <a:r>
              <a:rPr lang="en-US" sz="2000" b="1" dirty="0" smtClean="0">
                <a:latin typeface="Times New Roman" pitchFamily="18" charset="0"/>
                <a:cs typeface="Times New Roman" pitchFamily="18" charset="0"/>
              </a:rPr>
              <a:t>biceps </a:t>
            </a:r>
            <a:r>
              <a:rPr lang="en-US" sz="2000" b="1" dirty="0" err="1" smtClean="0">
                <a:latin typeface="Times New Roman" pitchFamily="18" charset="0"/>
                <a:cs typeface="Times New Roman" pitchFamily="18" charset="0"/>
              </a:rPr>
              <a:t>femoris</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Fovea </a:t>
            </a:r>
            <a:r>
              <a:rPr lang="en-US" sz="2000" b="1" dirty="0" err="1" smtClean="0">
                <a:latin typeface="Times New Roman" pitchFamily="18" charset="0"/>
                <a:cs typeface="Times New Roman" pitchFamily="18" charset="0"/>
              </a:rPr>
              <a:t>Capatis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deeper and notched. </a:t>
            </a:r>
          </a:p>
          <a:p>
            <a:pPr lvl="0"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trochanter</a:t>
            </a:r>
            <a:r>
              <a:rPr lang="en-US" sz="2000" dirty="0" smtClean="0">
                <a:latin typeface="Times New Roman" pitchFamily="18" charset="0"/>
                <a:cs typeface="Times New Roman" pitchFamily="18" charset="0"/>
              </a:rPr>
              <a:t> minor is in the form of a </a:t>
            </a:r>
            <a:r>
              <a:rPr lang="en-US" sz="2000" b="1" dirty="0" smtClean="0">
                <a:latin typeface="Times New Roman" pitchFamily="18" charset="0"/>
                <a:cs typeface="Times New Roman" pitchFamily="18" charset="0"/>
              </a:rPr>
              <a:t>rough ridge</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lateral border bears the </a:t>
            </a:r>
            <a:r>
              <a:rPr lang="en-US" sz="2000" b="1" dirty="0" err="1" smtClean="0">
                <a:latin typeface="Times New Roman" pitchFamily="18" charset="0"/>
                <a:cs typeface="Times New Roman" pitchFamily="18" charset="0"/>
              </a:rPr>
              <a:t>trochanter</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tertius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that is also known as </a:t>
            </a:r>
            <a:r>
              <a:rPr lang="en-US" sz="2000" b="1" dirty="0" smtClean="0">
                <a:latin typeface="Times New Roman" pitchFamily="18" charset="0"/>
                <a:cs typeface="Times New Roman" pitchFamily="18" charset="0"/>
              </a:rPr>
              <a:t>Third </a:t>
            </a:r>
            <a:r>
              <a:rPr lang="en-US" sz="2000" b="1" dirty="0" err="1" smtClean="0">
                <a:latin typeface="Times New Roman" pitchFamily="18" charset="0"/>
                <a:cs typeface="Times New Roman" pitchFamily="18" charset="0"/>
              </a:rPr>
              <a:t>Trochanter</a:t>
            </a:r>
            <a:r>
              <a:rPr lang="en-US" sz="2000" dirty="0" smtClean="0">
                <a:latin typeface="Times New Roman" pitchFamily="18" charset="0"/>
                <a:cs typeface="Times New Roman" pitchFamily="18" charset="0"/>
              </a:rPr>
              <a:t> in its proximal third for the </a:t>
            </a:r>
            <a:r>
              <a:rPr lang="en-US" sz="2000" b="1" dirty="0" smtClean="0">
                <a:latin typeface="Times New Roman" pitchFamily="18" charset="0"/>
                <a:cs typeface="Times New Roman" pitchFamily="18" charset="0"/>
              </a:rPr>
              <a:t>superficial gluteus</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supracondyloid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fossa</a:t>
            </a:r>
            <a:r>
              <a:rPr lang="en-US" sz="2000" dirty="0" smtClean="0">
                <a:latin typeface="Times New Roman" pitchFamily="18" charset="0"/>
                <a:cs typeface="Times New Roman" pitchFamily="18" charset="0"/>
              </a:rPr>
              <a:t> and the lateral supra </a:t>
            </a:r>
            <a:r>
              <a:rPr lang="en-US" sz="2000" dirty="0" err="1" smtClean="0">
                <a:latin typeface="Times New Roman" pitchFamily="18" charset="0"/>
                <a:cs typeface="Times New Roman" pitchFamily="18" charset="0"/>
              </a:rPr>
              <a:t>condyloid</a:t>
            </a:r>
            <a:r>
              <a:rPr lang="en-US" sz="2000" dirty="0" smtClean="0">
                <a:latin typeface="Times New Roman" pitchFamily="18" charset="0"/>
                <a:cs typeface="Times New Roman" pitchFamily="18" charset="0"/>
              </a:rPr>
              <a:t> crest is </a:t>
            </a:r>
            <a:r>
              <a:rPr lang="en-US" sz="2000" b="1" dirty="0" smtClean="0">
                <a:latin typeface="Times New Roman" pitchFamily="18" charset="0"/>
                <a:cs typeface="Times New Roman" pitchFamily="18" charset="0"/>
              </a:rPr>
              <a:t>better developed.</a:t>
            </a:r>
          </a:p>
          <a:p>
            <a:pPr lvl="0"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trochanteric</a:t>
            </a:r>
            <a:r>
              <a:rPr lang="en-US" sz="2000" dirty="0" smtClean="0">
                <a:latin typeface="Times New Roman" pitchFamily="18" charset="0"/>
                <a:cs typeface="Times New Roman" pitchFamily="18" charset="0"/>
              </a:rPr>
              <a:t> ridge is vertical and extends from the proximal third to the great </a:t>
            </a:r>
            <a:r>
              <a:rPr lang="en-US" sz="2000" dirty="0" err="1" smtClean="0">
                <a:latin typeface="Times New Roman" pitchFamily="18" charset="0"/>
                <a:cs typeface="Times New Roman" pitchFamily="18" charset="0"/>
              </a:rPr>
              <a:t>trochanter</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great </a:t>
            </a:r>
            <a:r>
              <a:rPr lang="en-US" sz="2000" b="1" dirty="0" err="1" smtClean="0">
                <a:latin typeface="Times New Roman" pitchFamily="18" charset="0"/>
                <a:cs typeface="Times New Roman" pitchFamily="18" charset="0"/>
              </a:rPr>
              <a:t>trochanter</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made up of a convexity a summit and a crest.</a:t>
            </a:r>
          </a:p>
          <a:p>
            <a:pPr lvl="0" algn="just"/>
            <a:r>
              <a:rPr lang="en-US" sz="2000" dirty="0" smtClean="0">
                <a:latin typeface="Times New Roman" pitchFamily="18" charset="0"/>
                <a:cs typeface="Times New Roman" pitchFamily="18" charset="0"/>
              </a:rPr>
              <a:t>The crest is below and lateral to the convexity</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Horse-FEMUR</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latin typeface="Times New Roman" pitchFamily="18" charset="0"/>
                <a:cs typeface="Times New Roman" pitchFamily="18" charset="0"/>
              </a:rPr>
              <a:t>The pubis and </a:t>
            </a:r>
            <a:r>
              <a:rPr lang="en-US" dirty="0" err="1" smtClean="0">
                <a:latin typeface="Times New Roman" pitchFamily="18" charset="0"/>
                <a:cs typeface="Times New Roman" pitchFamily="18" charset="0"/>
              </a:rPr>
              <a:t>ischium</a:t>
            </a:r>
            <a:r>
              <a:rPr lang="en-US" dirty="0" smtClean="0">
                <a:latin typeface="Times New Roman" pitchFamily="18" charset="0"/>
                <a:cs typeface="Times New Roman" pitchFamily="18" charset="0"/>
              </a:rPr>
              <a:t> extend medially and backward respectively and their medial borders fuse with those of the opposite side to form the </a:t>
            </a:r>
            <a:r>
              <a:rPr lang="en-US" b="1" i="1" dirty="0" smtClean="0">
                <a:solidFill>
                  <a:srgbClr val="FF0000"/>
                </a:solidFill>
                <a:latin typeface="Times New Roman" pitchFamily="18" charset="0"/>
                <a:cs typeface="Times New Roman" pitchFamily="18" charset="0"/>
              </a:rPr>
              <a:t>pelvic / </a:t>
            </a:r>
            <a:r>
              <a:rPr lang="en-US" b="1" i="1" dirty="0" err="1" smtClean="0">
                <a:solidFill>
                  <a:srgbClr val="FF0000"/>
                </a:solidFill>
                <a:latin typeface="Times New Roman" pitchFamily="18" charset="0"/>
                <a:cs typeface="Times New Roman" pitchFamily="18" charset="0"/>
              </a:rPr>
              <a:t>ischio</a:t>
            </a:r>
            <a:r>
              <a:rPr lang="en-US" b="1" i="1" dirty="0" smtClean="0">
                <a:solidFill>
                  <a:srgbClr val="FF0000"/>
                </a:solidFill>
                <a:latin typeface="Times New Roman" pitchFamily="18" charset="0"/>
                <a:cs typeface="Times New Roman" pitchFamily="18" charset="0"/>
              </a:rPr>
              <a:t>-pubic </a:t>
            </a:r>
            <a:r>
              <a:rPr lang="en-US" b="1" i="1" dirty="0" err="1" smtClean="0">
                <a:solidFill>
                  <a:srgbClr val="FF0000"/>
                </a:solidFill>
                <a:latin typeface="Times New Roman" pitchFamily="18" charset="0"/>
                <a:cs typeface="Times New Roman" pitchFamily="18" charset="0"/>
              </a:rPr>
              <a:t>symphysis</a:t>
            </a:r>
            <a:r>
              <a:rPr lang="en-US" i="1" dirty="0" smtClean="0">
                <a:latin typeface="Times New Roman" pitchFamily="18" charset="0"/>
                <a:cs typeface="Times New Roman" pitchFamily="18" charset="0"/>
              </a:rPr>
              <a:t>.</a:t>
            </a:r>
          </a:p>
          <a:p>
            <a:pPr lvl="0"/>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The pubis and </a:t>
            </a:r>
            <a:r>
              <a:rPr lang="en-US" dirty="0" err="1" smtClean="0">
                <a:latin typeface="Times New Roman" pitchFamily="18" charset="0"/>
                <a:cs typeface="Times New Roman" pitchFamily="18" charset="0"/>
              </a:rPr>
              <a:t>ischium</a:t>
            </a:r>
            <a:r>
              <a:rPr lang="en-US" dirty="0" smtClean="0">
                <a:latin typeface="Times New Roman" pitchFamily="18" charset="0"/>
                <a:cs typeface="Times New Roman" pitchFamily="18" charset="0"/>
              </a:rPr>
              <a:t> form the anterior and posterior parts respectively of the floor of the bony pelvis and enclose between them on each side, a large </a:t>
            </a:r>
            <a:r>
              <a:rPr lang="en-US" b="1" i="1" dirty="0" err="1" smtClean="0">
                <a:solidFill>
                  <a:srgbClr val="FF0000"/>
                </a:solidFill>
                <a:latin typeface="Times New Roman" pitchFamily="18" charset="0"/>
                <a:cs typeface="Times New Roman" pitchFamily="18" charset="0"/>
              </a:rPr>
              <a:t>obturator</a:t>
            </a:r>
            <a:r>
              <a:rPr lang="en-US" b="1" i="1" dirty="0" smtClean="0">
                <a:solidFill>
                  <a:srgbClr val="FF0000"/>
                </a:solidFill>
                <a:latin typeface="Times New Roman" pitchFamily="18" charset="0"/>
                <a:cs typeface="Times New Roman" pitchFamily="18" charset="0"/>
              </a:rPr>
              <a:t> foramen.</a:t>
            </a:r>
            <a:endParaRPr lang="en-US" b="1" dirty="0" smtClean="0">
              <a:solidFill>
                <a:srgbClr val="FF00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smtClean="0">
                <a:solidFill>
                  <a:srgbClr val="FF0000"/>
                </a:solidFill>
                <a:latin typeface="Algerian" pitchFamily="82" charset="0"/>
              </a:rPr>
              <a:t>OS COXAE -PELVIC GIRDILE </a:t>
            </a:r>
            <a:r>
              <a:rPr lang="en-US" dirty="0" smtClean="0">
                <a:solidFill>
                  <a:srgbClr val="FF0000"/>
                </a:solidFill>
              </a:rPr>
              <a:t/>
            </a:r>
            <a:br>
              <a:rPr lang="en-US" dirty="0" smtClean="0">
                <a:solidFill>
                  <a:srgbClr val="FF0000"/>
                </a:solidFill>
              </a:rPr>
            </a:br>
            <a:r>
              <a:rPr lang="en-US" dirty="0" smtClean="0">
                <a:solidFill>
                  <a:srgbClr val="FF0000"/>
                </a:solidFill>
              </a:rPr>
              <a:t>                     …….Continued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lvl="0" algn="just"/>
            <a:r>
              <a:rPr lang="en-US" sz="2000" dirty="0" smtClean="0">
                <a:latin typeface="Times New Roman" pitchFamily="18" charset="0"/>
                <a:cs typeface="Times New Roman" pitchFamily="18" charset="0"/>
              </a:rPr>
              <a:t>The shaft is wide and relatively massive.</a:t>
            </a:r>
          </a:p>
          <a:p>
            <a:pPr lvl="0"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A ridge extends from the </a:t>
            </a:r>
            <a:r>
              <a:rPr lang="en-US" sz="2000" dirty="0" err="1" smtClean="0">
                <a:latin typeface="Times New Roman" pitchFamily="18" charset="0"/>
                <a:cs typeface="Times New Roman" pitchFamily="18" charset="0"/>
              </a:rPr>
              <a:t>trochanter</a:t>
            </a:r>
            <a:r>
              <a:rPr lang="en-US" sz="2000" dirty="0" smtClean="0">
                <a:latin typeface="Times New Roman" pitchFamily="18" charset="0"/>
                <a:cs typeface="Times New Roman" pitchFamily="18" charset="0"/>
              </a:rPr>
              <a:t> major to the lateral </a:t>
            </a:r>
            <a:r>
              <a:rPr lang="en-US" sz="2000" dirty="0" err="1" smtClean="0">
                <a:latin typeface="Times New Roman" pitchFamily="18" charset="0"/>
                <a:cs typeface="Times New Roman" pitchFamily="18" charset="0"/>
              </a:rPr>
              <a:t>supracondyloid</a:t>
            </a:r>
            <a:r>
              <a:rPr lang="en-US" sz="2000" dirty="0" smtClean="0">
                <a:latin typeface="Times New Roman" pitchFamily="18" charset="0"/>
                <a:cs typeface="Times New Roman" pitchFamily="18" charset="0"/>
              </a:rPr>
              <a:t> crest and there is no </a:t>
            </a:r>
            <a:r>
              <a:rPr lang="en-US" sz="2000" dirty="0" err="1" smtClean="0">
                <a:latin typeface="Times New Roman" pitchFamily="18" charset="0"/>
                <a:cs typeface="Times New Roman" pitchFamily="18" charset="0"/>
              </a:rPr>
              <a:t>supracondyloid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fossa</a:t>
            </a:r>
            <a:r>
              <a:rPr lang="en-US"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 third </a:t>
            </a:r>
            <a:r>
              <a:rPr lang="en-US" sz="2000" dirty="0" err="1" smtClean="0">
                <a:latin typeface="Times New Roman" pitchFamily="18" charset="0"/>
                <a:cs typeface="Times New Roman" pitchFamily="18" charset="0"/>
              </a:rPr>
              <a:t>trochanter</a:t>
            </a:r>
            <a:r>
              <a:rPr lang="en-US" sz="2000" dirty="0" smtClean="0">
                <a:latin typeface="Times New Roman" pitchFamily="18" charset="0"/>
                <a:cs typeface="Times New Roman" pitchFamily="18" charset="0"/>
              </a:rPr>
              <a:t> is absent.</a:t>
            </a:r>
          </a:p>
          <a:p>
            <a:endParaRPr lang="en-US" dirty="0"/>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PIG-FEMUR</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 shaft is proportionately large and strongly curved with the convexity forward.</a:t>
            </a:r>
          </a:p>
          <a:p>
            <a:pPr lvl="0" algn="just"/>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supra </a:t>
            </a:r>
            <a:r>
              <a:rPr lang="en-US" sz="2000" b="1" dirty="0" err="1" smtClean="0">
                <a:latin typeface="Times New Roman" pitchFamily="18" charset="0"/>
                <a:cs typeface="Times New Roman" pitchFamily="18" charset="0"/>
              </a:rPr>
              <a:t>condyloid</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fossa</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absent.</a:t>
            </a:r>
          </a:p>
          <a:p>
            <a:pPr lvl="0"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trochanteric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fossa</a:t>
            </a:r>
            <a:r>
              <a:rPr lang="en-US" sz="2000" dirty="0" smtClean="0">
                <a:latin typeface="Times New Roman" pitchFamily="18" charset="0"/>
                <a:cs typeface="Times New Roman" pitchFamily="18" charset="0"/>
              </a:rPr>
              <a:t> is rounded and deep.</a:t>
            </a:r>
          </a:p>
          <a:p>
            <a:pPr lvl="0" algn="just"/>
            <a:r>
              <a:rPr lang="en-US" sz="2000" dirty="0" smtClean="0">
                <a:latin typeface="Times New Roman" pitchFamily="18" charset="0"/>
                <a:cs typeface="Times New Roman" pitchFamily="18" charset="0"/>
              </a:rPr>
              <a:t>The ridges of the </a:t>
            </a:r>
            <a:r>
              <a:rPr lang="en-US" sz="2000" b="1" dirty="0" err="1" smtClean="0">
                <a:latin typeface="Times New Roman" pitchFamily="18" charset="0"/>
                <a:cs typeface="Times New Roman" pitchFamily="18" charset="0"/>
              </a:rPr>
              <a:t>trochlea</a:t>
            </a:r>
            <a:r>
              <a:rPr lang="en-US" sz="2000" b="1" dirty="0" smtClean="0">
                <a:latin typeface="Times New Roman" pitchFamily="18" charset="0"/>
                <a:cs typeface="Times New Roman" pitchFamily="18" charset="0"/>
              </a:rPr>
              <a:t> are </a:t>
            </a:r>
            <a:r>
              <a:rPr lang="en-US" sz="2000" b="1" dirty="0" err="1" smtClean="0">
                <a:latin typeface="Times New Roman" pitchFamily="18" charset="0"/>
                <a:cs typeface="Times New Roman" pitchFamily="18" charset="0"/>
              </a:rPr>
              <a:t>sagittal</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equal.</a:t>
            </a:r>
          </a:p>
          <a:p>
            <a:pPr lvl="0" algn="just"/>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inter </a:t>
            </a:r>
            <a:r>
              <a:rPr lang="en-US" sz="2000" b="1" dirty="0" err="1" smtClean="0">
                <a:latin typeface="Times New Roman" pitchFamily="18" charset="0"/>
                <a:cs typeface="Times New Roman" pitchFamily="18" charset="0"/>
              </a:rPr>
              <a:t>condyloid</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fossa</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wide.</a:t>
            </a:r>
          </a:p>
          <a:p>
            <a:pPr lvl="0" algn="just"/>
            <a:r>
              <a:rPr lang="en-US" sz="2000" dirty="0" smtClean="0">
                <a:latin typeface="Times New Roman" pitchFamily="18" charset="0"/>
                <a:cs typeface="Times New Roman" pitchFamily="18" charset="0"/>
              </a:rPr>
              <a:t>On the posterior aspect of the distal extremity immediately above each </a:t>
            </a:r>
            <a:r>
              <a:rPr lang="en-US" sz="2000" dirty="0" err="1" smtClean="0">
                <a:latin typeface="Times New Roman" pitchFamily="18" charset="0"/>
                <a:cs typeface="Times New Roman" pitchFamily="18" charset="0"/>
              </a:rPr>
              <a:t>condyle</a:t>
            </a:r>
            <a:r>
              <a:rPr lang="en-US" sz="2000" dirty="0" smtClean="0">
                <a:latin typeface="Times New Roman" pitchFamily="18" charset="0"/>
                <a:cs typeface="Times New Roman" pitchFamily="18" charset="0"/>
              </a:rPr>
              <a:t> is a small facet for a </a:t>
            </a:r>
            <a:r>
              <a:rPr lang="en-US" sz="2000" b="1" dirty="0" err="1" smtClean="0">
                <a:latin typeface="Times New Roman" pitchFamily="18" charset="0"/>
                <a:cs typeface="Times New Roman" pitchFamily="18" charset="0"/>
              </a:rPr>
              <a:t>sesamoid</a:t>
            </a:r>
            <a:r>
              <a:rPr lang="en-US" sz="2000" b="1"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fabella</a:t>
            </a:r>
            <a:r>
              <a:rPr lang="en-US" sz="2000" b="1"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fabellae</a:t>
            </a:r>
            <a:r>
              <a:rPr lang="en-US" sz="2000" dirty="0" smtClean="0">
                <a:latin typeface="Times New Roman" pitchFamily="18" charset="0"/>
                <a:cs typeface="Times New Roman" pitchFamily="18" charset="0"/>
              </a:rPr>
              <a:t> are two small rounded </a:t>
            </a:r>
            <a:r>
              <a:rPr lang="en-US" sz="2000" dirty="0" err="1" smtClean="0">
                <a:latin typeface="Times New Roman" pitchFamily="18" charset="0"/>
                <a:cs typeface="Times New Roman" pitchFamily="18" charset="0"/>
              </a:rPr>
              <a:t>sesamoid</a:t>
            </a:r>
            <a:r>
              <a:rPr lang="en-US" sz="2000" dirty="0" smtClean="0">
                <a:latin typeface="Times New Roman" pitchFamily="18" charset="0"/>
                <a:cs typeface="Times New Roman" pitchFamily="18" charset="0"/>
              </a:rPr>
              <a:t> bones, located one each on the </a:t>
            </a:r>
            <a:r>
              <a:rPr lang="en-US" sz="2000" dirty="0" err="1" smtClean="0">
                <a:latin typeface="Times New Roman" pitchFamily="18" charset="0"/>
                <a:cs typeface="Times New Roman" pitchFamily="18" charset="0"/>
              </a:rPr>
              <a:t>condyles</a:t>
            </a:r>
            <a:r>
              <a:rPr lang="en-US" sz="2000" dirty="0" smtClean="0">
                <a:latin typeface="Times New Roman" pitchFamily="18" charset="0"/>
                <a:cs typeface="Times New Roman" pitchFamily="18" charset="0"/>
              </a:rPr>
              <a:t> of the femur on the posterior aspect.</a:t>
            </a:r>
          </a:p>
          <a:p>
            <a:pPr lvl="0" algn="just"/>
            <a:r>
              <a:rPr lang="en-US" sz="2000" dirty="0" smtClean="0">
                <a:latin typeface="Times New Roman" pitchFamily="18" charset="0"/>
                <a:cs typeface="Times New Roman" pitchFamily="18" charset="0"/>
              </a:rPr>
              <a:t>They are developed in the tendons of origin of the </a:t>
            </a:r>
            <a:r>
              <a:rPr lang="en-US" sz="2000" b="1" dirty="0" err="1" smtClean="0">
                <a:latin typeface="Times New Roman" pitchFamily="18" charset="0"/>
                <a:cs typeface="Times New Roman" pitchFamily="18" charset="0"/>
              </a:rPr>
              <a:t>gastrocnemius</a:t>
            </a:r>
            <a:r>
              <a:rPr lang="en-US" sz="2000" b="1" dirty="0" smtClean="0">
                <a:latin typeface="Times New Roman" pitchFamily="18" charset="0"/>
                <a:cs typeface="Times New Roman" pitchFamily="18" charset="0"/>
              </a:rPr>
              <a:t> muscle</a:t>
            </a:r>
            <a:r>
              <a:rPr lang="en-US" sz="2000" dirty="0" smtClean="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DOG-FEMUR</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dirty="0" smtClean="0">
                <a:solidFill>
                  <a:srgbClr val="FF0000"/>
                </a:solidFill>
                <a:latin typeface="Algerian" pitchFamily="82" charset="0"/>
              </a:rPr>
              <a:t>FEMUR-</a:t>
            </a:r>
            <a:r>
              <a:rPr lang="en-US" dirty="0" smtClean="0">
                <a:solidFill>
                  <a:srgbClr val="FF0000"/>
                </a:solidFill>
              </a:rPr>
              <a:t> DOG</a:t>
            </a:r>
            <a:endParaRPr lang="en-US" dirty="0">
              <a:solidFill>
                <a:srgbClr val="FF0000"/>
              </a:solidFill>
            </a:endParaRPr>
          </a:p>
        </p:txBody>
      </p:sp>
      <p:pic>
        <p:nvPicPr>
          <p:cNvPr id="3074" name="Picture 2" descr="C:\Users\user1\Desktop\FEMUR DOG.png"/>
          <p:cNvPicPr>
            <a:picLocks noGrp="1" noChangeAspect="1" noChangeArrowheads="1"/>
          </p:cNvPicPr>
          <p:nvPr>
            <p:ph idx="1"/>
          </p:nvPr>
        </p:nvPicPr>
        <p:blipFill>
          <a:blip r:embed="rId2"/>
          <a:srcRect/>
          <a:stretch>
            <a:fillRect/>
          </a:stretch>
        </p:blipFill>
        <p:spPr bwMode="auto">
          <a:xfrm>
            <a:off x="2719387" y="1972469"/>
            <a:ext cx="3705225" cy="35433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endParaRPr lang="en-US" sz="240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head is prominent but smaller </a:t>
            </a:r>
            <a:r>
              <a:rPr lang="en-US" sz="2400" dirty="0" smtClean="0">
                <a:latin typeface="Times New Roman" pitchFamily="18" charset="0"/>
                <a:cs typeface="Times New Roman" pitchFamily="18" charset="0"/>
              </a:rPr>
              <a:t>than the </a:t>
            </a:r>
            <a:r>
              <a:rPr lang="en-US" sz="2400" b="1" dirty="0" err="1" smtClean="0">
                <a:latin typeface="Times New Roman" pitchFamily="18" charset="0"/>
                <a:cs typeface="Times New Roman" pitchFamily="18" charset="0"/>
                <a:hlinkClick r:id="rId2" tooltip="Acetabulum"/>
              </a:rPr>
              <a:t>acetabulum</a:t>
            </a:r>
            <a:r>
              <a:rPr lang="en-US" sz="2400" dirty="0" smtClean="0">
                <a:latin typeface="Times New Roman" pitchFamily="18" charset="0"/>
                <a:cs typeface="Times New Roman" pitchFamily="18" charset="0"/>
              </a:rPr>
              <a:t> and the </a:t>
            </a:r>
            <a:r>
              <a:rPr lang="en-US" sz="2400" dirty="0" err="1" smtClean="0">
                <a:latin typeface="Times New Roman" pitchFamily="18" charset="0"/>
                <a:cs typeface="Times New Roman" pitchFamily="18" charset="0"/>
              </a:rPr>
              <a:t>articular</a:t>
            </a:r>
            <a:r>
              <a:rPr lang="en-US" sz="2400" dirty="0" smtClean="0">
                <a:latin typeface="Times New Roman" pitchFamily="18" charset="0"/>
                <a:cs typeface="Times New Roman" pitchFamily="18" charset="0"/>
              </a:rPr>
              <a:t> surface extends on the </a:t>
            </a:r>
            <a:r>
              <a:rPr lang="en-US" sz="2400" dirty="0" err="1" smtClean="0">
                <a:latin typeface="Times New Roman" pitchFamily="18" charset="0"/>
                <a:cs typeface="Times New Roman" pitchFamily="18" charset="0"/>
              </a:rPr>
              <a:t>trochanter</a:t>
            </a:r>
            <a:r>
              <a:rPr lang="en-US" sz="2400" dirty="0" smtClean="0">
                <a:latin typeface="Times New Roman" pitchFamily="18" charset="0"/>
                <a:cs typeface="Times New Roman" pitchFamily="18" charset="0"/>
              </a:rPr>
              <a:t> and articulates with the </a:t>
            </a:r>
            <a:r>
              <a:rPr lang="en-US" sz="2400" b="1" dirty="0" err="1" smtClean="0">
                <a:latin typeface="Times New Roman" pitchFamily="18" charset="0"/>
                <a:cs typeface="Times New Roman" pitchFamily="18" charset="0"/>
                <a:hlinkClick r:id="rId2" tooltip="Acetabulum"/>
              </a:rPr>
              <a:t>acetabulum</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and the facet on its rim.</a:t>
            </a:r>
          </a:p>
          <a:p>
            <a:pPr lvl="0" algn="just"/>
            <a:endParaRPr lang="en-US" sz="2400" dirty="0" smtClean="0">
              <a:latin typeface="Times New Roman" pitchFamily="18" charset="0"/>
              <a:cs typeface="Times New Roman" pitchFamily="18" charset="0"/>
            </a:endParaRPr>
          </a:p>
          <a:p>
            <a:pPr lvl="0"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The lateral </a:t>
            </a:r>
            <a:r>
              <a:rPr lang="en-US" sz="2400" dirty="0" err="1" smtClean="0">
                <a:latin typeface="Times New Roman" pitchFamily="18" charset="0"/>
                <a:cs typeface="Times New Roman" pitchFamily="18" charset="0"/>
              </a:rPr>
              <a:t>condyle</a:t>
            </a:r>
            <a:r>
              <a:rPr lang="en-US" sz="2400" dirty="0" smtClean="0">
                <a:latin typeface="Times New Roman" pitchFamily="18" charset="0"/>
                <a:cs typeface="Times New Roman" pitchFamily="18" charset="0"/>
              </a:rPr>
              <a:t> presents on its lateral aspect a groove for the head of </a:t>
            </a:r>
            <a:r>
              <a:rPr lang="en-US" sz="2400" dirty="0" smtClean="0">
                <a:latin typeface="Times New Roman" pitchFamily="18" charset="0"/>
                <a:cs typeface="Times New Roman" pitchFamily="18" charset="0"/>
                <a:hlinkClick r:id="rId3" tooltip="Fibula"/>
              </a:rPr>
              <a:t>fibula</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FOWL-FEMUR</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latin typeface="Algerian" pitchFamily="82" charset="0"/>
              </a:rPr>
              <a:t>            HIND LIMB - FOWL</a:t>
            </a:r>
            <a:endParaRPr lang="en-US" dirty="0">
              <a:solidFill>
                <a:srgbClr val="FF0000"/>
              </a:solidFill>
              <a:latin typeface="Algerian" pitchFamily="82" charset="0"/>
            </a:endParaRPr>
          </a:p>
        </p:txBody>
      </p:sp>
      <p:pic>
        <p:nvPicPr>
          <p:cNvPr id="4098" name="Picture 2" descr="C:\Users\user1\Desktop\FOWL FEMUR TARSAL TARSOMETATARSAL.jpg"/>
          <p:cNvPicPr>
            <a:picLocks noGrp="1" noChangeAspect="1" noChangeArrowheads="1"/>
          </p:cNvPicPr>
          <p:nvPr>
            <p:ph idx="1"/>
          </p:nvPr>
        </p:nvPicPr>
        <p:blipFill>
          <a:blip r:embed="rId2"/>
          <a:srcRect/>
          <a:stretch>
            <a:fillRect/>
          </a:stretch>
        </p:blipFill>
        <p:spPr bwMode="auto">
          <a:xfrm>
            <a:off x="1876425" y="2348706"/>
            <a:ext cx="5391150" cy="279082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solidFill>
                  <a:srgbClr val="FF0000"/>
                </a:solidFill>
                <a:latin typeface="Times New Roman" pitchFamily="18" charset="0"/>
                <a:cs typeface="Times New Roman" pitchFamily="18" charset="0"/>
              </a:rPr>
              <a:t>Ox</a:t>
            </a:r>
            <a:endParaRPr lang="en-US" dirty="0" smtClean="0">
              <a:solidFill>
                <a:srgbClr val="FF0000"/>
              </a:solidFill>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It is a large </a:t>
            </a:r>
            <a:r>
              <a:rPr lang="en-US" dirty="0" err="1" smtClean="0">
                <a:latin typeface="Times New Roman" pitchFamily="18" charset="0"/>
                <a:cs typeface="Times New Roman" pitchFamily="18" charset="0"/>
                <a:hlinkClick r:id="rId2" tooltip="Sesamoid bone"/>
              </a:rPr>
              <a:t>sesamoid</a:t>
            </a:r>
            <a:r>
              <a:rPr lang="en-US" dirty="0" smtClean="0">
                <a:latin typeface="Times New Roman" pitchFamily="18" charset="0"/>
                <a:cs typeface="Times New Roman" pitchFamily="18" charset="0"/>
                <a:hlinkClick r:id="rId2" tooltip="Sesamoid bone"/>
              </a:rPr>
              <a:t> bone</a:t>
            </a:r>
            <a:r>
              <a:rPr lang="en-US" dirty="0" smtClean="0">
                <a:latin typeface="Times New Roman" pitchFamily="18" charset="0"/>
                <a:cs typeface="Times New Roman" pitchFamily="18" charset="0"/>
              </a:rPr>
              <a:t> placed on and articulating with the </a:t>
            </a:r>
            <a:r>
              <a:rPr lang="en-US" dirty="0" err="1" smtClean="0">
                <a:latin typeface="Times New Roman" pitchFamily="18" charset="0"/>
                <a:cs typeface="Times New Roman" pitchFamily="18" charset="0"/>
              </a:rPr>
              <a:t>trochlea</a:t>
            </a:r>
            <a:r>
              <a:rPr lang="en-US" dirty="0" smtClean="0">
                <a:latin typeface="Times New Roman" pitchFamily="18" charset="0"/>
                <a:cs typeface="Times New Roman" pitchFamily="18" charset="0"/>
              </a:rPr>
              <a:t> of the </a:t>
            </a:r>
            <a:r>
              <a:rPr lang="en-US" dirty="0" err="1" smtClean="0">
                <a:latin typeface="Times New Roman" pitchFamily="18" charset="0"/>
                <a:cs typeface="Times New Roman" pitchFamily="18" charset="0"/>
                <a:hlinkClick r:id="rId3" tooltip="Femur"/>
              </a:rPr>
              <a:t>femur</a:t>
            </a:r>
            <a:r>
              <a:rPr lang="en-US" dirty="0" err="1" smtClean="0">
                <a:latin typeface="Times New Roman" pitchFamily="18" charset="0"/>
                <a:cs typeface="Times New Roman" pitchFamily="18" charset="0"/>
              </a:rPr>
              <a:t>.Look</a:t>
            </a:r>
            <a:r>
              <a:rPr lang="en-US" dirty="0" smtClean="0">
                <a:latin typeface="Times New Roman" pitchFamily="18" charset="0"/>
                <a:cs typeface="Times New Roman" pitchFamily="18" charset="0"/>
              </a:rPr>
              <a:t> like </a:t>
            </a:r>
            <a:r>
              <a:rPr lang="en-US" dirty="0" err="1" smtClean="0">
                <a:latin typeface="Times New Roman" pitchFamily="18" charset="0"/>
                <a:cs typeface="Times New Roman" pitchFamily="18" charset="0"/>
              </a:rPr>
              <a:t>seasame</a:t>
            </a:r>
            <a:r>
              <a:rPr lang="en-US" dirty="0" smtClean="0">
                <a:latin typeface="Times New Roman" pitchFamily="18" charset="0"/>
                <a:cs typeface="Times New Roman" pitchFamily="18" charset="0"/>
              </a:rPr>
              <a:t> seed.</a:t>
            </a:r>
          </a:p>
          <a:p>
            <a:pPr lvl="0"/>
            <a:r>
              <a:rPr lang="en-US" dirty="0" smtClean="0">
                <a:latin typeface="Times New Roman" pitchFamily="18" charset="0"/>
                <a:cs typeface="Times New Roman" pitchFamily="18" charset="0"/>
              </a:rPr>
              <a:t>It looks </a:t>
            </a:r>
            <a:r>
              <a:rPr lang="en-US" b="1" dirty="0" smtClean="0">
                <a:latin typeface="Times New Roman" pitchFamily="18" charset="0"/>
                <a:cs typeface="Times New Roman" pitchFamily="18" charset="0"/>
              </a:rPr>
              <a:t>triangula</a:t>
            </a:r>
            <a:r>
              <a:rPr lang="en-US" dirty="0" smtClean="0">
                <a:latin typeface="Times New Roman" pitchFamily="18" charset="0"/>
                <a:cs typeface="Times New Roman" pitchFamily="18" charset="0"/>
              </a:rPr>
              <a:t>r in shape on their dorsal/anterior view.</a:t>
            </a:r>
          </a:p>
          <a:p>
            <a:pPr lvl="0"/>
            <a:r>
              <a:rPr lang="en-US" dirty="0" smtClean="0">
                <a:latin typeface="Times New Roman" pitchFamily="18" charset="0"/>
                <a:cs typeface="Times New Roman" pitchFamily="18" charset="0"/>
              </a:rPr>
              <a:t>It gives increased leverage to the extensors of leg. It is irregularly triangular and presents </a:t>
            </a:r>
            <a:r>
              <a:rPr lang="en-US" b="1" i="1" dirty="0" smtClean="0">
                <a:latin typeface="Times New Roman" pitchFamily="18" charset="0"/>
                <a:cs typeface="Times New Roman" pitchFamily="18" charset="0"/>
              </a:rPr>
              <a:t>two surfaces, two borders</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 </a:t>
            </a:r>
            <a:r>
              <a:rPr lang="en-US" b="1" i="1" dirty="0" smtClean="0">
                <a:latin typeface="Times New Roman" pitchFamily="18" charset="0"/>
                <a:cs typeface="Times New Roman" pitchFamily="18" charset="0"/>
              </a:rPr>
              <a:t>base</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b="1" dirty="0" smtClean="0">
                <a:latin typeface="Times New Roman" pitchFamily="18" charset="0"/>
                <a:cs typeface="Times New Roman" pitchFamily="18" charset="0"/>
              </a:rPr>
              <a:t>an </a:t>
            </a:r>
            <a:r>
              <a:rPr lang="en-US" b="1" i="1" dirty="0" smtClean="0">
                <a:latin typeface="Times New Roman" pitchFamily="18" charset="0"/>
                <a:cs typeface="Times New Roman" pitchFamily="18" charset="0"/>
              </a:rPr>
              <a:t>apex</a:t>
            </a:r>
            <a:r>
              <a:rPr lang="en-US" dirty="0" smtClean="0">
                <a:latin typeface="Times New Roman" pitchFamily="18" charset="0"/>
                <a:cs typeface="Times New Roman" pitchFamily="18" charset="0"/>
              </a:rPr>
              <a:t>.</a:t>
            </a:r>
          </a:p>
          <a:p>
            <a:pPr lvl="0"/>
            <a:r>
              <a:rPr lang="en-US" dirty="0" smtClean="0">
                <a:latin typeface="Times New Roman" pitchFamily="18" charset="0"/>
                <a:cs typeface="Times New Roman" pitchFamily="18" charset="0"/>
              </a:rPr>
              <a:t>The </a:t>
            </a:r>
            <a:r>
              <a:rPr lang="en-US" b="1" i="1" dirty="0" smtClean="0">
                <a:latin typeface="Times New Roman" pitchFamily="18" charset="0"/>
                <a:cs typeface="Times New Roman" pitchFamily="18" charset="0"/>
              </a:rPr>
              <a:t>anterior surface</a:t>
            </a:r>
            <a:r>
              <a:rPr lang="en-US" dirty="0" smtClean="0">
                <a:latin typeface="Times New Roman" pitchFamily="18" charset="0"/>
                <a:cs typeface="Times New Roman" pitchFamily="18" charset="0"/>
              </a:rPr>
              <a:t> is convex and rough.</a:t>
            </a:r>
          </a:p>
          <a:p>
            <a:pPr lvl="0"/>
            <a:r>
              <a:rPr lang="en-US" dirty="0" smtClean="0">
                <a:latin typeface="Times New Roman" pitchFamily="18" charset="0"/>
                <a:cs typeface="Times New Roman" pitchFamily="18" charset="0"/>
              </a:rPr>
              <a:t>The </a:t>
            </a:r>
            <a:r>
              <a:rPr lang="en-US" b="1" i="1" dirty="0" smtClean="0">
                <a:latin typeface="Times New Roman" pitchFamily="18" charset="0"/>
                <a:cs typeface="Times New Roman" pitchFamily="18" charset="0"/>
              </a:rPr>
              <a:t>posterior</a:t>
            </a:r>
            <a:r>
              <a:rPr lang="en-US" b="1" dirty="0" smtClean="0">
                <a:latin typeface="Times New Roman" pitchFamily="18" charset="0"/>
                <a:cs typeface="Times New Roman" pitchFamily="18" charset="0"/>
              </a:rPr>
              <a:t> or </a:t>
            </a:r>
            <a:r>
              <a:rPr lang="en-US" b="1" i="1" dirty="0" err="1" smtClean="0">
                <a:latin typeface="Times New Roman" pitchFamily="18" charset="0"/>
                <a:cs typeface="Times New Roman" pitchFamily="18" charset="0"/>
              </a:rPr>
              <a:t>articular</a:t>
            </a:r>
            <a:r>
              <a:rPr lang="en-US" b="1" i="1" dirty="0" smtClean="0">
                <a:latin typeface="Times New Roman" pitchFamily="18" charset="0"/>
                <a:cs typeface="Times New Roman" pitchFamily="18" charset="0"/>
              </a:rPr>
              <a:t> surface</a:t>
            </a:r>
            <a:r>
              <a:rPr lang="en-US" dirty="0" smtClean="0">
                <a:latin typeface="Times New Roman" pitchFamily="18" charset="0"/>
                <a:cs typeface="Times New Roman" pitchFamily="18" charset="0"/>
              </a:rPr>
              <a:t> is divided by a vertical ridge into two concave areas of which the medial is larger.</a:t>
            </a:r>
          </a:p>
          <a:p>
            <a:pPr lvl="0"/>
            <a:r>
              <a:rPr lang="en-US" dirty="0" smtClean="0">
                <a:latin typeface="Times New Roman" pitchFamily="18" charset="0"/>
                <a:cs typeface="Times New Roman" pitchFamily="18" charset="0"/>
              </a:rPr>
              <a:t>The two borders converge to the </a:t>
            </a:r>
            <a:r>
              <a:rPr lang="en-US" b="1" i="1" dirty="0" smtClean="0">
                <a:latin typeface="Times New Roman" pitchFamily="18" charset="0"/>
                <a:cs typeface="Times New Roman" pitchFamily="18" charset="0"/>
              </a:rPr>
              <a:t>apex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below.</a:t>
            </a:r>
          </a:p>
          <a:p>
            <a:pPr lvl="0"/>
            <a:r>
              <a:rPr lang="en-US" dirty="0" smtClean="0">
                <a:latin typeface="Times New Roman" pitchFamily="18" charset="0"/>
                <a:cs typeface="Times New Roman" pitchFamily="18" charset="0"/>
              </a:rPr>
              <a:t>The </a:t>
            </a:r>
            <a:r>
              <a:rPr lang="en-US" b="1" i="1" dirty="0" smtClean="0">
                <a:latin typeface="Times New Roman" pitchFamily="18" charset="0"/>
                <a:cs typeface="Times New Roman" pitchFamily="18" charset="0"/>
              </a:rPr>
              <a:t>lateral border</a:t>
            </a:r>
            <a:r>
              <a:rPr lang="en-US" dirty="0" smtClean="0">
                <a:latin typeface="Times New Roman" pitchFamily="18" charset="0"/>
                <a:cs typeface="Times New Roman" pitchFamily="18" charset="0"/>
              </a:rPr>
              <a:t> is convex.</a:t>
            </a:r>
          </a:p>
          <a:p>
            <a:pPr lvl="0"/>
            <a:r>
              <a:rPr lang="en-US" dirty="0" smtClean="0">
                <a:latin typeface="Times New Roman" pitchFamily="18" charset="0"/>
                <a:cs typeface="Times New Roman" pitchFamily="18" charset="0"/>
              </a:rPr>
              <a:t>The </a:t>
            </a:r>
            <a:r>
              <a:rPr lang="en-US" b="1" i="1" dirty="0" smtClean="0">
                <a:latin typeface="Times New Roman" pitchFamily="18" charset="0"/>
                <a:cs typeface="Times New Roman" pitchFamily="18" charset="0"/>
              </a:rPr>
              <a:t>medial border</a:t>
            </a:r>
            <a:r>
              <a:rPr lang="en-US" dirty="0" smtClean="0">
                <a:latin typeface="Times New Roman" pitchFamily="18" charset="0"/>
                <a:cs typeface="Times New Roman" pitchFamily="18" charset="0"/>
              </a:rPr>
              <a:t> is concave, forms an angle at the base and gives attachment to the fibro-cartilage of the patella.</a:t>
            </a:r>
          </a:p>
          <a:p>
            <a:pPr lvl="0"/>
            <a:r>
              <a:rPr lang="en-US" dirty="0" smtClean="0">
                <a:latin typeface="Times New Roman" pitchFamily="18" charset="0"/>
                <a:cs typeface="Times New Roman" pitchFamily="18" charset="0"/>
              </a:rPr>
              <a:t>The </a:t>
            </a:r>
            <a:r>
              <a:rPr lang="en-US" b="1" i="1" dirty="0" smtClean="0">
                <a:latin typeface="Times New Roman" pitchFamily="18" charset="0"/>
                <a:cs typeface="Times New Roman" pitchFamily="18" charset="0"/>
              </a:rPr>
              <a:t>base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faces upward and is irregular and narrow</a:t>
            </a:r>
            <a:r>
              <a:rPr lang="en-US" dirty="0" smtClean="0">
                <a:latin typeface="Times New Roman" pitchFamily="18" charset="0"/>
                <a:cs typeface="Times New Roman" pitchFamily="18" charset="0"/>
              </a:rPr>
              <a:t>.</a:t>
            </a:r>
          </a:p>
          <a:p>
            <a:pPr lvl="0">
              <a:buNone/>
            </a:pPr>
            <a:endParaRPr lang="en-US" dirty="0"/>
          </a:p>
        </p:txBody>
      </p:sp>
      <p:sp>
        <p:nvSpPr>
          <p:cNvPr id="3" name="Title 2"/>
          <p:cNvSpPr>
            <a:spLocks noGrp="1"/>
          </p:cNvSpPr>
          <p:nvPr>
            <p:ph type="title"/>
          </p:nvPr>
        </p:nvSpPr>
        <p:spPr/>
        <p:txBody>
          <a:bodyPr/>
          <a:lstStyle/>
          <a:p>
            <a:pPr algn="ctr"/>
            <a:r>
              <a:rPr lang="en-US" sz="4400" dirty="0" smtClean="0">
                <a:solidFill>
                  <a:srgbClr val="FF0000"/>
                </a:solidFill>
                <a:latin typeface="Algerian" pitchFamily="82" charset="0"/>
              </a:rPr>
              <a:t>PATELLA- KNEECAP</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b="1" dirty="0" smtClean="0">
                <a:solidFill>
                  <a:srgbClr val="FF0000"/>
                </a:solidFill>
                <a:latin typeface="Times New Roman" pitchFamily="18" charset="0"/>
                <a:cs typeface="Times New Roman" pitchFamily="18" charset="0"/>
              </a:rPr>
              <a:t>Sheep and Goat</a:t>
            </a:r>
            <a:endParaRPr lang="en-US" sz="2000" dirty="0" smtClean="0">
              <a:solidFill>
                <a:srgbClr val="FF0000"/>
              </a:solidFill>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It is relatively longer and narrower than that of ox</a:t>
            </a:r>
            <a:r>
              <a:rPr lang="en-US"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Horse</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base is wide and </a:t>
            </a:r>
            <a:r>
              <a:rPr lang="en-US" sz="2000" dirty="0" smtClean="0">
                <a:latin typeface="Times New Roman" pitchFamily="18" charset="0"/>
                <a:cs typeface="Times New Roman" pitchFamily="18" charset="0"/>
              </a:rPr>
              <a:t>large.</a:t>
            </a:r>
            <a:endParaRPr lang="en-US" sz="2000" dirty="0" smtClean="0">
              <a:latin typeface="Times New Roman" pitchFamily="18" charset="0"/>
              <a:cs typeface="Times New Roman" pitchFamily="18" charset="0"/>
            </a:endParaRPr>
          </a:p>
          <a:p>
            <a:pPr lvl="0" algn="just">
              <a:buNone/>
            </a:pPr>
            <a:r>
              <a:rPr lang="en-US" sz="2000" dirty="0" smtClean="0">
                <a:latin typeface="Times New Roman" pitchFamily="18" charset="0"/>
                <a:cs typeface="Times New Roman" pitchFamily="18" charset="0"/>
              </a:rPr>
              <a:t>   It </a:t>
            </a:r>
            <a:r>
              <a:rPr lang="en-US" sz="2000" dirty="0" smtClean="0">
                <a:latin typeface="Times New Roman" pitchFamily="18" charset="0"/>
                <a:cs typeface="Times New Roman" pitchFamily="18" charset="0"/>
              </a:rPr>
              <a:t>looks </a:t>
            </a:r>
            <a:r>
              <a:rPr lang="en-US" sz="2000" dirty="0" err="1" smtClean="0">
                <a:latin typeface="Times New Roman" pitchFamily="18" charset="0"/>
                <a:cs typeface="Times New Roman" pitchFamily="18" charset="0"/>
              </a:rPr>
              <a:t>quadrlateral</a:t>
            </a:r>
            <a:r>
              <a:rPr lang="en-US" sz="2000" dirty="0" smtClean="0">
                <a:latin typeface="Times New Roman" pitchFamily="18" charset="0"/>
                <a:cs typeface="Times New Roman" pitchFamily="18" charset="0"/>
              </a:rPr>
              <a:t> in shape on their dorsal/anterior view</a:t>
            </a:r>
            <a:r>
              <a:rPr lang="en-US" sz="2000" dirty="0" smtClean="0">
                <a:latin typeface="Times New Roman" pitchFamily="18" charset="0"/>
                <a:cs typeface="Times New Roman" pitchFamily="18" charset="0"/>
              </a:rPr>
              <a:t>.</a:t>
            </a:r>
          </a:p>
          <a:p>
            <a:pPr lvl="0" algn="just">
              <a:buNone/>
            </a:pPr>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Pig</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It </a:t>
            </a:r>
            <a:r>
              <a:rPr lang="en-US" sz="2000" dirty="0" smtClean="0">
                <a:latin typeface="Times New Roman" pitchFamily="18" charset="0"/>
                <a:cs typeface="Times New Roman" pitchFamily="18" charset="0"/>
              </a:rPr>
              <a:t>is very much compressed transversely and presents 3 surfaces</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Dog</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a:t>
            </a:r>
            <a:r>
              <a:rPr lang="en-US" sz="2000" dirty="0" smtClean="0">
                <a:latin typeface="Times New Roman" pitchFamily="18" charset="0"/>
                <a:cs typeface="Times New Roman" pitchFamily="18" charset="0"/>
              </a:rPr>
              <a:t>is long and narrow</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Fowl</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a:t>
            </a:r>
            <a:r>
              <a:rPr lang="en-US" sz="2000" dirty="0" smtClean="0">
                <a:latin typeface="Times New Roman" pitchFamily="18" charset="0"/>
                <a:cs typeface="Times New Roman" pitchFamily="18" charset="0"/>
              </a:rPr>
              <a:t>is wide and thin</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PATELLA – KNEECAP, CONTI…</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smtClean="0">
                <a:solidFill>
                  <a:srgbClr val="FF0000"/>
                </a:solidFill>
                <a:latin typeface="Algerian" pitchFamily="82" charset="0"/>
              </a:rPr>
              <a:t>PATELLA – KNEECAP, </a:t>
            </a:r>
            <a:r>
              <a:rPr lang="en-US" sz="3600" dirty="0" smtClean="0">
                <a:solidFill>
                  <a:srgbClr val="FF0000"/>
                </a:solidFill>
                <a:latin typeface="Algerian" pitchFamily="82" charset="0"/>
              </a:rPr>
              <a:t>CONTI..(OX)</a:t>
            </a:r>
            <a:endParaRPr lang="en-US" sz="3600" dirty="0">
              <a:latin typeface="Algerian" pitchFamily="82" charset="0"/>
            </a:endParaRPr>
          </a:p>
        </p:txBody>
      </p:sp>
      <p:pic>
        <p:nvPicPr>
          <p:cNvPr id="2050" name="Picture 2" descr="C:\Users\user1\Desktop\PATELLA OX.jpg"/>
          <p:cNvPicPr>
            <a:picLocks noGrp="1" noChangeAspect="1" noChangeArrowheads="1"/>
          </p:cNvPicPr>
          <p:nvPr>
            <p:ph idx="1"/>
          </p:nvPr>
        </p:nvPicPr>
        <p:blipFill>
          <a:blip r:embed="rId2"/>
          <a:srcRect/>
          <a:stretch>
            <a:fillRect/>
          </a:stretch>
        </p:blipFill>
        <p:spPr bwMode="auto">
          <a:xfrm>
            <a:off x="2360814" y="2547086"/>
            <a:ext cx="4422371" cy="239406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smtClean="0">
                <a:solidFill>
                  <a:srgbClr val="FF0000"/>
                </a:solidFill>
                <a:latin typeface="Algerian" pitchFamily="82" charset="0"/>
              </a:rPr>
              <a:t>PATELLA – KNEECAP, CONTI</a:t>
            </a:r>
            <a:r>
              <a:rPr lang="en-US" sz="4400" dirty="0" smtClean="0">
                <a:solidFill>
                  <a:srgbClr val="FF0000"/>
                </a:solidFill>
                <a:latin typeface="Algerian" pitchFamily="82" charset="0"/>
              </a:rPr>
              <a:t>..(HORSE)</a:t>
            </a:r>
            <a:endParaRPr lang="en-US" dirty="0">
              <a:latin typeface="Algerian" pitchFamily="82" charset="0"/>
            </a:endParaRPr>
          </a:p>
        </p:txBody>
      </p:sp>
      <p:pic>
        <p:nvPicPr>
          <p:cNvPr id="14338" name="Picture 2" descr="C:\Users\user1\Desktop\PATELL HORSE.jpg"/>
          <p:cNvPicPr>
            <a:picLocks noGrp="1" noChangeAspect="1" noChangeArrowheads="1"/>
          </p:cNvPicPr>
          <p:nvPr>
            <p:ph idx="1"/>
          </p:nvPr>
        </p:nvPicPr>
        <p:blipFill>
          <a:blip r:embed="rId2"/>
          <a:srcRect/>
          <a:stretch>
            <a:fillRect/>
          </a:stretch>
        </p:blipFill>
        <p:spPr bwMode="auto">
          <a:xfrm>
            <a:off x="2032000" y="2067719"/>
            <a:ext cx="5080000" cy="33528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tibia is a </a:t>
            </a:r>
            <a:r>
              <a:rPr lang="en-US" sz="2000" dirty="0" smtClean="0">
                <a:latin typeface="Times New Roman" pitchFamily="18" charset="0"/>
                <a:cs typeface="Times New Roman" pitchFamily="18" charset="0"/>
                <a:hlinkClick r:id="rId2" tooltip="Long bone"/>
              </a:rPr>
              <a:t>long bone</a:t>
            </a:r>
            <a:r>
              <a:rPr lang="en-US" sz="2000" dirty="0" smtClean="0">
                <a:latin typeface="Times New Roman" pitchFamily="18" charset="0"/>
                <a:cs typeface="Times New Roman" pitchFamily="18" charset="0"/>
              </a:rPr>
              <a:t> placed obliquely downward and backward between the stifle and the hock joints. It consists of </a:t>
            </a:r>
            <a:r>
              <a:rPr lang="en-US" sz="2000" b="1" dirty="0" smtClean="0">
                <a:latin typeface="Times New Roman" pitchFamily="18" charset="0"/>
                <a:cs typeface="Times New Roman" pitchFamily="18" charset="0"/>
              </a:rPr>
              <a:t>a </a:t>
            </a:r>
            <a:r>
              <a:rPr lang="en-US" sz="2000" b="1" i="1" dirty="0" smtClean="0">
                <a:latin typeface="Times New Roman" pitchFamily="18" charset="0"/>
                <a:cs typeface="Times New Roman" pitchFamily="18" charset="0"/>
              </a:rPr>
              <a:t>shaft</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r>
              <a:rPr lang="en-US" sz="2000" b="1" i="1" dirty="0" smtClean="0">
                <a:latin typeface="Times New Roman" pitchFamily="18" charset="0"/>
                <a:cs typeface="Times New Roman" pitchFamily="18" charset="0"/>
              </a:rPr>
              <a:t>two extremities</a:t>
            </a:r>
            <a:r>
              <a:rPr lang="en-US" sz="2000" i="1" dirty="0" smtClean="0">
                <a:latin typeface="Times New Roman" pitchFamily="18" charset="0"/>
                <a:cs typeface="Times New Roman" pitchFamily="18" charset="0"/>
              </a:rPr>
              <a:t>.</a:t>
            </a:r>
          </a:p>
          <a:p>
            <a:r>
              <a:rPr lang="en-US" sz="2000" b="1" i="1" dirty="0" smtClean="0">
                <a:latin typeface="Times New Roman" pitchFamily="18" charset="0"/>
                <a:cs typeface="Times New Roman" pitchFamily="18" charset="0"/>
              </a:rPr>
              <a:t>Shaft</a:t>
            </a:r>
            <a:endParaRPr lang="en-US" sz="2000" b="1"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shaft is three sided above and becomes smaller and flattened below.</a:t>
            </a:r>
          </a:p>
          <a:p>
            <a:pPr lvl="0"/>
            <a:r>
              <a:rPr lang="en-US" sz="2000" dirty="0" smtClean="0">
                <a:latin typeface="Times New Roman" pitchFamily="18" charset="0"/>
                <a:cs typeface="Times New Roman" pitchFamily="18" charset="0"/>
              </a:rPr>
              <a:t>It has </a:t>
            </a:r>
            <a:r>
              <a:rPr lang="en-US" sz="2000" b="1" i="1" dirty="0" smtClean="0">
                <a:latin typeface="Times New Roman" pitchFamily="18" charset="0"/>
                <a:cs typeface="Times New Roman" pitchFamily="18" charset="0"/>
              </a:rPr>
              <a:t>three surfaces</a:t>
            </a:r>
            <a:r>
              <a:rPr lang="en-US" sz="2000" dirty="0" smtClean="0">
                <a:latin typeface="Times New Roman" pitchFamily="18" charset="0"/>
                <a:cs typeface="Times New Roman" pitchFamily="18" charset="0"/>
              </a:rPr>
              <a:t> and </a:t>
            </a:r>
            <a:r>
              <a:rPr lang="en-US" sz="2000" b="1" i="1" dirty="0" smtClean="0">
                <a:latin typeface="Times New Roman" pitchFamily="18" charset="0"/>
                <a:cs typeface="Times New Roman" pitchFamily="18" charset="0"/>
              </a:rPr>
              <a:t>three borders</a:t>
            </a:r>
            <a:r>
              <a:rPr lang="en-US" sz="2000" dirty="0" smtClean="0">
                <a:latin typeface="Times New Roman" pitchFamily="18" charset="0"/>
                <a:cs typeface="Times New Roman" pitchFamily="18" charset="0"/>
              </a:rPr>
              <a:t>.</a:t>
            </a:r>
          </a:p>
          <a:p>
            <a:pPr lvl="0"/>
            <a:r>
              <a:rPr lang="en-US" sz="2000" dirty="0" smtClean="0">
                <a:latin typeface="Times New Roman" pitchFamily="18" charset="0"/>
                <a:cs typeface="Times New Roman" pitchFamily="18" charset="0"/>
              </a:rPr>
              <a:t>The</a:t>
            </a:r>
            <a:r>
              <a:rPr lang="en-US" sz="2000" i="1" dirty="0" smtClean="0">
                <a:latin typeface="Times New Roman" pitchFamily="18" charset="0"/>
                <a:cs typeface="Times New Roman" pitchFamily="18" charset="0"/>
              </a:rPr>
              <a:t> </a:t>
            </a:r>
            <a:r>
              <a:rPr lang="en-US" sz="2000" b="1" i="1" u="sng" dirty="0" smtClean="0">
                <a:latin typeface="Times New Roman" pitchFamily="18" charset="0"/>
                <a:cs typeface="Times New Roman" pitchFamily="18" charset="0"/>
              </a:rPr>
              <a:t>lateral surface</a:t>
            </a:r>
            <a:r>
              <a:rPr lang="en-US" sz="2000" dirty="0" smtClean="0">
                <a:latin typeface="Times New Roman" pitchFamily="18" charset="0"/>
                <a:cs typeface="Times New Roman" pitchFamily="18" charset="0"/>
              </a:rPr>
              <a:t> is wide above and inclines gradually to the front of the </a:t>
            </a:r>
            <a:r>
              <a:rPr lang="en-US" sz="2000" dirty="0" smtClean="0">
                <a:latin typeface="Times New Roman" pitchFamily="18" charset="0"/>
                <a:cs typeface="Times New Roman" pitchFamily="18" charset="0"/>
                <a:hlinkClick r:id="rId3" tooltip="Bone"/>
              </a:rPr>
              <a:t>bone</a:t>
            </a:r>
            <a:r>
              <a:rPr lang="en-US" sz="2000" dirty="0" smtClean="0">
                <a:latin typeface="Times New Roman" pitchFamily="18" charset="0"/>
                <a:cs typeface="Times New Roman" pitchFamily="18" charset="0"/>
              </a:rPr>
              <a:t> distally. It is covered by the </a:t>
            </a:r>
            <a:r>
              <a:rPr lang="en-US" sz="2000" b="1" dirty="0" err="1" smtClean="0">
                <a:latin typeface="Times New Roman" pitchFamily="18" charset="0"/>
                <a:cs typeface="Times New Roman" pitchFamily="18" charset="0"/>
              </a:rPr>
              <a:t>tibialis</a:t>
            </a:r>
            <a:r>
              <a:rPr lang="en-US" sz="2000" b="1" dirty="0" smtClean="0">
                <a:latin typeface="Times New Roman" pitchFamily="18" charset="0"/>
                <a:cs typeface="Times New Roman" pitchFamily="18" charset="0"/>
              </a:rPr>
              <a:t> anterior</a:t>
            </a:r>
            <a:r>
              <a:rPr lang="en-US" sz="2000" dirty="0" smtClean="0">
                <a:latin typeface="Times New Roman" pitchFamily="18" charset="0"/>
                <a:cs typeface="Times New Roman" pitchFamily="18" charset="0"/>
              </a:rPr>
              <a:t>.</a:t>
            </a:r>
          </a:p>
          <a:p>
            <a:pPr lvl="0"/>
            <a:r>
              <a:rPr lang="en-US" sz="2000" dirty="0" smtClean="0">
                <a:latin typeface="Times New Roman" pitchFamily="18" charset="0"/>
                <a:cs typeface="Times New Roman" pitchFamily="18" charset="0"/>
              </a:rPr>
              <a:t> The </a:t>
            </a:r>
            <a:r>
              <a:rPr lang="en-US" sz="2000" b="1" i="1" u="sng" dirty="0" smtClean="0">
                <a:latin typeface="Times New Roman" pitchFamily="18" charset="0"/>
                <a:cs typeface="Times New Roman" pitchFamily="18" charset="0"/>
              </a:rPr>
              <a:t>medial face</a:t>
            </a:r>
            <a:r>
              <a:rPr lang="en-US" sz="2000" dirty="0" smtClean="0">
                <a:latin typeface="Times New Roman" pitchFamily="18" charset="0"/>
                <a:cs typeface="Times New Roman" pitchFamily="18" charset="0"/>
              </a:rPr>
              <a:t> is subcutaneous, broad above and is slightly convex and rough for the medial ligament of the stifle, </a:t>
            </a:r>
            <a:r>
              <a:rPr lang="en-US" sz="2000" b="1" dirty="0" err="1" smtClean="0">
                <a:latin typeface="Times New Roman" pitchFamily="18" charset="0"/>
                <a:cs typeface="Times New Roman" pitchFamily="18" charset="0"/>
              </a:rPr>
              <a:t>sartorius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gracilis</a:t>
            </a:r>
            <a:r>
              <a:rPr lang="en-US" sz="2000" b="1" dirty="0" smtClean="0">
                <a:latin typeface="Times New Roman" pitchFamily="18" charset="0"/>
                <a:cs typeface="Times New Roman" pitchFamily="18" charset="0"/>
              </a:rPr>
              <a:t> and </a:t>
            </a:r>
            <a:r>
              <a:rPr lang="en-US" sz="2000" b="1" dirty="0" err="1" smtClean="0">
                <a:latin typeface="Times New Roman" pitchFamily="18" charset="0"/>
                <a:cs typeface="Times New Roman" pitchFamily="18" charset="0"/>
              </a:rPr>
              <a:t>semimembranosus</a:t>
            </a:r>
            <a:r>
              <a:rPr lang="en-US" sz="2000" b="1" dirty="0" smtClean="0">
                <a:latin typeface="Times New Roman" pitchFamily="18" charset="0"/>
                <a:cs typeface="Times New Roman" pitchFamily="18" charset="0"/>
              </a:rPr>
              <a:t>.</a:t>
            </a:r>
          </a:p>
          <a:p>
            <a:pPr lvl="0"/>
            <a:r>
              <a:rPr lang="en-US" sz="2000" dirty="0" smtClean="0">
                <a:latin typeface="Times New Roman" pitchFamily="18" charset="0"/>
                <a:cs typeface="Times New Roman" pitchFamily="18" charset="0"/>
              </a:rPr>
              <a:t>The </a:t>
            </a:r>
            <a:r>
              <a:rPr lang="en-US" sz="2000" b="1" i="1" u="sng" dirty="0" smtClean="0">
                <a:latin typeface="Times New Roman" pitchFamily="18" charset="0"/>
                <a:cs typeface="Times New Roman" pitchFamily="18" charset="0"/>
              </a:rPr>
              <a:t>posterior face</a:t>
            </a:r>
            <a:r>
              <a:rPr lang="en-US" sz="2000" dirty="0" smtClean="0">
                <a:latin typeface="Times New Roman" pitchFamily="18" charset="0"/>
                <a:cs typeface="Times New Roman" pitchFamily="18" charset="0"/>
              </a:rPr>
              <a:t> is flat. The upper fourth of this surface has a triangular area marked by the </a:t>
            </a:r>
            <a:r>
              <a:rPr lang="en-US" sz="2000" b="1" dirty="0" err="1" smtClean="0">
                <a:latin typeface="Times New Roman" pitchFamily="18" charset="0"/>
                <a:cs typeface="Times New Roman" pitchFamily="18" charset="0"/>
              </a:rPr>
              <a:t>popliteal</a:t>
            </a:r>
            <a:r>
              <a:rPr lang="en-US" sz="2000" b="1" dirty="0" smtClean="0">
                <a:latin typeface="Times New Roman" pitchFamily="18" charset="0"/>
                <a:cs typeface="Times New Roman" pitchFamily="18" charset="0"/>
              </a:rPr>
              <a:t> line </a:t>
            </a:r>
            <a:r>
              <a:rPr lang="en-US" sz="2000" dirty="0" smtClean="0">
                <a:latin typeface="Times New Roman" pitchFamily="18" charset="0"/>
                <a:cs typeface="Times New Roman" pitchFamily="18" charset="0"/>
              </a:rPr>
              <a:t>for the </a:t>
            </a:r>
            <a:r>
              <a:rPr lang="en-US" sz="2000" dirty="0" err="1" smtClean="0">
                <a:latin typeface="Times New Roman" pitchFamily="18" charset="0"/>
                <a:cs typeface="Times New Roman" pitchFamily="18" charset="0"/>
              </a:rPr>
              <a:t>popliteus</a:t>
            </a:r>
            <a:r>
              <a:rPr lang="en-US" sz="2000" dirty="0" smtClean="0">
                <a:latin typeface="Times New Roman" pitchFamily="18" charset="0"/>
                <a:cs typeface="Times New Roman" pitchFamily="18" charset="0"/>
              </a:rPr>
              <a:t>. The rest of this surface is marked by rough lines for the deep flexor.</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smtClean="0">
                <a:solidFill>
                  <a:srgbClr val="FF0000"/>
                </a:solidFill>
                <a:latin typeface="Algerian" pitchFamily="82" charset="0"/>
              </a:rPr>
              <a:t>    TIBIA-SHINBONE-SHANKBONE-</a:t>
            </a:r>
            <a:r>
              <a:rPr lang="en-US" sz="4400" dirty="0" smtClean="0">
                <a:solidFill>
                  <a:srgbClr val="FF0000"/>
                </a:solidFill>
                <a:latin typeface="Times New Roman" pitchFamily="18" charset="0"/>
                <a:cs typeface="Times New Roman" pitchFamily="18" charset="0"/>
              </a:rPr>
              <a:t>Ox</a:t>
            </a:r>
            <a:r>
              <a:rPr lang="en-US" sz="4400" dirty="0" smtClean="0">
                <a:solidFill>
                  <a:srgbClr val="FF0000"/>
                </a:solidFill>
                <a:latin typeface="Times New Roman" pitchFamily="18" charset="0"/>
                <a:cs typeface="Times New Roman" pitchFamily="18" charset="0"/>
              </a:rPr>
              <a:t/>
            </a:r>
            <a:br>
              <a:rPr lang="en-US" sz="4400" dirty="0" smtClean="0">
                <a:solidFill>
                  <a:srgbClr val="FF0000"/>
                </a:solidFill>
                <a:latin typeface="Times New Roman" pitchFamily="18" charset="0"/>
                <a:cs typeface="Times New Roman" pitchFamily="18" charset="0"/>
              </a:rPr>
            </a:b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endParaRPr lang="en-US" sz="2000" dirty="0" smtClean="0"/>
          </a:p>
          <a:p>
            <a:pPr lvl="1"/>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is the </a:t>
            </a:r>
            <a:r>
              <a:rPr lang="en-US" sz="2000" b="1" dirty="0" smtClean="0">
                <a:latin typeface="Times New Roman" pitchFamily="18" charset="0"/>
                <a:cs typeface="Times New Roman" pitchFamily="18" charset="0"/>
              </a:rPr>
              <a:t>larges</a:t>
            </a:r>
            <a:r>
              <a:rPr lang="en-US" sz="2000" dirty="0" smtClean="0">
                <a:latin typeface="Times New Roman" pitchFamily="18" charset="0"/>
                <a:cs typeface="Times New Roman" pitchFamily="18" charset="0"/>
              </a:rPr>
              <a:t>t of the three parts.</a:t>
            </a:r>
          </a:p>
          <a:p>
            <a:pPr lvl="1"/>
            <a:endParaRPr lang="en-US" sz="2000" dirty="0" smtClean="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It is irregularly </a:t>
            </a:r>
            <a:r>
              <a:rPr lang="en-US" sz="2000" b="1" dirty="0" smtClean="0">
                <a:latin typeface="Times New Roman" pitchFamily="18" charset="0"/>
                <a:cs typeface="Times New Roman" pitchFamily="18" charset="0"/>
              </a:rPr>
              <a:t>triangula</a:t>
            </a:r>
            <a:r>
              <a:rPr lang="en-US" sz="2000" dirty="0" smtClean="0">
                <a:latin typeface="Times New Roman" pitchFamily="18" charset="0"/>
                <a:cs typeface="Times New Roman" pitchFamily="18" charset="0"/>
              </a:rPr>
              <a:t>r being wide above narrow and prismatic at the middle and slightly expanded below.</a:t>
            </a:r>
          </a:p>
          <a:p>
            <a:pPr lvl="1"/>
            <a:endParaRPr lang="en-US" sz="2000" dirty="0" smtClean="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It presents </a:t>
            </a:r>
            <a:r>
              <a:rPr lang="en-US" sz="2000" b="1" dirty="0" smtClean="0">
                <a:latin typeface="Times New Roman" pitchFamily="18" charset="0"/>
                <a:cs typeface="Times New Roman" pitchFamily="18" charset="0"/>
              </a:rPr>
              <a:t>two</a:t>
            </a:r>
            <a:r>
              <a:rPr lang="en-US" sz="2000" dirty="0" smtClean="0">
                <a:latin typeface="Times New Roman" pitchFamily="18" charset="0"/>
                <a:cs typeface="Times New Roman" pitchFamily="18" charset="0"/>
              </a:rPr>
              <a:t> surfaces, </a:t>
            </a:r>
            <a:r>
              <a:rPr lang="en-US" sz="2000" b="1" dirty="0" smtClean="0">
                <a:latin typeface="Times New Roman" pitchFamily="18" charset="0"/>
                <a:cs typeface="Times New Roman" pitchFamily="18" charset="0"/>
              </a:rPr>
              <a:t>three</a:t>
            </a:r>
            <a:r>
              <a:rPr lang="en-US" sz="2000" dirty="0" smtClean="0">
                <a:latin typeface="Times New Roman" pitchFamily="18" charset="0"/>
                <a:cs typeface="Times New Roman" pitchFamily="18" charset="0"/>
              </a:rPr>
              <a:t> borders and </a:t>
            </a:r>
            <a:r>
              <a:rPr lang="en-US" sz="2000" b="1" dirty="0" smtClean="0">
                <a:latin typeface="Times New Roman" pitchFamily="18" charset="0"/>
                <a:cs typeface="Times New Roman" pitchFamily="18" charset="0"/>
              </a:rPr>
              <a:t>three</a:t>
            </a:r>
            <a:r>
              <a:rPr lang="en-US" sz="2000" dirty="0" smtClean="0">
                <a:latin typeface="Times New Roman" pitchFamily="18" charset="0"/>
                <a:cs typeface="Times New Roman" pitchFamily="18" charset="0"/>
              </a:rPr>
              <a:t> angles</a:t>
            </a:r>
          </a:p>
          <a:p>
            <a:pPr lvl="1">
              <a:buNone/>
            </a:pPr>
            <a:r>
              <a:rPr lang="en-US" sz="2000" b="1" dirty="0" smtClean="0">
                <a:latin typeface="Times New Roman" pitchFamily="18" charset="0"/>
                <a:cs typeface="Times New Roman" pitchFamily="18" charset="0"/>
              </a:rPr>
              <a:t>SURFACES-</a:t>
            </a:r>
            <a:r>
              <a:rPr lang="en-US" sz="2000" dirty="0" smtClean="0">
                <a:latin typeface="Times New Roman" pitchFamily="18" charset="0"/>
                <a:cs typeface="Times New Roman" pitchFamily="18" charset="0"/>
              </a:rPr>
              <a:t>.</a:t>
            </a:r>
          </a:p>
          <a:p>
            <a:pPr lvl="1"/>
            <a:r>
              <a:rPr lang="en-US" sz="2000" b="1" dirty="0" smtClean="0">
                <a:latin typeface="Times New Roman" pitchFamily="18" charset="0"/>
                <a:cs typeface="Times New Roman" pitchFamily="18" charset="0"/>
              </a:rPr>
              <a:t>A-The lateral or </a:t>
            </a:r>
            <a:r>
              <a:rPr lang="en-US" sz="2000" b="1" dirty="0" err="1" smtClean="0">
                <a:latin typeface="Times New Roman" pitchFamily="18" charset="0"/>
                <a:cs typeface="Times New Roman" pitchFamily="18" charset="0"/>
              </a:rPr>
              <a:t>gluteal</a:t>
            </a:r>
            <a:r>
              <a:rPr lang="en-US" sz="2000" b="1" dirty="0" smtClean="0">
                <a:latin typeface="Times New Roman" pitchFamily="18" charset="0"/>
                <a:cs typeface="Times New Roman" pitchFamily="18" charset="0"/>
              </a:rPr>
              <a:t> surface</a:t>
            </a:r>
            <a:r>
              <a:rPr lang="en-US" sz="2000" dirty="0" smtClean="0">
                <a:latin typeface="Times New Roman" pitchFamily="18" charset="0"/>
                <a:cs typeface="Times New Roman" pitchFamily="18" charset="0"/>
              </a:rPr>
              <a:t> is directed </a:t>
            </a:r>
            <a:r>
              <a:rPr lang="en-US" sz="2000" dirty="0" err="1" smtClean="0">
                <a:latin typeface="Times New Roman" pitchFamily="18" charset="0"/>
                <a:cs typeface="Times New Roman" pitchFamily="18" charset="0"/>
              </a:rPr>
              <a:t>dorso</a:t>
            </a:r>
            <a:r>
              <a:rPr lang="en-US" sz="2000" dirty="0" smtClean="0">
                <a:latin typeface="Times New Roman" pitchFamily="18" charset="0"/>
                <a:cs typeface="Times New Roman" pitchFamily="18" charset="0"/>
              </a:rPr>
              <a:t>-laterally and backward. The inferior third of this surface presents rough lines for the origin of the gluteus </a:t>
            </a:r>
            <a:r>
              <a:rPr lang="en-US" sz="2000" dirty="0" err="1" smtClean="0">
                <a:latin typeface="Times New Roman" pitchFamily="18" charset="0"/>
                <a:cs typeface="Times New Roman" pitchFamily="18" charset="0"/>
              </a:rPr>
              <a:t>profundus</a:t>
            </a:r>
            <a:r>
              <a:rPr lang="en-US" sz="2000" dirty="0" smtClean="0">
                <a:latin typeface="Times New Roman" pitchFamily="18" charset="0"/>
                <a:cs typeface="Times New Roman" pitchFamily="18" charset="0"/>
              </a:rPr>
              <a:t>. This surface is traversed by the </a:t>
            </a:r>
            <a:r>
              <a:rPr lang="en-US" sz="2000" dirty="0" err="1" smtClean="0">
                <a:latin typeface="Times New Roman" pitchFamily="18" charset="0"/>
                <a:cs typeface="Times New Roman" pitchFamily="18" charset="0"/>
              </a:rPr>
              <a:t>gluteal</a:t>
            </a:r>
            <a:r>
              <a:rPr lang="en-US" sz="2000" dirty="0" smtClean="0">
                <a:latin typeface="Times New Roman" pitchFamily="18" charset="0"/>
                <a:cs typeface="Times New Roman" pitchFamily="18" charset="0"/>
              </a:rPr>
              <a:t> line running nearly parallel to the </a:t>
            </a:r>
            <a:r>
              <a:rPr lang="en-US" sz="2000" dirty="0" err="1" smtClean="0">
                <a:latin typeface="Times New Roman" pitchFamily="18" charset="0"/>
                <a:cs typeface="Times New Roman" pitchFamily="18" charset="0"/>
              </a:rPr>
              <a:t>cotyloid</a:t>
            </a:r>
            <a:r>
              <a:rPr lang="en-US" sz="2000" dirty="0" smtClean="0">
                <a:latin typeface="Times New Roman" pitchFamily="18" charset="0"/>
                <a:cs typeface="Times New Roman" pitchFamily="18" charset="0"/>
              </a:rPr>
              <a:t> edge from a little below the tuber </a:t>
            </a:r>
            <a:r>
              <a:rPr lang="en-US" sz="2000" dirty="0" err="1" smtClean="0">
                <a:latin typeface="Times New Roman" pitchFamily="18" charset="0"/>
                <a:cs typeface="Times New Roman" pitchFamily="18" charset="0"/>
              </a:rPr>
              <a:t>coxae</a:t>
            </a:r>
            <a:r>
              <a:rPr lang="en-US" sz="2000" dirty="0" smtClean="0">
                <a:latin typeface="Times New Roman" pitchFamily="18" charset="0"/>
                <a:cs typeface="Times New Roman" pitchFamily="18" charset="0"/>
              </a:rPr>
              <a:t> to become continuous with the </a:t>
            </a:r>
            <a:r>
              <a:rPr lang="en-US" sz="2000" dirty="0" err="1" smtClean="0">
                <a:latin typeface="Times New Roman" pitchFamily="18" charset="0"/>
                <a:cs typeface="Times New Roman" pitchFamily="18" charset="0"/>
              </a:rPr>
              <a:t>ischiatic</a:t>
            </a:r>
            <a:r>
              <a:rPr lang="en-US" sz="2000" dirty="0" smtClean="0">
                <a:latin typeface="Times New Roman" pitchFamily="18" charset="0"/>
                <a:cs typeface="Times New Roman" pitchFamily="18" charset="0"/>
              </a:rPr>
              <a:t> spine. This surface serves for the origin of the gluteus </a:t>
            </a:r>
            <a:r>
              <a:rPr lang="en-US" sz="2000" dirty="0" err="1" smtClean="0">
                <a:latin typeface="Times New Roman" pitchFamily="18" charset="0"/>
                <a:cs typeface="Times New Roman" pitchFamily="18" charset="0"/>
              </a:rPr>
              <a:t>medius</a:t>
            </a:r>
            <a:r>
              <a:rPr lang="en-US" sz="2000" dirty="0" smtClean="0">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normAutofit fontScale="90000"/>
          </a:bodyPr>
          <a:lstStyle/>
          <a:p>
            <a:pPr lvl="0"/>
            <a:r>
              <a:rPr lang="en-US" sz="4400" dirty="0" smtClean="0">
                <a:solidFill>
                  <a:srgbClr val="FF0000"/>
                </a:solidFill>
              </a:rPr>
              <a:t>                   </a:t>
            </a:r>
            <a:r>
              <a:rPr lang="en-US" sz="4400" dirty="0" smtClean="0">
                <a:solidFill>
                  <a:srgbClr val="FF0000"/>
                </a:solidFill>
                <a:latin typeface="Algerian" pitchFamily="82" charset="0"/>
              </a:rPr>
              <a:t> Ilium</a:t>
            </a:r>
            <a:r>
              <a:rPr lang="en-US" sz="4400" dirty="0" smtClean="0">
                <a:solidFill>
                  <a:srgbClr val="FF0000"/>
                </a:solidFill>
              </a:rPr>
              <a:t/>
            </a:r>
            <a:br>
              <a:rPr lang="en-US" sz="4400" dirty="0" smtClean="0">
                <a:solidFill>
                  <a:srgbClr val="FF0000"/>
                </a:solidFill>
              </a:rPr>
            </a:br>
            <a:endParaRPr lang="en-US"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r>
              <a:rPr lang="en-US" sz="2000" b="1" dirty="0" smtClean="0">
                <a:latin typeface="Times New Roman" pitchFamily="18" charset="0"/>
                <a:cs typeface="Times New Roman" pitchFamily="18" charset="0"/>
              </a:rPr>
              <a:t>BORDERS-3</a:t>
            </a:r>
          </a:p>
          <a:p>
            <a:pPr lvl="0" algn="just"/>
            <a:r>
              <a:rPr lang="en-US" sz="2000" dirty="0" smtClean="0">
                <a:latin typeface="Times New Roman" pitchFamily="18" charset="0"/>
                <a:cs typeface="Times New Roman" pitchFamily="18" charset="0"/>
              </a:rPr>
              <a:t>The</a:t>
            </a:r>
            <a:r>
              <a:rPr lang="en-US" sz="2000" dirty="0" smtClean="0">
                <a:latin typeface="Times New Roman" pitchFamily="18" charset="0"/>
                <a:cs typeface="Times New Roman" pitchFamily="18" charset="0"/>
              </a:rPr>
              <a:t> </a:t>
            </a:r>
            <a:r>
              <a:rPr lang="en-US" sz="2000" b="1" i="1" u="sng" dirty="0" smtClean="0">
                <a:latin typeface="Times New Roman" pitchFamily="18" charset="0"/>
                <a:cs typeface="Times New Roman" pitchFamily="18" charset="0"/>
              </a:rPr>
              <a:t>anterior border</a:t>
            </a:r>
            <a:r>
              <a:rPr lang="en-US" sz="2000" dirty="0" smtClean="0">
                <a:latin typeface="Times New Roman" pitchFamily="18" charset="0"/>
                <a:cs typeface="Times New Roman" pitchFamily="18" charset="0"/>
              </a:rPr>
              <a:t> is prominent in its upper third forming the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crest. It presents on its medial aspect a rough prominence for the </a:t>
            </a:r>
            <a:r>
              <a:rPr lang="en-US" sz="2000" b="1" dirty="0" err="1" smtClean="0">
                <a:latin typeface="Times New Roman" pitchFamily="18" charset="0"/>
                <a:cs typeface="Times New Roman" pitchFamily="18" charset="0"/>
              </a:rPr>
              <a:t>semitendinosus</a:t>
            </a:r>
            <a:r>
              <a:rPr lang="en-US" sz="2000" dirty="0" smtClean="0">
                <a:latin typeface="Times New Roman" pitchFamily="18" charset="0"/>
                <a:cs typeface="Times New Roman" pitchFamily="18" charset="0"/>
              </a:rPr>
              <a:t>. The rest of its extent is rounded and indistinct</a:t>
            </a:r>
            <a:r>
              <a:rPr lang="en-US"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a:t>
            </a:r>
            <a:r>
              <a:rPr lang="en-US" sz="2000" b="1" dirty="0" smtClean="0">
                <a:latin typeface="Times New Roman" pitchFamily="18" charset="0"/>
                <a:cs typeface="Times New Roman" pitchFamily="18" charset="0"/>
              </a:rPr>
              <a:t> </a:t>
            </a:r>
            <a:r>
              <a:rPr lang="en-US" sz="2000" b="1" i="1" u="sng" dirty="0" smtClean="0">
                <a:latin typeface="Times New Roman" pitchFamily="18" charset="0"/>
                <a:cs typeface="Times New Roman" pitchFamily="18" charset="0"/>
              </a:rPr>
              <a:t>lateral border</a:t>
            </a:r>
            <a:r>
              <a:rPr lang="en-US" sz="2000" dirty="0" smtClean="0">
                <a:latin typeface="Times New Roman" pitchFamily="18" charset="0"/>
                <a:cs typeface="Times New Roman" pitchFamily="18" charset="0"/>
              </a:rPr>
              <a:t> is concave and has the fibrous part of </a:t>
            </a:r>
            <a:r>
              <a:rPr lang="en-US" sz="2000" b="1" dirty="0" smtClean="0">
                <a:latin typeface="Times New Roman" pitchFamily="18" charset="0"/>
                <a:cs typeface="Times New Roman" pitchFamily="18" charset="0"/>
                <a:hlinkClick r:id="rId2" tooltip="Fibula"/>
              </a:rPr>
              <a:t>fibula</a:t>
            </a:r>
            <a:r>
              <a:rPr lang="en-US" sz="2000" dirty="0" smtClean="0">
                <a:latin typeface="Times New Roman" pitchFamily="18" charset="0"/>
                <a:cs typeface="Times New Roman" pitchFamily="18" charset="0"/>
              </a:rPr>
              <a:t> applied against it in life</a:t>
            </a:r>
            <a:r>
              <a:rPr lang="en-US"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 </a:t>
            </a:r>
            <a:r>
              <a:rPr lang="en-US" sz="2000" b="1" i="1" u="sng" dirty="0" smtClean="0">
                <a:latin typeface="Times New Roman" pitchFamily="18" charset="0"/>
                <a:cs typeface="Times New Roman" pitchFamily="18" charset="0"/>
              </a:rPr>
              <a:t>medial border</a:t>
            </a:r>
            <a:r>
              <a:rPr lang="en-US" sz="2000" dirty="0" smtClean="0">
                <a:latin typeface="Times New Roman" pitchFamily="18" charset="0"/>
                <a:cs typeface="Times New Roman" pitchFamily="18" charset="0"/>
              </a:rPr>
              <a:t> is thick and rounded in its upper fourth for the </a:t>
            </a:r>
            <a:r>
              <a:rPr lang="en-US" sz="2000" b="1" dirty="0" err="1" smtClean="0">
                <a:latin typeface="Times New Roman" pitchFamily="18" charset="0"/>
                <a:cs typeface="Times New Roman" pitchFamily="18" charset="0"/>
              </a:rPr>
              <a:t>popliteus</a:t>
            </a:r>
            <a:r>
              <a:rPr lang="en-US" sz="2000" b="1" dirty="0" smtClean="0">
                <a:latin typeface="Times New Roman" pitchFamily="18" charset="0"/>
                <a:cs typeface="Times New Roman" pitchFamily="18" charset="0"/>
              </a:rPr>
              <a:t>.</a:t>
            </a:r>
          </a:p>
          <a:p>
            <a:pPr algn="just"/>
            <a:endParaRPr lang="en-US" sz="20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TIBIA-SHINBONE-SHANKBONE-</a:t>
            </a:r>
            <a:r>
              <a:rPr lang="en-US" sz="4400" dirty="0" smtClean="0">
                <a:solidFill>
                  <a:srgbClr val="FF0000"/>
                </a:solidFill>
                <a:latin typeface="Times New Roman" pitchFamily="18" charset="0"/>
                <a:cs typeface="Times New Roman" pitchFamily="18" charset="0"/>
              </a:rPr>
              <a:t>Ox</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buNone/>
            </a:pP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EXTERMITIES- 2, Proximal and Distal</a:t>
            </a:r>
            <a:endParaRPr lang="en-US" b="1"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proximal extremity </a:t>
            </a:r>
            <a:r>
              <a:rPr lang="en-US" dirty="0" smtClean="0">
                <a:latin typeface="Times New Roman" pitchFamily="18" charset="0"/>
                <a:cs typeface="Times New Roman" pitchFamily="18" charset="0"/>
              </a:rPr>
              <a:t>is large and is made up of </a:t>
            </a:r>
            <a:r>
              <a:rPr lang="en-US" b="1" i="1" dirty="0" smtClean="0">
                <a:latin typeface="Times New Roman" pitchFamily="18" charset="0"/>
                <a:cs typeface="Times New Roman" pitchFamily="18" charset="0"/>
              </a:rPr>
              <a:t>two </a:t>
            </a:r>
            <a:r>
              <a:rPr lang="en-US" b="1" i="1" dirty="0" err="1" smtClean="0">
                <a:latin typeface="Times New Roman" pitchFamily="18" charset="0"/>
                <a:cs typeface="Times New Roman" pitchFamily="18" charset="0"/>
              </a:rPr>
              <a:t>condyles</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 </a:t>
            </a:r>
            <a:r>
              <a:rPr lang="en-US" b="1" i="1" dirty="0" err="1" smtClean="0">
                <a:latin typeface="Times New Roman" pitchFamily="18" charset="0"/>
                <a:cs typeface="Times New Roman" pitchFamily="18" charset="0"/>
              </a:rPr>
              <a:t>tuberosity</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b="1" dirty="0" smtClean="0">
                <a:latin typeface="Times New Roman" pitchFamily="18" charset="0"/>
                <a:cs typeface="Times New Roman" pitchFamily="18" charset="0"/>
              </a:rPr>
              <a:t>a </a:t>
            </a:r>
            <a:r>
              <a:rPr lang="en-US" b="1" i="1" dirty="0" smtClean="0">
                <a:latin typeface="Times New Roman" pitchFamily="18" charset="0"/>
                <a:cs typeface="Times New Roman" pitchFamily="18" charset="0"/>
              </a:rPr>
              <a:t>spine</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 The </a:t>
            </a:r>
            <a:r>
              <a:rPr lang="en-US" b="1" i="1" u="sng" dirty="0" err="1" smtClean="0">
                <a:latin typeface="Times New Roman" pitchFamily="18" charset="0"/>
                <a:cs typeface="Times New Roman" pitchFamily="18" charset="0"/>
              </a:rPr>
              <a:t>tuberosity</a:t>
            </a:r>
            <a:r>
              <a:rPr lang="en-US" dirty="0" smtClean="0">
                <a:latin typeface="Times New Roman" pitchFamily="18" charset="0"/>
                <a:cs typeface="Times New Roman" pitchFamily="18" charset="0"/>
              </a:rPr>
              <a:t> is anterior; it is continuous distally with the </a:t>
            </a:r>
            <a:r>
              <a:rPr lang="en-US" dirty="0" err="1" smtClean="0">
                <a:latin typeface="Times New Roman" pitchFamily="18" charset="0"/>
                <a:cs typeface="Times New Roman" pitchFamily="18" charset="0"/>
              </a:rPr>
              <a:t>tibial</a:t>
            </a:r>
            <a:r>
              <a:rPr lang="en-US" dirty="0" smtClean="0">
                <a:latin typeface="Times New Roman" pitchFamily="18" charset="0"/>
                <a:cs typeface="Times New Roman" pitchFamily="18" charset="0"/>
              </a:rPr>
              <a:t> crest and is for the straight ligaments of the </a:t>
            </a:r>
            <a:r>
              <a:rPr lang="en-US" b="1" dirty="0" smtClean="0">
                <a:latin typeface="Times New Roman" pitchFamily="18" charset="0"/>
                <a:cs typeface="Times New Roman" pitchFamily="18" charset="0"/>
                <a:hlinkClick r:id="rId2" tooltip="Patella"/>
              </a:rPr>
              <a:t>patella</a:t>
            </a:r>
            <a:r>
              <a:rPr lang="en-US" dirty="0" smtClean="0">
                <a:latin typeface="Times New Roman" pitchFamily="18" charset="0"/>
                <a:cs typeface="Times New Roman" pitchFamily="18" charset="0"/>
              </a:rPr>
              <a:t>. Between the </a:t>
            </a:r>
            <a:r>
              <a:rPr lang="en-US" dirty="0" err="1" smtClean="0">
                <a:latin typeface="Times New Roman" pitchFamily="18" charset="0"/>
                <a:cs typeface="Times New Roman" pitchFamily="18" charset="0"/>
              </a:rPr>
              <a:t>tuberosity</a:t>
            </a:r>
            <a:r>
              <a:rPr lang="en-US" dirty="0" smtClean="0">
                <a:latin typeface="Times New Roman" pitchFamily="18" charset="0"/>
                <a:cs typeface="Times New Roman" pitchFamily="18" charset="0"/>
              </a:rPr>
              <a:t> and the lateral </a:t>
            </a:r>
            <a:r>
              <a:rPr lang="en-US" dirty="0" err="1" smtClean="0">
                <a:latin typeface="Times New Roman" pitchFamily="18" charset="0"/>
                <a:cs typeface="Times New Roman" pitchFamily="18" charset="0"/>
              </a:rPr>
              <a:t>condyle</a:t>
            </a:r>
            <a:r>
              <a:rPr lang="en-US" dirty="0" smtClean="0">
                <a:latin typeface="Times New Roman" pitchFamily="18" charset="0"/>
                <a:cs typeface="Times New Roman" pitchFamily="18" charset="0"/>
              </a:rPr>
              <a:t> is the </a:t>
            </a:r>
            <a:r>
              <a:rPr lang="en-US" b="1" dirty="0" err="1" smtClean="0">
                <a:latin typeface="Times New Roman" pitchFamily="18" charset="0"/>
                <a:cs typeface="Times New Roman" pitchFamily="18" charset="0"/>
              </a:rPr>
              <a:t>sulcus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muscularis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for the passage of the tendon of origin of the complex muscle.</a:t>
            </a:r>
          </a:p>
          <a:p>
            <a:pPr lvl="0" algn="just"/>
            <a:r>
              <a:rPr lang="en-US" dirty="0" smtClean="0">
                <a:latin typeface="Times New Roman" pitchFamily="18" charset="0"/>
                <a:cs typeface="Times New Roman" pitchFamily="18" charset="0"/>
              </a:rPr>
              <a:t>The </a:t>
            </a:r>
            <a:r>
              <a:rPr lang="en-US" b="1" u="sng" dirty="0" err="1" smtClean="0">
                <a:latin typeface="Times New Roman" pitchFamily="18" charset="0"/>
                <a:cs typeface="Times New Roman" pitchFamily="18" charset="0"/>
              </a:rPr>
              <a:t>condyles</a:t>
            </a:r>
            <a:r>
              <a:rPr lang="en-US" dirty="0" smtClean="0">
                <a:latin typeface="Times New Roman" pitchFamily="18" charset="0"/>
                <a:cs typeface="Times New Roman" pitchFamily="18" charset="0"/>
              </a:rPr>
              <a:t> are </a:t>
            </a:r>
            <a:r>
              <a:rPr lang="en-US" b="1" i="1" dirty="0" smtClean="0">
                <a:latin typeface="Times New Roman" pitchFamily="18" charset="0"/>
                <a:cs typeface="Times New Roman" pitchFamily="18" charset="0"/>
              </a:rPr>
              <a:t>medial</a:t>
            </a:r>
            <a:r>
              <a:rPr lang="en-US" b="1" dirty="0" smtClean="0">
                <a:latin typeface="Times New Roman" pitchFamily="18" charset="0"/>
                <a:cs typeface="Times New Roman" pitchFamily="18" charset="0"/>
              </a:rPr>
              <a:t> and </a:t>
            </a:r>
            <a:r>
              <a:rPr lang="en-US" b="1" i="1" dirty="0" smtClean="0">
                <a:latin typeface="Times New Roman" pitchFamily="18" charset="0"/>
                <a:cs typeface="Times New Roman" pitchFamily="18" charset="0"/>
              </a:rPr>
              <a:t>lateral</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Each presents a </a:t>
            </a:r>
            <a:r>
              <a:rPr lang="en-US" b="1" dirty="0" smtClean="0">
                <a:latin typeface="Times New Roman" pitchFamily="18" charset="0"/>
                <a:cs typeface="Times New Roman" pitchFamily="18" charset="0"/>
              </a:rPr>
              <a:t>saddle shaped </a:t>
            </a:r>
            <a:r>
              <a:rPr lang="en-US" dirty="0" err="1" smtClean="0">
                <a:latin typeface="Times New Roman" pitchFamily="18" charset="0"/>
                <a:cs typeface="Times New Roman" pitchFamily="18" charset="0"/>
              </a:rPr>
              <a:t>articular</a:t>
            </a:r>
            <a:r>
              <a:rPr lang="en-US" dirty="0" smtClean="0">
                <a:latin typeface="Times New Roman" pitchFamily="18" charset="0"/>
                <a:cs typeface="Times New Roman" pitchFamily="18" charset="0"/>
              </a:rPr>
              <a:t> surface above for the corresponding </a:t>
            </a:r>
            <a:r>
              <a:rPr lang="en-US" dirty="0" err="1" smtClean="0">
                <a:latin typeface="Times New Roman" pitchFamily="18" charset="0"/>
                <a:cs typeface="Times New Roman" pitchFamily="18" charset="0"/>
              </a:rPr>
              <a:t>condyle</a:t>
            </a:r>
            <a:r>
              <a:rPr lang="en-US" dirty="0" smtClean="0">
                <a:latin typeface="Times New Roman" pitchFamily="18" charset="0"/>
                <a:cs typeface="Times New Roman" pitchFamily="18" charset="0"/>
              </a:rPr>
              <a:t> of the </a:t>
            </a:r>
            <a:r>
              <a:rPr lang="en-US" b="1" dirty="0" smtClean="0">
                <a:latin typeface="Times New Roman" pitchFamily="18" charset="0"/>
                <a:cs typeface="Times New Roman" pitchFamily="18" charset="0"/>
                <a:hlinkClick r:id="rId3" tooltip="Femur"/>
              </a:rPr>
              <a:t>femur</a:t>
            </a:r>
            <a:r>
              <a:rPr lang="en-US" dirty="0" smtClean="0">
                <a:latin typeface="Times New Roman" pitchFamily="18" charset="0"/>
                <a:cs typeface="Times New Roman" pitchFamily="18" charset="0"/>
              </a:rPr>
              <a:t> and the </a:t>
            </a:r>
            <a:r>
              <a:rPr lang="en-US" b="1" dirty="0" smtClean="0">
                <a:latin typeface="Times New Roman" pitchFamily="18" charset="0"/>
                <a:cs typeface="Times New Roman" pitchFamily="18" charset="0"/>
              </a:rPr>
              <a:t>meniscus</a:t>
            </a: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condyles</a:t>
            </a:r>
            <a:r>
              <a:rPr lang="en-US" dirty="0" smtClean="0">
                <a:latin typeface="Times New Roman" pitchFamily="18" charset="0"/>
                <a:cs typeface="Times New Roman" pitchFamily="18" charset="0"/>
              </a:rPr>
              <a:t> are separated behind the </a:t>
            </a:r>
            <a:r>
              <a:rPr lang="en-US" b="1" dirty="0" err="1" smtClean="0">
                <a:latin typeface="Times New Roman" pitchFamily="18" charset="0"/>
                <a:cs typeface="Times New Roman" pitchFamily="18" charset="0"/>
              </a:rPr>
              <a:t>popliteal</a:t>
            </a:r>
            <a:r>
              <a:rPr lang="en-US" b="1" dirty="0" smtClean="0">
                <a:latin typeface="Times New Roman" pitchFamily="18" charset="0"/>
                <a:cs typeface="Times New Roman" pitchFamily="18" charset="0"/>
              </a:rPr>
              <a:t> notch </a:t>
            </a:r>
            <a:r>
              <a:rPr lang="en-US" dirty="0" smtClean="0">
                <a:latin typeface="Times New Roman" pitchFamily="18" charset="0"/>
                <a:cs typeface="Times New Roman" pitchFamily="18" charset="0"/>
              </a:rPr>
              <a:t>on the medial aspect of which is a tubercle for the posterior </a:t>
            </a:r>
            <a:r>
              <a:rPr lang="en-US" b="1" dirty="0" err="1" smtClean="0">
                <a:latin typeface="Times New Roman" pitchFamily="18" charset="0"/>
                <a:cs typeface="Times New Roman" pitchFamily="18" charset="0"/>
              </a:rPr>
              <a:t>cruciate</a:t>
            </a:r>
            <a:r>
              <a:rPr lang="en-US" b="1" dirty="0" smtClean="0">
                <a:latin typeface="Times New Roman" pitchFamily="18" charset="0"/>
                <a:cs typeface="Times New Roman" pitchFamily="18" charset="0"/>
              </a:rPr>
              <a:t> ligament</a:t>
            </a:r>
            <a:r>
              <a:rPr lang="en-US" dirty="0" smtClean="0">
                <a:latin typeface="Times New Roman" pitchFamily="18" charset="0"/>
                <a:cs typeface="Times New Roman" pitchFamily="18" charset="0"/>
              </a:rPr>
              <a:t>. The </a:t>
            </a:r>
            <a:r>
              <a:rPr lang="en-US" b="1" i="1" dirty="0" smtClean="0">
                <a:latin typeface="Times New Roman" pitchFamily="18" charset="0"/>
                <a:cs typeface="Times New Roman" pitchFamily="18" charset="0"/>
              </a:rPr>
              <a:t>lateral </a:t>
            </a:r>
            <a:r>
              <a:rPr lang="en-US" b="1" i="1" dirty="0" err="1" smtClean="0">
                <a:latin typeface="Times New Roman" pitchFamily="18" charset="0"/>
                <a:cs typeface="Times New Roman" pitchFamily="18" charset="0"/>
              </a:rPr>
              <a:t>condyle</a:t>
            </a:r>
            <a:r>
              <a:rPr lang="en-US" b="1" dirty="0" smtClean="0">
                <a:latin typeface="Times New Roman" pitchFamily="18" charset="0"/>
                <a:cs typeface="Times New Roman" pitchFamily="18" charset="0"/>
              </a:rPr>
              <a:t> has the rudimentary </a:t>
            </a:r>
            <a:r>
              <a:rPr lang="en-US" b="1" dirty="0" smtClean="0">
                <a:latin typeface="Times New Roman" pitchFamily="18" charset="0"/>
                <a:cs typeface="Times New Roman" pitchFamily="18" charset="0"/>
                <a:hlinkClick r:id="rId4" tooltip="Fibula"/>
              </a:rPr>
              <a:t>fibula</a:t>
            </a:r>
            <a:r>
              <a:rPr lang="en-US" dirty="0" smtClean="0">
                <a:latin typeface="Times New Roman" pitchFamily="18" charset="0"/>
                <a:cs typeface="Times New Roman" pitchFamily="18" charset="0"/>
              </a:rPr>
              <a:t> fused with it on its lateral aspect and serves for the attachment of the lateral ligament of the stifle.</a:t>
            </a:r>
          </a:p>
          <a:p>
            <a:pPr algn="just"/>
            <a:r>
              <a:rPr lang="en-US" dirty="0" smtClean="0">
                <a:latin typeface="Times New Roman" pitchFamily="18" charset="0"/>
                <a:cs typeface="Times New Roman" pitchFamily="18" charset="0"/>
              </a:rPr>
              <a:t>The </a:t>
            </a:r>
            <a:r>
              <a:rPr lang="en-US" b="1" i="1" u="sng" dirty="0" err="1" smtClean="0">
                <a:latin typeface="Times New Roman" pitchFamily="18" charset="0"/>
                <a:cs typeface="Times New Roman" pitchFamily="18" charset="0"/>
              </a:rPr>
              <a:t>tibial</a:t>
            </a:r>
            <a:r>
              <a:rPr lang="en-US" b="1" i="1" u="sng" dirty="0" smtClean="0">
                <a:latin typeface="Times New Roman" pitchFamily="18" charset="0"/>
                <a:cs typeface="Times New Roman" pitchFamily="18" charset="0"/>
              </a:rPr>
              <a:t> spine</a:t>
            </a:r>
            <a:r>
              <a:rPr lang="en-US" dirty="0" smtClean="0">
                <a:latin typeface="Times New Roman" pitchFamily="18" charset="0"/>
                <a:cs typeface="Times New Roman" pitchFamily="18" charset="0"/>
              </a:rPr>
              <a:t> is placed between the </a:t>
            </a:r>
            <a:r>
              <a:rPr lang="en-US" dirty="0" err="1" smtClean="0">
                <a:latin typeface="Times New Roman" pitchFamily="18" charset="0"/>
                <a:cs typeface="Times New Roman" pitchFamily="18" charset="0"/>
              </a:rPr>
              <a:t>condyles</a:t>
            </a:r>
            <a:r>
              <a:rPr lang="en-US" dirty="0" smtClean="0">
                <a:latin typeface="Times New Roman" pitchFamily="18" charset="0"/>
                <a:cs typeface="Times New Roman" pitchFamily="18" charset="0"/>
              </a:rPr>
              <a:t> whose </a:t>
            </a:r>
            <a:r>
              <a:rPr lang="en-US" dirty="0" err="1" smtClean="0">
                <a:latin typeface="Times New Roman" pitchFamily="18" charset="0"/>
                <a:cs typeface="Times New Roman" pitchFamily="18" charset="0"/>
              </a:rPr>
              <a:t>articular</a:t>
            </a:r>
            <a:r>
              <a:rPr lang="en-US" dirty="0" smtClean="0">
                <a:latin typeface="Times New Roman" pitchFamily="18" charset="0"/>
                <a:cs typeface="Times New Roman" pitchFamily="18" charset="0"/>
              </a:rPr>
              <a:t> surfaces are continued on the spine. It is </a:t>
            </a:r>
            <a:r>
              <a:rPr lang="en-US" b="1" dirty="0" smtClean="0">
                <a:latin typeface="Times New Roman" pitchFamily="18" charset="0"/>
                <a:cs typeface="Times New Roman" pitchFamily="18" charset="0"/>
              </a:rPr>
              <a:t>bifid </a:t>
            </a:r>
            <a:r>
              <a:rPr lang="en-US" dirty="0" smtClean="0">
                <a:latin typeface="Times New Roman" pitchFamily="18" charset="0"/>
                <a:cs typeface="Times New Roman" pitchFamily="18" charset="0"/>
              </a:rPr>
              <a:t>at the summit. Before and behind the spine are the depressions for ligaments</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TIBIA-SHANKBONE-</a:t>
            </a:r>
            <a:r>
              <a:rPr lang="en-US" sz="4400" dirty="0" smtClean="0">
                <a:solidFill>
                  <a:srgbClr val="FF0000"/>
                </a:solidFill>
                <a:latin typeface="Times New Roman" pitchFamily="18" charset="0"/>
                <a:cs typeface="Times New Roman" pitchFamily="18" charset="0"/>
              </a:rPr>
              <a:t>Ox, CONTI..</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2000" b="1" i="1" dirty="0" smtClean="0">
                <a:latin typeface="Times New Roman" pitchFamily="18" charset="0"/>
                <a:cs typeface="Times New Roman" pitchFamily="18" charset="0"/>
              </a:rPr>
              <a:t>Distal extremity</a:t>
            </a:r>
            <a:endParaRPr lang="en-US" sz="2000" b="1"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 distal extremity is smaller than the proximal.</a:t>
            </a:r>
          </a:p>
          <a:p>
            <a:pPr lvl="0" algn="just"/>
            <a:r>
              <a:rPr lang="en-US" sz="2000" dirty="0" smtClean="0">
                <a:latin typeface="Times New Roman" pitchFamily="18" charset="0"/>
                <a:cs typeface="Times New Roman" pitchFamily="18" charset="0"/>
              </a:rPr>
              <a:t>The</a:t>
            </a:r>
            <a:r>
              <a:rPr lang="en-US" sz="2000" b="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articular</a:t>
            </a:r>
            <a:r>
              <a:rPr lang="en-US" sz="2000" b="1" i="1" dirty="0" smtClean="0">
                <a:latin typeface="Times New Roman" pitchFamily="18" charset="0"/>
                <a:cs typeface="Times New Roman" pitchFamily="18" charset="0"/>
              </a:rPr>
              <a:t> surface</a:t>
            </a:r>
            <a:r>
              <a:rPr lang="en-US" sz="2000" dirty="0" smtClean="0">
                <a:latin typeface="Times New Roman" pitchFamily="18" charset="0"/>
                <a:cs typeface="Times New Roman" pitchFamily="18" charset="0"/>
              </a:rPr>
              <a:t> presents two deep </a:t>
            </a:r>
            <a:r>
              <a:rPr lang="en-US" sz="2000" dirty="0" err="1" smtClean="0">
                <a:latin typeface="Times New Roman" pitchFamily="18" charset="0"/>
                <a:cs typeface="Times New Roman" pitchFamily="18" charset="0"/>
              </a:rPr>
              <a:t>sagittal</a:t>
            </a:r>
            <a:r>
              <a:rPr lang="en-US" sz="2000" dirty="0" smtClean="0">
                <a:latin typeface="Times New Roman" pitchFamily="18" charset="0"/>
                <a:cs typeface="Times New Roman" pitchFamily="18" charset="0"/>
              </a:rPr>
              <a:t> grooves</a:t>
            </a:r>
            <a:r>
              <a:rPr lang="en-US"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 </a:t>
            </a:r>
            <a:r>
              <a:rPr lang="en-US" sz="2000" b="1" i="1" u="sng" dirty="0" err="1" smtClean="0">
                <a:latin typeface="Times New Roman" pitchFamily="18" charset="0"/>
                <a:cs typeface="Times New Roman" pitchFamily="18" charset="0"/>
              </a:rPr>
              <a:t>malleoli</a:t>
            </a:r>
            <a:r>
              <a:rPr lang="en-US" sz="2000" dirty="0" smtClean="0">
                <a:latin typeface="Times New Roman" pitchFamily="18" charset="0"/>
                <a:cs typeface="Times New Roman" pitchFamily="18" charset="0"/>
              </a:rPr>
              <a:t> are bony prominences on the outer </a:t>
            </a:r>
            <a:r>
              <a:rPr lang="en-US" sz="2000" dirty="0" err="1" smtClean="0">
                <a:latin typeface="Times New Roman" pitchFamily="18" charset="0"/>
                <a:cs typeface="Times New Roman" pitchFamily="18" charset="0"/>
              </a:rPr>
              <a:t>marigins</a:t>
            </a:r>
            <a:r>
              <a:rPr lang="en-US" sz="2000" dirty="0" smtClean="0">
                <a:latin typeface="Times New Roman" pitchFamily="18" charset="0"/>
                <a:cs typeface="Times New Roman" pitchFamily="18" charset="0"/>
              </a:rPr>
              <a:t> of the </a:t>
            </a:r>
            <a:r>
              <a:rPr lang="en-US" sz="2000" b="1" dirty="0" err="1" smtClean="0">
                <a:latin typeface="Times New Roman" pitchFamily="18" charset="0"/>
                <a:cs typeface="Times New Roman" pitchFamily="18" charset="0"/>
              </a:rPr>
              <a:t>sagittal</a:t>
            </a:r>
            <a:r>
              <a:rPr lang="en-US" sz="2000" b="1" dirty="0" smtClean="0">
                <a:latin typeface="Times New Roman" pitchFamily="18" charset="0"/>
                <a:cs typeface="Times New Roman" pitchFamily="18" charset="0"/>
              </a:rPr>
              <a:t> grooves</a:t>
            </a:r>
            <a:r>
              <a:rPr lang="en-US" sz="2000" dirty="0" smtClean="0">
                <a:latin typeface="Times New Roman" pitchFamily="18" charset="0"/>
                <a:cs typeface="Times New Roman" pitchFamily="18" charset="0"/>
              </a:rPr>
              <a:t>. The</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medial</a:t>
            </a:r>
            <a:r>
              <a:rPr lang="en-US" sz="2000" dirty="0" smtClean="0">
                <a:latin typeface="Times New Roman" pitchFamily="18" charset="0"/>
                <a:cs typeface="Times New Roman" pitchFamily="18" charset="0"/>
              </a:rPr>
              <a:t> is smaller and fused with the distal extremity of the tibia. The medial groove is bounded on the medial aspect by the </a:t>
            </a:r>
            <a:r>
              <a:rPr lang="en-US" sz="2000" b="1" dirty="0" smtClean="0">
                <a:latin typeface="Times New Roman" pitchFamily="18" charset="0"/>
                <a:cs typeface="Times New Roman" pitchFamily="18" charset="0"/>
              </a:rPr>
              <a:t>medial </a:t>
            </a:r>
            <a:r>
              <a:rPr lang="en-US" sz="2000" b="1" dirty="0" err="1" smtClean="0">
                <a:latin typeface="Times New Roman" pitchFamily="18" charset="0"/>
                <a:cs typeface="Times New Roman" pitchFamily="18" charset="0"/>
              </a:rPr>
              <a:t>malleolus</a:t>
            </a:r>
            <a:r>
              <a:rPr lang="en-US" sz="2000" dirty="0" smtClean="0">
                <a:latin typeface="Times New Roman" pitchFamily="18" charset="0"/>
                <a:cs typeface="Times New Roman" pitchFamily="18" charset="0"/>
              </a:rPr>
              <a:t> (which is fused to the tibia). The latter is rough medially for </a:t>
            </a:r>
            <a:r>
              <a:rPr lang="en-US" sz="2000" dirty="0" err="1" smtClean="0">
                <a:latin typeface="Times New Roman" pitchFamily="18" charset="0"/>
                <a:cs typeface="Times New Roman" pitchFamily="18" charset="0"/>
              </a:rPr>
              <a:t>ligamentous</a:t>
            </a:r>
            <a:r>
              <a:rPr lang="en-US" sz="2000" dirty="0" smtClean="0">
                <a:latin typeface="Times New Roman" pitchFamily="18" charset="0"/>
                <a:cs typeface="Times New Roman" pitchFamily="18" charset="0"/>
              </a:rPr>
              <a:t> attachments and articulates laterally. Its anterior part is prolonged downward to end in a blunt point. The lateral groove is separated by a sharp ridge from an outer area, which is for the</a:t>
            </a:r>
            <a:r>
              <a:rPr lang="en-US" sz="2000" i="1"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lateral</a:t>
            </a:r>
            <a:r>
              <a:rPr lang="en-US" sz="2000" b="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malleolus</a:t>
            </a:r>
            <a:r>
              <a:rPr lang="en-US" sz="2000"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The latter completes the lateral groove.</a:t>
            </a:r>
          </a:p>
          <a:p>
            <a:pPr algn="just"/>
            <a:r>
              <a:rPr lang="en-US" sz="2000" dirty="0" smtClean="0">
                <a:latin typeface="Times New Roman" pitchFamily="18" charset="0"/>
                <a:cs typeface="Times New Roman" pitchFamily="18" charset="0"/>
              </a:rPr>
              <a:t> </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TIBIA-SHANKBONE-</a:t>
            </a:r>
            <a:r>
              <a:rPr lang="en-US" sz="4400" dirty="0" smtClean="0">
                <a:solidFill>
                  <a:srgbClr val="FF0000"/>
                </a:solidFill>
                <a:latin typeface="Times New Roman" pitchFamily="18" charset="0"/>
                <a:cs typeface="Times New Roman" pitchFamily="18" charset="0"/>
              </a:rPr>
              <a:t>Ox, CONTI..</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latin typeface="Algerian" pitchFamily="82" charset="0"/>
              </a:rPr>
              <a:t>TIBIA-SHANKBONE-</a:t>
            </a:r>
            <a:r>
              <a:rPr lang="en-US" sz="4400" dirty="0" smtClean="0">
                <a:solidFill>
                  <a:srgbClr val="FF0000"/>
                </a:solidFill>
                <a:latin typeface="Times New Roman" pitchFamily="18" charset="0"/>
                <a:cs typeface="Times New Roman" pitchFamily="18" charset="0"/>
              </a:rPr>
              <a:t>Ox, CONTI..</a:t>
            </a:r>
            <a:endParaRPr lang="en-US" dirty="0"/>
          </a:p>
        </p:txBody>
      </p:sp>
      <p:pic>
        <p:nvPicPr>
          <p:cNvPr id="3074" name="Picture 2" descr="C:\Users\user1\Desktop\TIBIA OX.jpg"/>
          <p:cNvPicPr>
            <a:picLocks noGrp="1" noChangeAspect="1" noChangeArrowheads="1"/>
          </p:cNvPicPr>
          <p:nvPr>
            <p:ph idx="1"/>
          </p:nvPr>
        </p:nvPicPr>
        <p:blipFill>
          <a:blip r:embed="rId2"/>
          <a:srcRect/>
          <a:stretch>
            <a:fillRect/>
          </a:stretch>
        </p:blipFill>
        <p:spPr bwMode="auto">
          <a:xfrm>
            <a:off x="1762963" y="1933607"/>
            <a:ext cx="5618074" cy="3621024"/>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sz="2800" b="1" dirty="0" smtClean="0">
                <a:solidFill>
                  <a:srgbClr val="FF0000"/>
                </a:solidFill>
                <a:latin typeface="Times New Roman" pitchFamily="18" charset="0"/>
                <a:cs typeface="Times New Roman" pitchFamily="18" charset="0"/>
              </a:rPr>
              <a:t>Horse</a:t>
            </a:r>
          </a:p>
          <a:p>
            <a:pPr lvl="0" algn="just"/>
            <a:r>
              <a:rPr lang="en-US" sz="2000" dirty="0" smtClean="0">
                <a:latin typeface="Times New Roman" pitchFamily="18" charset="0"/>
                <a:cs typeface="Times New Roman" pitchFamily="18" charset="0"/>
              </a:rPr>
              <a:t>The medial border presents at its upper part a </a:t>
            </a:r>
            <a:r>
              <a:rPr lang="en-US" sz="2000" b="1" dirty="0" smtClean="0">
                <a:latin typeface="Times New Roman" pitchFamily="18" charset="0"/>
                <a:cs typeface="Times New Roman" pitchFamily="18" charset="0"/>
              </a:rPr>
              <a:t>small tubercle </a:t>
            </a:r>
            <a:r>
              <a:rPr lang="en-US" sz="2000" dirty="0" smtClean="0">
                <a:latin typeface="Times New Roman" pitchFamily="18" charset="0"/>
                <a:cs typeface="Times New Roman" pitchFamily="18" charset="0"/>
              </a:rPr>
              <a:t>for the </a:t>
            </a:r>
            <a:r>
              <a:rPr lang="en-US" sz="2000" dirty="0" err="1" smtClean="0">
                <a:latin typeface="Times New Roman" pitchFamily="18" charset="0"/>
                <a:cs typeface="Times New Roman" pitchFamily="18" charset="0"/>
              </a:rPr>
              <a:t>popliteus</a:t>
            </a:r>
            <a:r>
              <a:rPr lang="en-US"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popliteal</a:t>
            </a:r>
            <a:r>
              <a:rPr lang="en-US" sz="2000" dirty="0" smtClean="0">
                <a:latin typeface="Times New Roman" pitchFamily="18" charset="0"/>
                <a:cs typeface="Times New Roman" pitchFamily="18" charset="0"/>
              </a:rPr>
              <a:t> line is </a:t>
            </a:r>
            <a:r>
              <a:rPr lang="en-US" sz="2000" b="1" dirty="0" smtClean="0">
                <a:latin typeface="Times New Roman" pitchFamily="18" charset="0"/>
                <a:cs typeface="Times New Roman" pitchFamily="18" charset="0"/>
              </a:rPr>
              <a:t>prominent</a:t>
            </a:r>
            <a:r>
              <a:rPr lang="en-US"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 anterior </a:t>
            </a:r>
            <a:r>
              <a:rPr lang="en-US" sz="2000" dirty="0" err="1" smtClean="0">
                <a:latin typeface="Times New Roman" pitchFamily="18" charset="0"/>
                <a:cs typeface="Times New Roman" pitchFamily="18" charset="0"/>
              </a:rPr>
              <a:t>tuberosity</a:t>
            </a:r>
            <a:r>
              <a:rPr lang="en-US" sz="2000" dirty="0" smtClean="0">
                <a:latin typeface="Times New Roman" pitchFamily="18" charset="0"/>
                <a:cs typeface="Times New Roman" pitchFamily="18" charset="0"/>
              </a:rPr>
              <a:t> is </a:t>
            </a:r>
            <a:r>
              <a:rPr lang="en-US" sz="2000" b="1" dirty="0" smtClean="0">
                <a:latin typeface="Times New Roman" pitchFamily="18" charset="0"/>
                <a:cs typeface="Times New Roman" pitchFamily="18" charset="0"/>
              </a:rPr>
              <a:t>grooved vertically</a:t>
            </a:r>
            <a:r>
              <a:rPr lang="en-US"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Below the lateral margin of the lateral </a:t>
            </a:r>
            <a:r>
              <a:rPr lang="en-US" sz="2000" dirty="0" err="1" smtClean="0">
                <a:latin typeface="Times New Roman" pitchFamily="18" charset="0"/>
                <a:cs typeface="Times New Roman" pitchFamily="18" charset="0"/>
              </a:rPr>
              <a:t>condyle</a:t>
            </a:r>
            <a:r>
              <a:rPr lang="en-US" sz="2000" dirty="0" smtClean="0">
                <a:latin typeface="Times New Roman" pitchFamily="18" charset="0"/>
                <a:cs typeface="Times New Roman" pitchFamily="18" charset="0"/>
              </a:rPr>
              <a:t> is a facet for the </a:t>
            </a:r>
            <a:r>
              <a:rPr lang="en-US" sz="2000" b="1" dirty="0" smtClean="0">
                <a:latin typeface="Times New Roman" pitchFamily="18" charset="0"/>
                <a:cs typeface="Times New Roman" pitchFamily="18" charset="0"/>
                <a:hlinkClick r:id="rId2" tooltip="Fibula"/>
              </a:rPr>
              <a:t>fibula</a:t>
            </a:r>
            <a:r>
              <a:rPr lang="en-US"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US" sz="2000" b="1" dirty="0" smtClean="0">
                <a:latin typeface="Times New Roman" pitchFamily="18" charset="0"/>
                <a:cs typeface="Times New Roman" pitchFamily="18" charset="0"/>
              </a:rPr>
              <a:t>The grooves on the distal extremity are oblique</a:t>
            </a:r>
            <a:r>
              <a:rPr lang="en-US"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lateral </a:t>
            </a:r>
            <a:r>
              <a:rPr lang="en-US" sz="2000" b="1" dirty="0" err="1" smtClean="0">
                <a:latin typeface="Times New Roman" pitchFamily="18" charset="0"/>
                <a:cs typeface="Times New Roman" pitchFamily="18" charset="0"/>
              </a:rPr>
              <a:t>malleolus</a:t>
            </a:r>
            <a:r>
              <a:rPr lang="en-US" sz="2000" b="1" dirty="0" smtClean="0">
                <a:latin typeface="Times New Roman" pitchFamily="18" charset="0"/>
                <a:cs typeface="Times New Roman" pitchFamily="18" charset="0"/>
              </a:rPr>
              <a:t> is fused </a:t>
            </a:r>
            <a:r>
              <a:rPr lang="en-US" sz="2000" dirty="0" smtClean="0">
                <a:latin typeface="Times New Roman" pitchFamily="18" charset="0"/>
                <a:cs typeface="Times New Roman" pitchFamily="18" charset="0"/>
              </a:rPr>
              <a:t>to the tibia.</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TIBIA-SHINBONE-SHANKBONE-</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0000"/>
                </a:solidFill>
                <a:latin typeface="Algerian" pitchFamily="82" charset="0"/>
              </a:rPr>
              <a:t>TIBIA-SHINBONE-SHANKBONE-Horse</a:t>
            </a:r>
            <a:endParaRPr lang="en-US" dirty="0"/>
          </a:p>
        </p:txBody>
      </p:sp>
      <p:pic>
        <p:nvPicPr>
          <p:cNvPr id="4098" name="Picture 2" descr="C:\Users\user1\Desktop\TIBIA FIB HORSE.png"/>
          <p:cNvPicPr>
            <a:picLocks noGrp="1" noChangeAspect="1" noChangeArrowheads="1"/>
          </p:cNvPicPr>
          <p:nvPr>
            <p:ph idx="1"/>
          </p:nvPr>
        </p:nvPicPr>
        <p:blipFill>
          <a:blip r:embed="rId2"/>
          <a:srcRect/>
          <a:stretch>
            <a:fillRect/>
          </a:stretch>
        </p:blipFill>
        <p:spPr bwMode="auto">
          <a:xfrm>
            <a:off x="1332751" y="1481138"/>
            <a:ext cx="6478498" cy="452596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0000"/>
                </a:solidFill>
                <a:latin typeface="Algerian" pitchFamily="82" charset="0"/>
              </a:rPr>
              <a:t> </a:t>
            </a:r>
            <a:r>
              <a:rPr lang="en-US" sz="3100" dirty="0" smtClean="0">
                <a:solidFill>
                  <a:srgbClr val="FF0000"/>
                </a:solidFill>
                <a:latin typeface="Algerian" pitchFamily="82" charset="0"/>
              </a:rPr>
              <a:t>TIBIA-SHINBONE-SHANKBONE-HORSE &amp; BOVINE</a:t>
            </a:r>
            <a:endParaRPr lang="en-US" sz="3100" dirty="0"/>
          </a:p>
        </p:txBody>
      </p:sp>
      <p:pic>
        <p:nvPicPr>
          <p:cNvPr id="5122" name="Picture 2" descr="C:\Users\user1\Desktop\TIBIA HORSE.png"/>
          <p:cNvPicPr>
            <a:picLocks noGrp="1" noChangeAspect="1" noChangeArrowheads="1"/>
          </p:cNvPicPr>
          <p:nvPr>
            <p:ph idx="1"/>
          </p:nvPr>
        </p:nvPicPr>
        <p:blipFill>
          <a:blip r:embed="rId2"/>
          <a:srcRect/>
          <a:stretch>
            <a:fillRect/>
          </a:stretch>
        </p:blipFill>
        <p:spPr bwMode="auto">
          <a:xfrm>
            <a:off x="1691842" y="1481138"/>
            <a:ext cx="5760315" cy="4525962"/>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solidFill>
                  <a:srgbClr val="FF0000"/>
                </a:solidFill>
                <a:latin typeface="Times New Roman" pitchFamily="18" charset="0"/>
                <a:cs typeface="Times New Roman" pitchFamily="18" charset="0"/>
              </a:rPr>
              <a:t>Pig</a:t>
            </a:r>
          </a:p>
          <a:p>
            <a:endParaRPr lang="en-US" sz="2800" dirty="0" smtClean="0">
              <a:solidFill>
                <a:srgbClr val="FF0000"/>
              </a:solidFill>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The shaft is </a:t>
            </a:r>
            <a:r>
              <a:rPr lang="en-US" sz="2800" b="1" dirty="0" smtClean="0">
                <a:latin typeface="Times New Roman" pitchFamily="18" charset="0"/>
                <a:cs typeface="Times New Roman" pitchFamily="18" charset="0"/>
              </a:rPr>
              <a:t>slightly curve</a:t>
            </a:r>
            <a:r>
              <a:rPr lang="en-US" sz="2800" dirty="0" smtClean="0">
                <a:latin typeface="Times New Roman" pitchFamily="18" charset="0"/>
                <a:cs typeface="Times New Roman" pitchFamily="18" charset="0"/>
              </a:rPr>
              <a:t>.</a:t>
            </a:r>
          </a:p>
          <a:p>
            <a:pPr lvl="0"/>
            <a:endParaRPr lang="en-US" sz="2800" dirty="0" smtClean="0">
              <a:latin typeface="Times New Roman" pitchFamily="18" charset="0"/>
              <a:cs typeface="Times New Roman" pitchFamily="18" charset="0"/>
            </a:endParaRPr>
          </a:p>
          <a:p>
            <a:pPr lvl="0"/>
            <a:r>
              <a:rPr lang="en-US" sz="2800" b="1" dirty="0" err="1" smtClean="0">
                <a:latin typeface="Times New Roman" pitchFamily="18" charset="0"/>
                <a:cs typeface="Times New Roman" pitchFamily="18" charset="0"/>
              </a:rPr>
              <a:t>Tibial</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tuberosity</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is grooved in front and a </a:t>
            </a:r>
            <a:r>
              <a:rPr lang="en-US" sz="2800" b="1" dirty="0" smtClean="0">
                <a:latin typeface="Times New Roman" pitchFamily="18" charset="0"/>
                <a:cs typeface="Times New Roman" pitchFamily="18" charset="0"/>
              </a:rPr>
              <a:t>narrow </a:t>
            </a:r>
            <a:r>
              <a:rPr lang="en-US" sz="2800" b="1" dirty="0" err="1" smtClean="0">
                <a:latin typeface="Times New Roman" pitchFamily="18" charset="0"/>
                <a:cs typeface="Times New Roman" pitchFamily="18" charset="0"/>
              </a:rPr>
              <a:t>sulcus</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separates it from the lateral </a:t>
            </a:r>
            <a:r>
              <a:rPr lang="en-US" sz="2800" dirty="0" err="1" smtClean="0">
                <a:latin typeface="Times New Roman" pitchFamily="18" charset="0"/>
                <a:cs typeface="Times New Roman" pitchFamily="18" charset="0"/>
              </a:rPr>
              <a:t>condyle</a:t>
            </a:r>
            <a:r>
              <a:rPr lang="en-US" sz="2800" dirty="0" smtClean="0">
                <a:latin typeface="Times New Roman" pitchFamily="18" charset="0"/>
                <a:cs typeface="Times New Roman" pitchFamily="18" charset="0"/>
              </a:rPr>
              <a:t>.</a:t>
            </a:r>
          </a:p>
          <a:p>
            <a:pPr lvl="0"/>
            <a:endParaRPr lang="en-US" sz="2800" dirty="0" smtClean="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Proximal part of the </a:t>
            </a:r>
            <a:r>
              <a:rPr lang="en-US" sz="2800" dirty="0" err="1" smtClean="0">
                <a:latin typeface="Times New Roman" pitchFamily="18" charset="0"/>
                <a:cs typeface="Times New Roman" pitchFamily="18" charset="0"/>
              </a:rPr>
              <a:t>tibial</a:t>
            </a:r>
            <a:r>
              <a:rPr lang="en-US" sz="2800" dirty="0" smtClean="0">
                <a:latin typeface="Times New Roman" pitchFamily="18" charset="0"/>
                <a:cs typeface="Times New Roman" pitchFamily="18" charset="0"/>
              </a:rPr>
              <a:t> crest is </a:t>
            </a:r>
            <a:r>
              <a:rPr lang="en-US" sz="2800" b="1" dirty="0" smtClean="0">
                <a:latin typeface="Times New Roman" pitchFamily="18" charset="0"/>
                <a:cs typeface="Times New Roman" pitchFamily="18" charset="0"/>
              </a:rPr>
              <a:t>very prominent</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sz="4400" dirty="0" smtClean="0">
                <a:solidFill>
                  <a:srgbClr val="FF0000"/>
                </a:solidFill>
                <a:latin typeface="Algerian" pitchFamily="82" charset="0"/>
              </a:rPr>
              <a:t>TIBIA-SHINBONE-SHANKBONE-pig</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000" dirty="0" smtClean="0">
                <a:solidFill>
                  <a:srgbClr val="FF0000"/>
                </a:solidFill>
                <a:latin typeface="Algerian" pitchFamily="82" charset="0"/>
              </a:rPr>
              <a:t>TIBIA-SHINBONE-SHANKBONE-pig</a:t>
            </a:r>
            <a:br>
              <a:rPr lang="en-US" sz="4000" dirty="0" smtClean="0">
                <a:solidFill>
                  <a:srgbClr val="FF0000"/>
                </a:solidFill>
                <a:latin typeface="Algerian" pitchFamily="82" charset="0"/>
              </a:rPr>
            </a:br>
            <a:r>
              <a:rPr lang="en-US" sz="4000" dirty="0" smtClean="0">
                <a:solidFill>
                  <a:srgbClr val="FF0000"/>
                </a:solidFill>
                <a:latin typeface="Algerian" pitchFamily="82" charset="0"/>
              </a:rPr>
              <a:t>along with radius ulna </a:t>
            </a:r>
            <a:endParaRPr lang="en-US" dirty="0"/>
          </a:p>
        </p:txBody>
      </p:sp>
      <p:pic>
        <p:nvPicPr>
          <p:cNvPr id="6146" name="Picture 2" descr="C:\Users\user1\Desktop\TIBIA PIG.jpg"/>
          <p:cNvPicPr>
            <a:picLocks noGrp="1" noChangeAspect="1" noChangeArrowheads="1"/>
          </p:cNvPicPr>
          <p:nvPr>
            <p:ph idx="1"/>
          </p:nvPr>
        </p:nvPicPr>
        <p:blipFill>
          <a:blip r:embed="rId2"/>
          <a:srcRect/>
          <a:stretch>
            <a:fillRect/>
          </a:stretch>
        </p:blipFill>
        <p:spPr bwMode="auto">
          <a:xfrm>
            <a:off x="3124200" y="2514600"/>
            <a:ext cx="3352800" cy="2286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z="2400" dirty="0" smtClean="0">
              <a:solidFill>
                <a:srgbClr val="FF0000"/>
              </a:solidFill>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The shaft forms a </a:t>
            </a:r>
            <a:r>
              <a:rPr lang="en-US" sz="2400" b="1" dirty="0" smtClean="0">
                <a:latin typeface="Times New Roman" pitchFamily="18" charset="0"/>
                <a:cs typeface="Times New Roman" pitchFamily="18" charset="0"/>
              </a:rPr>
              <a:t>double curve</a:t>
            </a:r>
            <a:r>
              <a:rPr lang="en-US" sz="2400" dirty="0" smtClean="0">
                <a:latin typeface="Times New Roman" pitchFamily="18" charset="0"/>
                <a:cs typeface="Times New Roman" pitchFamily="18" charset="0"/>
              </a:rPr>
              <a:t>, the proximal part is convex medially and the distal part convex laterally</a:t>
            </a:r>
            <a:r>
              <a:rPr lang="en-US" sz="2400" dirty="0" smtClean="0">
                <a:latin typeface="Times New Roman" pitchFamily="18" charset="0"/>
                <a:cs typeface="Times New Roman" pitchFamily="18" charset="0"/>
              </a:rPr>
              <a:t>.</a:t>
            </a:r>
          </a:p>
          <a:p>
            <a:pPr lvl="0"/>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tibial</a:t>
            </a:r>
            <a:r>
              <a:rPr lang="en-US" sz="2400" dirty="0" smtClean="0">
                <a:latin typeface="Times New Roman" pitchFamily="18" charset="0"/>
                <a:cs typeface="Times New Roman" pitchFamily="18" charset="0"/>
              </a:rPr>
              <a:t> crest is </a:t>
            </a:r>
            <a:r>
              <a:rPr lang="en-US" sz="2400" b="1" dirty="0" smtClean="0">
                <a:latin typeface="Times New Roman" pitchFamily="18" charset="0"/>
                <a:cs typeface="Times New Roman" pitchFamily="18" charset="0"/>
              </a:rPr>
              <a:t>prominent</a:t>
            </a:r>
            <a:r>
              <a:rPr lang="en-US" sz="2400" dirty="0" smtClean="0">
                <a:latin typeface="Times New Roman" pitchFamily="18" charset="0"/>
                <a:cs typeface="Times New Roman" pitchFamily="18" charset="0"/>
              </a:rPr>
              <a:t>.</a:t>
            </a:r>
          </a:p>
          <a:p>
            <a:pPr lvl="0"/>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The facet for the </a:t>
            </a:r>
            <a:r>
              <a:rPr lang="en-US" sz="2400" b="1" dirty="0" smtClean="0">
                <a:latin typeface="Times New Roman" pitchFamily="18" charset="0"/>
                <a:cs typeface="Times New Roman" pitchFamily="18" charset="0"/>
                <a:hlinkClick r:id="rId2" tooltip="Fibula"/>
              </a:rPr>
              <a:t>fibula</a:t>
            </a:r>
            <a:r>
              <a:rPr lang="en-US" sz="2400" dirty="0" smtClean="0">
                <a:latin typeface="Times New Roman" pitchFamily="18" charset="0"/>
                <a:cs typeface="Times New Roman" pitchFamily="18" charset="0"/>
              </a:rPr>
              <a:t> is on the </a:t>
            </a:r>
            <a:r>
              <a:rPr lang="en-US" sz="2400" b="1" dirty="0" err="1" smtClean="0">
                <a:latin typeface="Times New Roman" pitchFamily="18" charset="0"/>
                <a:cs typeface="Times New Roman" pitchFamily="18" charset="0"/>
              </a:rPr>
              <a:t>postero</a:t>
            </a:r>
            <a:r>
              <a:rPr lang="en-US" sz="2400" b="1" dirty="0" smtClean="0">
                <a:latin typeface="Times New Roman" pitchFamily="18" charset="0"/>
                <a:cs typeface="Times New Roman" pitchFamily="18" charset="0"/>
              </a:rPr>
              <a:t>-lateral aspect of the lateral </a:t>
            </a:r>
            <a:r>
              <a:rPr lang="en-US" sz="2400" b="1" dirty="0" err="1" smtClean="0">
                <a:latin typeface="Times New Roman" pitchFamily="18" charset="0"/>
                <a:cs typeface="Times New Roman" pitchFamily="18" charset="0"/>
              </a:rPr>
              <a:t>condyle</a:t>
            </a:r>
            <a:r>
              <a:rPr lang="en-US" sz="2400" b="1" dirty="0" smtClean="0">
                <a:latin typeface="Times New Roman" pitchFamily="18" charset="0"/>
                <a:cs typeface="Times New Roman" pitchFamily="18" charset="0"/>
              </a:rPr>
              <a:t>.</a:t>
            </a:r>
          </a:p>
          <a:p>
            <a:pPr lvl="0"/>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The distal extremity presents laterally a facet for </a:t>
            </a:r>
            <a:r>
              <a:rPr lang="en-US" sz="2400" b="1" dirty="0" smtClean="0">
                <a:latin typeface="Times New Roman" pitchFamily="18" charset="0"/>
                <a:cs typeface="Times New Roman" pitchFamily="18" charset="0"/>
                <a:hlinkClick r:id="rId2" tooltip="Fibula"/>
              </a:rPr>
              <a:t>fibula</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000" dirty="0" smtClean="0">
                <a:solidFill>
                  <a:srgbClr val="FF0000"/>
                </a:solidFill>
                <a:latin typeface="Algerian" pitchFamily="82" charset="0"/>
              </a:rPr>
              <a:t>TIBIA-SHINBONE-SHANKBONE-dog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indent="-256032" algn="just">
              <a:spcBef>
                <a:spcPts val="400"/>
              </a:spcBef>
              <a:buSzPct val="68000"/>
              <a:buFont typeface="Wingdings 3"/>
              <a:buChar char=""/>
            </a:pPr>
            <a:r>
              <a:rPr lang="en-US" sz="2000" b="1" dirty="0" smtClean="0"/>
              <a:t>B-The medial or pelvic surface</a:t>
            </a:r>
            <a:r>
              <a:rPr lang="en-US" sz="2000" dirty="0" smtClean="0"/>
              <a:t> presents a rough triangular medial part-the sacral surface and a smooth quadrilateral part -the iliac surface. The former presents an irregular facet, the </a:t>
            </a:r>
            <a:r>
              <a:rPr lang="en-US" sz="2000" dirty="0" err="1" smtClean="0"/>
              <a:t>articular</a:t>
            </a:r>
            <a:r>
              <a:rPr lang="en-US" sz="2000" dirty="0" smtClean="0"/>
              <a:t> surface for the </a:t>
            </a:r>
            <a:r>
              <a:rPr lang="en-US" sz="2000" dirty="0" smtClean="0">
                <a:solidFill>
                  <a:srgbClr val="FF0000"/>
                </a:solidFill>
                <a:hlinkClick r:id="rId2" tooltip="Sacrum"/>
              </a:rPr>
              <a:t>sacrum</a:t>
            </a:r>
            <a:r>
              <a:rPr lang="en-US" sz="2000" dirty="0" smtClean="0"/>
              <a:t>. </a:t>
            </a:r>
          </a:p>
          <a:p>
            <a:pPr marL="365760" lvl="1" indent="-256032" algn="just">
              <a:spcBef>
                <a:spcPts val="400"/>
              </a:spcBef>
              <a:buSzPct val="68000"/>
              <a:buFont typeface="Wingdings 3"/>
              <a:buChar char=""/>
            </a:pPr>
            <a:endParaRPr lang="en-US" sz="2000" dirty="0" smtClean="0"/>
          </a:p>
          <a:p>
            <a:pPr marL="365760" lvl="1" indent="-256032" algn="just">
              <a:spcBef>
                <a:spcPts val="400"/>
              </a:spcBef>
              <a:buSzPct val="68000"/>
              <a:buFont typeface="Wingdings 3"/>
              <a:buChar char=""/>
            </a:pPr>
            <a:r>
              <a:rPr lang="en-US" sz="2000" b="1" dirty="0" smtClean="0"/>
              <a:t>C-The iliac surface –</a:t>
            </a:r>
            <a:r>
              <a:rPr lang="en-US" sz="2000" dirty="0" smtClean="0"/>
              <a:t> This is directed forward and is covered by </a:t>
            </a:r>
            <a:r>
              <a:rPr lang="en-US" sz="2000" dirty="0" err="1" smtClean="0"/>
              <a:t>iliacus</a:t>
            </a:r>
            <a:r>
              <a:rPr lang="en-US" sz="2000" dirty="0" smtClean="0"/>
              <a:t>. The </a:t>
            </a:r>
            <a:r>
              <a:rPr lang="en-US" sz="2000" dirty="0" err="1" smtClean="0"/>
              <a:t>ilio-pectineal</a:t>
            </a:r>
            <a:r>
              <a:rPr lang="en-US" sz="2000" dirty="0" smtClean="0"/>
              <a:t> line, which separates these two surfaces, begins below the </a:t>
            </a:r>
            <a:r>
              <a:rPr lang="en-US" sz="2000" dirty="0" err="1" smtClean="0"/>
              <a:t>articular</a:t>
            </a:r>
            <a:r>
              <a:rPr lang="en-US" sz="2000" dirty="0" smtClean="0"/>
              <a:t> surface and joins the anterior border of the pubis and forms the lateral boundary of the pelvic inlet. It bears about the middle the </a:t>
            </a:r>
            <a:r>
              <a:rPr lang="en-US" sz="2000" b="1" dirty="0" err="1" smtClean="0"/>
              <a:t>psoas</a:t>
            </a:r>
            <a:r>
              <a:rPr lang="en-US" sz="2000" b="1" dirty="0" smtClean="0"/>
              <a:t> tubercle</a:t>
            </a:r>
            <a:r>
              <a:rPr lang="en-US" sz="2000" dirty="0" smtClean="0"/>
              <a:t> for the </a:t>
            </a:r>
            <a:r>
              <a:rPr lang="en-US" sz="2000" dirty="0" err="1" smtClean="0"/>
              <a:t>psoas</a:t>
            </a:r>
            <a:r>
              <a:rPr lang="en-US" sz="2000" dirty="0" smtClean="0"/>
              <a:t> minor.</a:t>
            </a:r>
          </a:p>
          <a:p>
            <a:endParaRPr lang="en-US" dirty="0"/>
          </a:p>
        </p:txBody>
      </p:sp>
      <p:sp>
        <p:nvSpPr>
          <p:cNvPr id="3" name="Title 2"/>
          <p:cNvSpPr>
            <a:spLocks noGrp="1"/>
          </p:cNvSpPr>
          <p:nvPr>
            <p:ph type="title"/>
          </p:nvPr>
        </p:nvSpPr>
        <p:spPr/>
        <p:txBody>
          <a:bodyPr/>
          <a:lstStyle/>
          <a:p>
            <a:r>
              <a:rPr lang="en-US" sz="4000" dirty="0" smtClean="0">
                <a:solidFill>
                  <a:srgbClr val="FF0000"/>
                </a:solidFill>
                <a:latin typeface="Algerian" pitchFamily="82" charset="0"/>
              </a:rPr>
              <a:t>                         Ilium- cont……..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solidFill>
                  <a:srgbClr val="FF0000"/>
                </a:solidFill>
                <a:latin typeface="Algerian" pitchFamily="82" charset="0"/>
              </a:rPr>
              <a:t>TIBIA-SHINBONE-SHANKBONE-dog</a:t>
            </a:r>
            <a:endParaRPr lang="en-US" dirty="0"/>
          </a:p>
        </p:txBody>
      </p:sp>
      <p:pic>
        <p:nvPicPr>
          <p:cNvPr id="7170" name="Picture 2" descr="C:\Users\user1\Desktop\TIBIA DOG.png"/>
          <p:cNvPicPr>
            <a:picLocks noGrp="1" noChangeAspect="1" noChangeArrowheads="1"/>
          </p:cNvPicPr>
          <p:nvPr>
            <p:ph idx="1"/>
          </p:nvPr>
        </p:nvPicPr>
        <p:blipFill>
          <a:blip r:embed="rId2"/>
          <a:srcRect/>
          <a:stretch>
            <a:fillRect/>
          </a:stretch>
        </p:blipFill>
        <p:spPr bwMode="auto">
          <a:xfrm>
            <a:off x="2289544" y="1481138"/>
            <a:ext cx="4564912" cy="452596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tibia </a:t>
            </a:r>
            <a:r>
              <a:rPr lang="en-US" sz="2000" b="1" dirty="0" smtClean="0">
                <a:latin typeface="Times New Roman" pitchFamily="18" charset="0"/>
                <a:cs typeface="Times New Roman" pitchFamily="18" charset="0"/>
              </a:rPr>
              <a:t>fuses</a:t>
            </a:r>
            <a:r>
              <a:rPr lang="en-US" sz="2000" dirty="0" smtClean="0">
                <a:latin typeface="Times New Roman" pitchFamily="18" charset="0"/>
                <a:cs typeface="Times New Roman" pitchFamily="18" charset="0"/>
              </a:rPr>
              <a:t> below with the upper row of tarsal bones and hence called </a:t>
            </a:r>
            <a:r>
              <a:rPr lang="en-US" sz="2000" b="1" dirty="0" err="1" smtClean="0">
                <a:latin typeface="Times New Roman" pitchFamily="18" charset="0"/>
                <a:cs typeface="Times New Roman" pitchFamily="18" charset="0"/>
              </a:rPr>
              <a:t>tibio</a:t>
            </a:r>
            <a:r>
              <a:rPr lang="en-US" sz="2000" b="1" dirty="0" smtClean="0">
                <a:latin typeface="Times New Roman" pitchFamily="18" charset="0"/>
                <a:cs typeface="Times New Roman" pitchFamily="18" charset="0"/>
              </a:rPr>
              <a:t>-tarsus</a:t>
            </a:r>
            <a:r>
              <a:rPr lang="en-US"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tibio</a:t>
            </a:r>
            <a:r>
              <a:rPr lang="en-US" sz="2000" dirty="0" smtClean="0">
                <a:latin typeface="Times New Roman" pitchFamily="18" charset="0"/>
                <a:cs typeface="Times New Roman" pitchFamily="18" charset="0"/>
              </a:rPr>
              <a:t> tarsus is the </a:t>
            </a:r>
            <a:r>
              <a:rPr lang="en-US" sz="2000" b="1" dirty="0" smtClean="0">
                <a:solidFill>
                  <a:srgbClr val="FF0000"/>
                </a:solidFill>
                <a:latin typeface="Times New Roman" pitchFamily="18" charset="0"/>
                <a:cs typeface="Times New Roman" pitchFamily="18" charset="0"/>
              </a:rPr>
              <a:t>longest </a:t>
            </a:r>
            <a:r>
              <a:rPr lang="en-US" sz="2000" b="1" dirty="0" smtClean="0">
                <a:solidFill>
                  <a:srgbClr val="FF0000"/>
                </a:solidFill>
                <a:latin typeface="Times New Roman" pitchFamily="18" charset="0"/>
                <a:cs typeface="Times New Roman" pitchFamily="18" charset="0"/>
                <a:hlinkClick r:id="rId2" tooltip="Bone"/>
              </a:rPr>
              <a:t>bone</a:t>
            </a:r>
            <a:r>
              <a:rPr lang="en-US" sz="2000" b="1" dirty="0" smtClean="0">
                <a:solidFill>
                  <a:srgbClr val="FF0000"/>
                </a:solidFill>
                <a:latin typeface="Times New Roman" pitchFamily="18" charset="0"/>
                <a:cs typeface="Times New Roman" pitchFamily="18" charset="0"/>
              </a:rPr>
              <a:t> in the body</a:t>
            </a:r>
            <a:r>
              <a:rPr lang="en-US"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proximal extremity is large and irregular</a:t>
            </a:r>
            <a:r>
              <a:rPr lang="en-US"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distal extremity comprises of a </a:t>
            </a:r>
            <a:r>
              <a:rPr lang="en-US" sz="2000" b="1" dirty="0" err="1" smtClean="0">
                <a:latin typeface="Times New Roman" pitchFamily="18" charset="0"/>
                <a:cs typeface="Times New Roman" pitchFamily="18" charset="0"/>
              </a:rPr>
              <a:t>trochlea</a:t>
            </a:r>
            <a:r>
              <a:rPr lang="en-US" sz="2000" b="1" dirty="0" smtClean="0">
                <a:latin typeface="Times New Roman" pitchFamily="18" charset="0"/>
                <a:cs typeface="Times New Roman" pitchFamily="18" charset="0"/>
              </a:rPr>
              <a:t> behind </a:t>
            </a:r>
            <a:r>
              <a:rPr lang="en-US" sz="2000" dirty="0" smtClean="0">
                <a:latin typeface="Times New Roman" pitchFamily="18" charset="0"/>
                <a:cs typeface="Times New Roman" pitchFamily="18" charset="0"/>
              </a:rPr>
              <a:t>and </a:t>
            </a:r>
            <a:r>
              <a:rPr lang="en-US" sz="2000" b="1" dirty="0" smtClean="0">
                <a:latin typeface="Times New Roman" pitchFamily="18" charset="0"/>
                <a:cs typeface="Times New Roman" pitchFamily="18" charset="0"/>
              </a:rPr>
              <a:t>two </a:t>
            </a:r>
            <a:r>
              <a:rPr lang="en-US" sz="2000" b="1" dirty="0" err="1" smtClean="0">
                <a:latin typeface="Times New Roman" pitchFamily="18" charset="0"/>
                <a:cs typeface="Times New Roman" pitchFamily="18" charset="0"/>
              </a:rPr>
              <a:t>condyles</a:t>
            </a:r>
            <a:r>
              <a:rPr lang="en-US" sz="2000" b="1" dirty="0" smtClean="0">
                <a:latin typeface="Times New Roman" pitchFamily="18" charset="0"/>
                <a:cs typeface="Times New Roman" pitchFamily="18" charset="0"/>
              </a:rPr>
              <a:t> in front</a:t>
            </a:r>
            <a:r>
              <a:rPr lang="en-US" sz="2000" dirty="0" smtClean="0">
                <a:latin typeface="Times New Roman" pitchFamily="18" charset="0"/>
                <a:cs typeface="Times New Roman" pitchFamily="18" charset="0"/>
              </a:rPr>
              <a:t>, representing the fused bones of the upper row of the tarsus.</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a:r>
              <a:rPr lang="en-US" sz="4000" dirty="0" smtClean="0">
                <a:solidFill>
                  <a:srgbClr val="FF0000"/>
                </a:solidFill>
                <a:latin typeface="Algerian" pitchFamily="82" charset="0"/>
              </a:rPr>
              <a:t>TIBIA-SHINBONE-SHANKBONE-fowl</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smtClean="0">
                <a:solidFill>
                  <a:srgbClr val="FF0000"/>
                </a:solidFill>
                <a:latin typeface="Algerian" pitchFamily="82" charset="0"/>
              </a:rPr>
              <a:t>TIBIA-SHINBONE-SHANKBONE-fowl</a:t>
            </a:r>
            <a:endParaRPr lang="en-US" dirty="0"/>
          </a:p>
        </p:txBody>
      </p:sp>
      <p:pic>
        <p:nvPicPr>
          <p:cNvPr id="8194" name="Picture 2" descr="C:\Users\user1\Desktop\FOWL FEMUR TARSAL TARSOMETATARSAL.jpg"/>
          <p:cNvPicPr>
            <a:picLocks noGrp="1" noChangeAspect="1" noChangeArrowheads="1"/>
          </p:cNvPicPr>
          <p:nvPr>
            <p:ph idx="1"/>
          </p:nvPr>
        </p:nvPicPr>
        <p:blipFill>
          <a:blip r:embed="rId2"/>
          <a:srcRect/>
          <a:stretch>
            <a:fillRect/>
          </a:stretch>
        </p:blipFill>
        <p:spPr bwMode="auto">
          <a:xfrm>
            <a:off x="1876425" y="2348706"/>
            <a:ext cx="5391150" cy="279082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buNone/>
            </a:pPr>
            <a:r>
              <a:rPr lang="en-US" sz="2000" dirty="0" smtClean="0">
                <a:latin typeface="Times New Roman" pitchFamily="18" charset="0"/>
                <a:cs typeface="Times New Roman" pitchFamily="18" charset="0"/>
              </a:rPr>
              <a:t>- The </a:t>
            </a:r>
            <a:r>
              <a:rPr lang="en-US" sz="2000" dirty="0" smtClean="0">
                <a:latin typeface="Times New Roman" pitchFamily="18" charset="0"/>
                <a:cs typeface="Times New Roman" pitchFamily="18" charset="0"/>
              </a:rPr>
              <a:t>fibula </a:t>
            </a:r>
            <a:r>
              <a:rPr lang="en-US" sz="2000" dirty="0" smtClean="0">
                <a:latin typeface="Times New Roman" pitchFamily="18" charset="0"/>
                <a:cs typeface="Times New Roman" pitchFamily="18" charset="0"/>
              </a:rPr>
              <a:t>in Ox is </a:t>
            </a:r>
            <a:r>
              <a:rPr lang="en-US" sz="2000" dirty="0" smtClean="0">
                <a:solidFill>
                  <a:srgbClr val="FF0000"/>
                </a:solidFill>
                <a:latin typeface="Times New Roman" pitchFamily="18" charset="0"/>
                <a:cs typeface="Times New Roman" pitchFamily="18" charset="0"/>
              </a:rPr>
              <a:t>rudimentary</a:t>
            </a:r>
            <a:r>
              <a:rPr lang="en-US" sz="2000" dirty="0" smtClean="0">
                <a:latin typeface="Times New Roman" pitchFamily="18" charset="0"/>
                <a:cs typeface="Times New Roman" pitchFamily="18" charset="0"/>
              </a:rPr>
              <a:t>.</a:t>
            </a:r>
          </a:p>
          <a:p>
            <a:pPr lvl="0"/>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head</a:t>
            </a:r>
            <a:r>
              <a:rPr lang="en-US" sz="2000" dirty="0" smtClean="0">
                <a:latin typeface="Times New Roman" pitchFamily="18" charset="0"/>
                <a:cs typeface="Times New Roman" pitchFamily="18" charset="0"/>
              </a:rPr>
              <a:t> is fused to the </a:t>
            </a:r>
            <a:r>
              <a:rPr lang="en-US" sz="2000" dirty="0" smtClean="0">
                <a:latin typeface="Times New Roman" pitchFamily="18" charset="0"/>
                <a:cs typeface="Times New Roman" pitchFamily="18" charset="0"/>
                <a:hlinkClick r:id="rId2" tooltip="Tibia"/>
              </a:rPr>
              <a:t>tibia</a:t>
            </a:r>
            <a:r>
              <a:rPr lang="en-US" sz="2000" dirty="0" smtClean="0">
                <a:latin typeface="Times New Roman" pitchFamily="18" charset="0"/>
                <a:cs typeface="Times New Roman" pitchFamily="18" charset="0"/>
              </a:rPr>
              <a:t> and is continued below by a small shaft.</a:t>
            </a:r>
          </a:p>
          <a:p>
            <a:pPr lvl="0"/>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distal extremity</a:t>
            </a:r>
            <a:r>
              <a:rPr lang="en-US" sz="2000" dirty="0" smtClean="0">
                <a:latin typeface="Times New Roman" pitchFamily="18" charset="0"/>
                <a:cs typeface="Times New Roman" pitchFamily="18" charset="0"/>
              </a:rPr>
              <a:t> or </a:t>
            </a:r>
            <a:r>
              <a:rPr lang="en-US" sz="2000" b="1" i="1" dirty="0" smtClean="0">
                <a:solidFill>
                  <a:srgbClr val="FF0000"/>
                </a:solidFill>
                <a:latin typeface="Times New Roman" pitchFamily="18" charset="0"/>
                <a:cs typeface="Times New Roman" pitchFamily="18" charset="0"/>
              </a:rPr>
              <a:t>lateral-</a:t>
            </a:r>
            <a:r>
              <a:rPr lang="en-US" sz="2000" b="1" i="1" dirty="0" err="1" smtClean="0">
                <a:solidFill>
                  <a:srgbClr val="FF0000"/>
                </a:solidFill>
                <a:latin typeface="Times New Roman" pitchFamily="18" charset="0"/>
                <a:cs typeface="Times New Roman" pitchFamily="18" charset="0"/>
              </a:rPr>
              <a:t>malleolus</a:t>
            </a:r>
            <a:r>
              <a:rPr lang="en-US" sz="2000" dirty="0" smtClean="0">
                <a:latin typeface="Times New Roman" pitchFamily="18" charset="0"/>
                <a:cs typeface="Times New Roman" pitchFamily="18" charset="0"/>
              </a:rPr>
              <a:t> is connected to the shaft in life by a fibrous cord. It is quadrilateral in outline and compressed from side</a:t>
            </a:r>
            <a:r>
              <a:rPr lang="en-US" sz="2000" dirty="0" smtClean="0">
                <a:latin typeface="Times New Roman" pitchFamily="18" charset="0"/>
                <a:cs typeface="Times New Roman" pitchFamily="18" charset="0"/>
              </a:rPr>
              <a:t>.</a:t>
            </a:r>
          </a:p>
          <a:p>
            <a:pPr lvl="0"/>
            <a:r>
              <a:rPr lang="en-US" sz="2000" dirty="0" smtClean="0">
                <a:latin typeface="Times New Roman" pitchFamily="18" charset="0"/>
                <a:cs typeface="Times New Roman" pitchFamily="18" charset="0"/>
              </a:rPr>
              <a:t>The</a:t>
            </a:r>
            <a:r>
              <a:rPr lang="en-US" sz="2000"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proximal </a:t>
            </a:r>
            <a:r>
              <a:rPr lang="en-US" sz="2000" b="1" i="1" dirty="0" err="1" smtClean="0">
                <a:latin typeface="Times New Roman" pitchFamily="18" charset="0"/>
                <a:cs typeface="Times New Roman" pitchFamily="18" charset="0"/>
              </a:rPr>
              <a:t>articular</a:t>
            </a:r>
            <a:r>
              <a:rPr lang="en-US" sz="2000" b="1" i="1" dirty="0" smtClean="0">
                <a:latin typeface="Times New Roman" pitchFamily="18" charset="0"/>
                <a:cs typeface="Times New Roman" pitchFamily="18" charset="0"/>
              </a:rPr>
              <a:t> face</a:t>
            </a:r>
            <a:r>
              <a:rPr lang="en-US" sz="2000" dirty="0" smtClean="0">
                <a:latin typeface="Times New Roman" pitchFamily="18" charset="0"/>
                <a:cs typeface="Times New Roman" pitchFamily="18" charset="0"/>
              </a:rPr>
              <a:t> is concave in front and convex behind. It articulates with the lateral facet of the distal extremity of </a:t>
            </a:r>
            <a:r>
              <a:rPr lang="en-US" sz="2000" dirty="0" smtClean="0">
                <a:latin typeface="Times New Roman" pitchFamily="18" charset="0"/>
                <a:cs typeface="Times New Roman" pitchFamily="18" charset="0"/>
                <a:hlinkClick r:id="rId2" tooltip="Tibia"/>
              </a:rPr>
              <a:t>tibia</a:t>
            </a:r>
            <a:r>
              <a:rPr lang="en-US"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a:t>
            </a:r>
            <a:r>
              <a:rPr lang="en-US" sz="2000" b="1"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distal face</a:t>
            </a:r>
            <a:r>
              <a:rPr lang="en-US" sz="2000" dirty="0" smtClean="0">
                <a:latin typeface="Times New Roman" pitchFamily="18" charset="0"/>
                <a:cs typeface="Times New Roman" pitchFamily="18" charset="0"/>
              </a:rPr>
              <a:t> has a concave facet for the fibular tarsal</a:t>
            </a:r>
            <a:r>
              <a:rPr lang="en-US" sz="2000" dirty="0" smtClean="0">
                <a:latin typeface="Times New Roman" pitchFamily="18" charset="0"/>
                <a:cs typeface="Times New Roman" pitchFamily="18" charset="0"/>
              </a:rPr>
              <a:t>.</a:t>
            </a:r>
          </a:p>
          <a:p>
            <a:pPr lvl="0"/>
            <a:r>
              <a:rPr lang="en-US" sz="2000" dirty="0" smtClean="0">
                <a:latin typeface="Times New Roman" pitchFamily="18" charset="0"/>
                <a:cs typeface="Times New Roman" pitchFamily="18" charset="0"/>
              </a:rPr>
              <a:t>The</a:t>
            </a:r>
            <a:r>
              <a:rPr lang="en-US" sz="2000"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medial face</a:t>
            </a:r>
            <a:r>
              <a:rPr lang="en-US" sz="2000" dirty="0" smtClean="0">
                <a:latin typeface="Times New Roman" pitchFamily="18" charset="0"/>
                <a:cs typeface="Times New Roman" pitchFamily="18" charset="0"/>
              </a:rPr>
              <a:t> presents a curved groove, which responds to the lateral ridge of the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tarsal. The</a:t>
            </a:r>
            <a:r>
              <a:rPr lang="en-US" sz="2000" b="1"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lateral face</a:t>
            </a:r>
            <a:r>
              <a:rPr lang="en-US" sz="2000" dirty="0" smtClean="0">
                <a:latin typeface="Times New Roman" pitchFamily="18" charset="0"/>
                <a:cs typeface="Times New Roman" pitchFamily="18" charset="0"/>
              </a:rPr>
              <a:t> is rough and irregular</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Sheep and Goat</a:t>
            </a:r>
            <a:endParaRPr lang="en-US" sz="2000" dirty="0" smtClean="0">
              <a:solidFill>
                <a:srgbClr val="FF0000"/>
              </a:solidFill>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fibula has </a:t>
            </a:r>
            <a:r>
              <a:rPr lang="en-US" sz="2000" b="1" dirty="0" smtClean="0">
                <a:latin typeface="Times New Roman" pitchFamily="18" charset="0"/>
                <a:cs typeface="Times New Roman" pitchFamily="18" charset="0"/>
              </a:rPr>
              <a:t>no shaft </a:t>
            </a:r>
            <a:r>
              <a:rPr lang="en-US" sz="2000" dirty="0" smtClean="0">
                <a:latin typeface="Times New Roman" pitchFamily="18" charset="0"/>
                <a:cs typeface="Times New Roman" pitchFamily="18" charset="0"/>
              </a:rPr>
              <a:t>and its proximal end is represented by a small prominence below the lateral </a:t>
            </a:r>
            <a:r>
              <a:rPr lang="en-US" sz="2000" dirty="0" err="1" smtClean="0">
                <a:latin typeface="Times New Roman" pitchFamily="18" charset="0"/>
                <a:cs typeface="Times New Roman" pitchFamily="18" charset="0"/>
              </a:rPr>
              <a:t>condyle</a:t>
            </a:r>
            <a:r>
              <a:rPr lang="en-US" sz="2000" dirty="0" smtClean="0">
                <a:latin typeface="Times New Roman" pitchFamily="18" charset="0"/>
                <a:cs typeface="Times New Roman" pitchFamily="18" charset="0"/>
              </a:rPr>
              <a:t> of the </a:t>
            </a:r>
            <a:r>
              <a:rPr lang="en-US" sz="2000" dirty="0" smtClean="0">
                <a:latin typeface="Times New Roman" pitchFamily="18" charset="0"/>
                <a:cs typeface="Times New Roman" pitchFamily="18" charset="0"/>
                <a:hlinkClick r:id="rId2" tooltip="Tibia"/>
              </a:rPr>
              <a:t>tibia</a:t>
            </a:r>
            <a:r>
              <a:rPr lang="en-US" sz="2000" dirty="0" smtClean="0">
                <a:latin typeface="Times New Roman" pitchFamily="18" charset="0"/>
                <a:cs typeface="Times New Roman" pitchFamily="18" charset="0"/>
              </a:rPr>
              <a:t>.</a:t>
            </a:r>
          </a:p>
          <a:p>
            <a:pPr lvl="0"/>
            <a:r>
              <a:rPr lang="en-US" sz="2000" dirty="0" smtClean="0">
                <a:latin typeface="Times New Roman" pitchFamily="18" charset="0"/>
                <a:cs typeface="Times New Roman" pitchFamily="18" charset="0"/>
              </a:rPr>
              <a:t>The distal end forms the lateral </a:t>
            </a:r>
            <a:r>
              <a:rPr lang="en-US" sz="2000" dirty="0" err="1" smtClean="0">
                <a:latin typeface="Times New Roman" pitchFamily="18" charset="0"/>
                <a:cs typeface="Times New Roman" pitchFamily="18" charset="0"/>
              </a:rPr>
              <a:t>malleolus</a:t>
            </a:r>
            <a:r>
              <a:rPr lang="en-US" sz="2000" dirty="0" smtClean="0">
                <a:latin typeface="Times New Roman" pitchFamily="18" charset="0"/>
                <a:cs typeface="Times New Roman" pitchFamily="18" charset="0"/>
              </a:rPr>
              <a:t> as in the ox.</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FIBULA-CALF BONE-OX</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b="1" dirty="0" smtClean="0">
                <a:latin typeface="Times New Roman" pitchFamily="18" charset="0"/>
                <a:cs typeface="Times New Roman" pitchFamily="18" charset="0"/>
              </a:rPr>
              <a:t>Horse</a:t>
            </a:r>
            <a:endParaRPr lang="en-US"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It is </a:t>
            </a:r>
            <a:r>
              <a:rPr lang="en-US" sz="2000" b="1" dirty="0" smtClean="0">
                <a:latin typeface="Times New Roman" pitchFamily="18" charset="0"/>
                <a:cs typeface="Times New Roman" pitchFamily="18" charset="0"/>
              </a:rPr>
              <a:t>better developed </a:t>
            </a:r>
            <a:r>
              <a:rPr lang="en-US" sz="2000" dirty="0" smtClean="0">
                <a:latin typeface="Times New Roman" pitchFamily="18" charset="0"/>
                <a:cs typeface="Times New Roman" pitchFamily="18" charset="0"/>
              </a:rPr>
              <a:t>and placed along the lateral border of the </a:t>
            </a:r>
            <a:r>
              <a:rPr lang="en-US" sz="2000" dirty="0" smtClean="0">
                <a:latin typeface="Times New Roman" pitchFamily="18" charset="0"/>
                <a:cs typeface="Times New Roman" pitchFamily="18" charset="0"/>
                <a:hlinkClick r:id="rId2" tooltip="Tibia"/>
              </a:rPr>
              <a:t>tibia</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shaft is a </a:t>
            </a:r>
            <a:r>
              <a:rPr lang="en-US" sz="2000" b="1" dirty="0" smtClean="0">
                <a:latin typeface="Times New Roman" pitchFamily="18" charset="0"/>
                <a:cs typeface="Times New Roman" pitchFamily="18" charset="0"/>
              </a:rPr>
              <a:t>slender rod</a:t>
            </a:r>
            <a:r>
              <a:rPr lang="en-US" sz="2000" dirty="0" smtClean="0">
                <a:latin typeface="Times New Roman" pitchFamily="18" charset="0"/>
                <a:cs typeface="Times New Roman" pitchFamily="18" charset="0"/>
              </a:rPr>
              <a:t>, extends down to about the middle of the </a:t>
            </a:r>
            <a:r>
              <a:rPr lang="en-US" sz="2000" dirty="0" smtClean="0">
                <a:latin typeface="Times New Roman" pitchFamily="18" charset="0"/>
                <a:cs typeface="Times New Roman" pitchFamily="18" charset="0"/>
                <a:hlinkClick r:id="rId2" tooltip="Tibia"/>
              </a:rPr>
              <a:t>tibia</a:t>
            </a:r>
            <a:r>
              <a:rPr lang="en-US" sz="2000" dirty="0" smtClean="0">
                <a:latin typeface="Times New Roman" pitchFamily="18" charset="0"/>
                <a:cs typeface="Times New Roman" pitchFamily="18" charset="0"/>
              </a:rPr>
              <a:t> with which it forms the </a:t>
            </a:r>
            <a:r>
              <a:rPr lang="en-US" sz="2000" b="1" dirty="0" err="1" smtClean="0">
                <a:latin typeface="Times New Roman" pitchFamily="18" charset="0"/>
                <a:cs typeface="Times New Roman" pitchFamily="18" charset="0"/>
              </a:rPr>
              <a:t>tibio</a:t>
            </a:r>
            <a:r>
              <a:rPr lang="en-US" sz="2000" b="1" dirty="0" smtClean="0">
                <a:latin typeface="Times New Roman" pitchFamily="18" charset="0"/>
                <a:cs typeface="Times New Roman" pitchFamily="18" charset="0"/>
              </a:rPr>
              <a:t>-fibular arch</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proximal extremity is large and flattened from </a:t>
            </a:r>
            <a:r>
              <a:rPr lang="en-US" sz="2000" b="1" dirty="0" smtClean="0">
                <a:latin typeface="Times New Roman" pitchFamily="18" charset="0"/>
                <a:cs typeface="Times New Roman" pitchFamily="18" charset="0"/>
              </a:rPr>
              <a:t>side to side</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medial face has a facet for the lateral </a:t>
            </a:r>
            <a:r>
              <a:rPr lang="en-US" sz="2000" b="1" dirty="0" err="1" smtClean="0">
                <a:latin typeface="Times New Roman" pitchFamily="18" charset="0"/>
                <a:cs typeface="Times New Roman" pitchFamily="18" charset="0"/>
              </a:rPr>
              <a:t>condyle</a:t>
            </a:r>
            <a:r>
              <a:rPr lang="en-US" sz="2000" dirty="0" smtClean="0">
                <a:latin typeface="Times New Roman" pitchFamily="18" charset="0"/>
                <a:cs typeface="Times New Roman" pitchFamily="18" charset="0"/>
              </a:rPr>
              <a:t> of the </a:t>
            </a:r>
            <a:r>
              <a:rPr lang="en-US" sz="2000" dirty="0" smtClean="0">
                <a:latin typeface="Times New Roman" pitchFamily="18" charset="0"/>
                <a:cs typeface="Times New Roman" pitchFamily="18" charset="0"/>
                <a:hlinkClick r:id="rId2" tooltip="Tibia"/>
              </a:rPr>
              <a:t>tibia</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lateral face is </a:t>
            </a:r>
            <a:r>
              <a:rPr lang="en-US" sz="2000" b="1" dirty="0" smtClean="0">
                <a:latin typeface="Times New Roman" pitchFamily="18" charset="0"/>
                <a:cs typeface="Times New Roman" pitchFamily="18" charset="0"/>
              </a:rPr>
              <a:t>slightly convex </a:t>
            </a:r>
            <a:r>
              <a:rPr lang="en-US" sz="2000" dirty="0" smtClean="0">
                <a:latin typeface="Times New Roman" pitchFamily="18" charset="0"/>
                <a:cs typeface="Times New Roman" pitchFamily="18" charset="0"/>
              </a:rPr>
              <a:t>and rough.</a:t>
            </a:r>
          </a:p>
          <a:p>
            <a:pPr lvl="0" algn="just"/>
            <a:r>
              <a:rPr lang="en-US" sz="2000" dirty="0" smtClean="0">
                <a:latin typeface="Times New Roman" pitchFamily="18" charset="0"/>
                <a:cs typeface="Times New Roman" pitchFamily="18" charset="0"/>
              </a:rPr>
              <a:t>The anterior and posterior edges are </a:t>
            </a:r>
            <a:r>
              <a:rPr lang="en-US" sz="2000" b="1" dirty="0" smtClean="0">
                <a:latin typeface="Times New Roman" pitchFamily="18" charset="0"/>
                <a:cs typeface="Times New Roman" pitchFamily="18" charset="0"/>
              </a:rPr>
              <a:t>blunt and rounded</a:t>
            </a:r>
            <a:r>
              <a:rPr lang="en-US" sz="2000" dirty="0" smtClean="0">
                <a:latin typeface="Times New Roman" pitchFamily="18" charset="0"/>
                <a:cs typeface="Times New Roman" pitchFamily="18" charset="0"/>
              </a:rPr>
              <a:t>, the posterior being the thicker.</a:t>
            </a:r>
          </a:p>
          <a:p>
            <a:pPr lvl="0" algn="just"/>
            <a:r>
              <a:rPr lang="en-US" sz="2000" dirty="0" smtClean="0">
                <a:latin typeface="Times New Roman" pitchFamily="18" charset="0"/>
                <a:cs typeface="Times New Roman" pitchFamily="18" charset="0"/>
              </a:rPr>
              <a:t>The distal extremity -the </a:t>
            </a:r>
            <a:r>
              <a:rPr lang="en-US" sz="2000" b="1" dirty="0" smtClean="0">
                <a:latin typeface="Times New Roman" pitchFamily="18" charset="0"/>
                <a:cs typeface="Times New Roman" pitchFamily="18" charset="0"/>
              </a:rPr>
              <a:t>lateral </a:t>
            </a:r>
            <a:r>
              <a:rPr lang="en-US" sz="2000" b="1" dirty="0" err="1" smtClean="0">
                <a:latin typeface="Times New Roman" pitchFamily="18" charset="0"/>
                <a:cs typeface="Times New Roman" pitchFamily="18" charset="0"/>
              </a:rPr>
              <a:t>malleolus</a:t>
            </a:r>
            <a:r>
              <a:rPr lang="en-US" sz="2000" b="1" dirty="0" smtClean="0">
                <a:latin typeface="Times New Roman" pitchFamily="18" charset="0"/>
                <a:cs typeface="Times New Roman" pitchFamily="18" charset="0"/>
              </a:rPr>
              <a:t> is fused to the </a:t>
            </a:r>
            <a:r>
              <a:rPr lang="en-US" sz="2000" b="1" dirty="0" smtClean="0">
                <a:latin typeface="Times New Roman" pitchFamily="18" charset="0"/>
                <a:cs typeface="Times New Roman" pitchFamily="18" charset="0"/>
                <a:hlinkClick r:id="rId2" tooltip="Tibia"/>
              </a:rPr>
              <a:t>tibia</a:t>
            </a:r>
            <a:r>
              <a:rPr lang="en-US"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algn="just"/>
            <a:r>
              <a:rPr lang="en-US" sz="2000" b="1" dirty="0" smtClean="0">
                <a:solidFill>
                  <a:srgbClr val="FF0000"/>
                </a:solidFill>
                <a:latin typeface="Times New Roman" pitchFamily="18" charset="0"/>
                <a:cs typeface="Times New Roman" pitchFamily="18" charset="0"/>
              </a:rPr>
              <a:t>Pig</a:t>
            </a:r>
            <a:endParaRPr lang="en-US" sz="2000" dirty="0" smtClean="0">
              <a:solidFill>
                <a:srgbClr val="FF0000"/>
              </a:solidFill>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It extends the entire length of the </a:t>
            </a:r>
            <a:r>
              <a:rPr lang="en-US" sz="2000" dirty="0" smtClean="0">
                <a:latin typeface="Times New Roman" pitchFamily="18" charset="0"/>
                <a:cs typeface="Times New Roman" pitchFamily="18" charset="0"/>
                <a:hlinkClick r:id="rId2" tooltip="Tibia"/>
              </a:rPr>
              <a:t>tibia</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FIBULA-CALF </a:t>
            </a:r>
            <a:r>
              <a:rPr lang="en-US" dirty="0" smtClean="0">
                <a:solidFill>
                  <a:srgbClr val="FF0000"/>
                </a:solidFill>
                <a:latin typeface="Algerian" pitchFamily="82" charset="0"/>
              </a:rPr>
              <a:t>BONE-HORSE</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FIBULA-CALF BONE-HORSE</a:t>
            </a:r>
            <a:endParaRPr lang="en-US" dirty="0"/>
          </a:p>
        </p:txBody>
      </p:sp>
      <p:pic>
        <p:nvPicPr>
          <p:cNvPr id="11266" name="Picture 2" descr="C:\Users\user1\Desktop\TIBIA FIB HORSE.png"/>
          <p:cNvPicPr>
            <a:picLocks noGrp="1" noChangeAspect="1" noChangeArrowheads="1"/>
          </p:cNvPicPr>
          <p:nvPr>
            <p:ph idx="1"/>
          </p:nvPr>
        </p:nvPicPr>
        <p:blipFill>
          <a:blip r:embed="rId2"/>
          <a:srcRect/>
          <a:stretch>
            <a:fillRect/>
          </a:stretch>
        </p:blipFill>
        <p:spPr bwMode="auto">
          <a:xfrm>
            <a:off x="1332751" y="1481138"/>
            <a:ext cx="6478498" cy="4525962"/>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rgbClr val="FF0000"/>
                </a:solidFill>
                <a:latin typeface="Algerian" pitchFamily="82" charset="0"/>
              </a:rPr>
              <a:t>FIBULA-CALF </a:t>
            </a:r>
            <a:r>
              <a:rPr lang="en-US" dirty="0" smtClean="0">
                <a:solidFill>
                  <a:srgbClr val="FF0000"/>
                </a:solidFill>
                <a:latin typeface="Algerian" pitchFamily="82" charset="0"/>
              </a:rPr>
              <a:t>BONE-PIG</a:t>
            </a:r>
            <a:br>
              <a:rPr lang="en-US" dirty="0" smtClean="0">
                <a:solidFill>
                  <a:srgbClr val="FF0000"/>
                </a:solidFill>
                <a:latin typeface="Algerian" pitchFamily="82" charset="0"/>
              </a:rPr>
            </a:br>
            <a:r>
              <a:rPr lang="en-US" dirty="0" smtClean="0">
                <a:solidFill>
                  <a:srgbClr val="FF0000"/>
                </a:solidFill>
                <a:latin typeface="Algerian" pitchFamily="82" charset="0"/>
              </a:rPr>
              <a:t>ALONG WITH RADIUS AND ULNA </a:t>
            </a:r>
            <a:endParaRPr lang="en-US" dirty="0"/>
          </a:p>
        </p:txBody>
      </p:sp>
      <p:pic>
        <p:nvPicPr>
          <p:cNvPr id="12290" name="Picture 2" descr="C:\Users\user1\Desktop\TIBIA PIG.jpg"/>
          <p:cNvPicPr>
            <a:picLocks noGrp="1" noChangeAspect="1" noChangeArrowheads="1"/>
          </p:cNvPicPr>
          <p:nvPr>
            <p:ph idx="1"/>
          </p:nvPr>
        </p:nvPicPr>
        <p:blipFill>
          <a:blip r:embed="rId2"/>
          <a:srcRect/>
          <a:stretch>
            <a:fillRect/>
          </a:stretch>
        </p:blipFill>
        <p:spPr bwMode="auto">
          <a:xfrm>
            <a:off x="2971800" y="2209800"/>
            <a:ext cx="3200400" cy="25908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It is nearly as long as </a:t>
            </a:r>
            <a:r>
              <a:rPr lang="en-US" sz="2000" dirty="0" smtClean="0">
                <a:latin typeface="Times New Roman" pitchFamily="18" charset="0"/>
                <a:cs typeface="Times New Roman" pitchFamily="18" charset="0"/>
                <a:hlinkClick r:id="rId2" tooltip="Tibia"/>
              </a:rPr>
              <a:t>tibia</a:t>
            </a:r>
            <a:r>
              <a:rPr lang="en-US"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It is </a:t>
            </a:r>
            <a:r>
              <a:rPr lang="en-US" sz="2000" b="1" dirty="0" smtClean="0">
                <a:latin typeface="Times New Roman" pitchFamily="18" charset="0"/>
                <a:cs typeface="Times New Roman" pitchFamily="18" charset="0"/>
              </a:rPr>
              <a:t>slender</a:t>
            </a:r>
            <a:r>
              <a:rPr lang="en-US" sz="2000" dirty="0" smtClean="0">
                <a:latin typeface="Times New Roman" pitchFamily="18" charset="0"/>
                <a:cs typeface="Times New Roman" pitchFamily="18" charset="0"/>
              </a:rPr>
              <a:t>, somewhat </a:t>
            </a:r>
            <a:r>
              <a:rPr lang="en-US" sz="2000" b="1" dirty="0" smtClean="0">
                <a:latin typeface="Times New Roman" pitchFamily="18" charset="0"/>
                <a:cs typeface="Times New Roman" pitchFamily="18" charset="0"/>
              </a:rPr>
              <a:t>twisted</a:t>
            </a:r>
            <a:r>
              <a:rPr lang="en-US" sz="2000" dirty="0" smtClean="0">
                <a:latin typeface="Times New Roman" pitchFamily="18" charset="0"/>
                <a:cs typeface="Times New Roman" pitchFamily="18" charset="0"/>
              </a:rPr>
              <a:t> and enlarged at </a:t>
            </a:r>
            <a:r>
              <a:rPr lang="en-US" sz="2000" b="1" dirty="0" smtClean="0">
                <a:latin typeface="Times New Roman" pitchFamily="18" charset="0"/>
                <a:cs typeface="Times New Roman" pitchFamily="18" charset="0"/>
              </a:rPr>
              <a:t>either end</a:t>
            </a:r>
            <a:r>
              <a:rPr lang="en-US"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proximal extremity presents a facet on the </a:t>
            </a:r>
            <a:r>
              <a:rPr lang="en-US" sz="2000" b="1" dirty="0" smtClean="0">
                <a:latin typeface="Times New Roman" pitchFamily="18" charset="0"/>
                <a:cs typeface="Times New Roman" pitchFamily="18" charset="0"/>
              </a:rPr>
              <a:t>medial aspect for the </a:t>
            </a:r>
            <a:r>
              <a:rPr lang="en-US" sz="2000" b="1" dirty="0" smtClean="0">
                <a:latin typeface="Times New Roman" pitchFamily="18" charset="0"/>
                <a:cs typeface="Times New Roman" pitchFamily="18" charset="0"/>
                <a:hlinkClick r:id="rId2" tooltip="Tibia"/>
              </a:rPr>
              <a:t>tibia</a:t>
            </a:r>
            <a:r>
              <a:rPr lang="en-US"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distal extremity </a:t>
            </a:r>
            <a:r>
              <a:rPr lang="en-US" sz="2000" b="1" dirty="0" smtClean="0">
                <a:latin typeface="Times New Roman" pitchFamily="18" charset="0"/>
                <a:cs typeface="Times New Roman" pitchFamily="18" charset="0"/>
              </a:rPr>
              <a:t>articulates with the </a:t>
            </a:r>
            <a:r>
              <a:rPr lang="en-US" sz="2000" b="1" dirty="0" smtClean="0">
                <a:latin typeface="Times New Roman" pitchFamily="18" charset="0"/>
                <a:cs typeface="Times New Roman" pitchFamily="18" charset="0"/>
                <a:hlinkClick r:id="rId2" tooltip="Tibia"/>
              </a:rPr>
              <a:t>tibia</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the </a:t>
            </a:r>
            <a:r>
              <a:rPr lang="en-US" sz="2000" dirty="0" err="1" smtClean="0">
                <a:latin typeface="Times New Roman" pitchFamily="18" charset="0"/>
                <a:cs typeface="Times New Roman" pitchFamily="18" charset="0"/>
              </a:rPr>
              <a:t>tibial</a:t>
            </a:r>
            <a:r>
              <a:rPr lang="en-US" sz="2000" dirty="0" smtClean="0">
                <a:latin typeface="Times New Roman" pitchFamily="18" charset="0"/>
                <a:cs typeface="Times New Roman" pitchFamily="18" charset="0"/>
              </a:rPr>
              <a:t> tarsal </a:t>
            </a:r>
            <a:r>
              <a:rPr lang="en-US" sz="2000" dirty="0" smtClean="0">
                <a:latin typeface="Times New Roman" pitchFamily="18" charset="0"/>
                <a:cs typeface="Times New Roman" pitchFamily="18" charset="0"/>
              </a:rPr>
              <a:t>medially and </a:t>
            </a:r>
            <a:r>
              <a:rPr lang="en-US" sz="2000" b="1" dirty="0" smtClean="0">
                <a:latin typeface="Times New Roman" pitchFamily="18" charset="0"/>
                <a:cs typeface="Times New Roman" pitchFamily="18" charset="0"/>
              </a:rPr>
              <a:t>bears two tubercles laterally</a:t>
            </a:r>
            <a:r>
              <a:rPr lang="en-US" sz="2000" dirty="0" smtClean="0">
                <a:latin typeface="Times New Roman" pitchFamily="18" charset="0"/>
                <a:cs typeface="Times New Roman" pitchFamily="18" charset="0"/>
              </a:rPr>
              <a:t>, the proximal being anterior</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FIBULA-CALF </a:t>
            </a:r>
            <a:r>
              <a:rPr lang="en-US" dirty="0" smtClean="0">
                <a:solidFill>
                  <a:srgbClr val="FF0000"/>
                </a:solidFill>
                <a:latin typeface="Algerian" pitchFamily="82" charset="0"/>
              </a:rPr>
              <a:t>BONE-DOG</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FIBULA-CALF BONE-DOG</a:t>
            </a:r>
            <a:endParaRPr lang="en-US" dirty="0"/>
          </a:p>
        </p:txBody>
      </p:sp>
      <p:pic>
        <p:nvPicPr>
          <p:cNvPr id="13314" name="Picture 2" descr="C:\Users\user1\Desktop\TIBIA DOG.png"/>
          <p:cNvPicPr>
            <a:picLocks noGrp="1" noChangeAspect="1" noChangeArrowheads="1"/>
          </p:cNvPicPr>
          <p:nvPr>
            <p:ph idx="1"/>
          </p:nvPr>
        </p:nvPicPr>
        <p:blipFill>
          <a:blip r:embed="rId2"/>
          <a:srcRect/>
          <a:stretch>
            <a:fillRect/>
          </a:stretch>
        </p:blipFill>
        <p:spPr bwMode="auto">
          <a:xfrm>
            <a:off x="2289544" y="1481138"/>
            <a:ext cx="4564912" cy="4525962"/>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400" b="1" dirty="0" smtClean="0">
                <a:latin typeface="Times New Roman" pitchFamily="18" charset="0"/>
                <a:cs typeface="Times New Roman" pitchFamily="18" charset="0"/>
              </a:rPr>
              <a:t>Fowl</a:t>
            </a:r>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It is </a:t>
            </a:r>
            <a:r>
              <a:rPr lang="en-US" sz="2400" b="1" dirty="0" smtClean="0">
                <a:latin typeface="Times New Roman" pitchFamily="18" charset="0"/>
                <a:cs typeface="Times New Roman" pitchFamily="18" charset="0"/>
              </a:rPr>
              <a:t>thin rod shaped</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hlinkClick r:id="rId2" tooltip="Bone"/>
              </a:rPr>
              <a:t>bone</a:t>
            </a:r>
            <a:r>
              <a:rPr lang="en-US" sz="2400" dirty="0" smtClean="0">
                <a:latin typeface="Times New Roman" pitchFamily="18" charset="0"/>
                <a:cs typeface="Times New Roman" pitchFamily="18" charset="0"/>
              </a:rPr>
              <a:t>.</a:t>
            </a:r>
          </a:p>
          <a:p>
            <a:pPr lvl="0"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It is </a:t>
            </a:r>
            <a:r>
              <a:rPr lang="en-US" sz="2400" b="1" dirty="0" smtClean="0">
                <a:latin typeface="Times New Roman" pitchFamily="18" charset="0"/>
                <a:cs typeface="Times New Roman" pitchFamily="18" charset="0"/>
              </a:rPr>
              <a:t>thick above </a:t>
            </a:r>
            <a:r>
              <a:rPr lang="en-US" sz="2400" dirty="0" smtClean="0">
                <a:latin typeface="Times New Roman" pitchFamily="18" charset="0"/>
                <a:cs typeface="Times New Roman" pitchFamily="18" charset="0"/>
              </a:rPr>
              <a:t>and tapers to a point below reaching the </a:t>
            </a:r>
            <a:r>
              <a:rPr lang="en-US" sz="2400" b="1" dirty="0" smtClean="0">
                <a:latin typeface="Times New Roman" pitchFamily="18" charset="0"/>
                <a:cs typeface="Times New Roman" pitchFamily="18" charset="0"/>
              </a:rPr>
              <a:t>lower third of </a:t>
            </a:r>
            <a:r>
              <a:rPr lang="en-US" sz="2400" b="1" dirty="0" smtClean="0">
                <a:latin typeface="Times New Roman" pitchFamily="18" charset="0"/>
                <a:cs typeface="Times New Roman" pitchFamily="18" charset="0"/>
                <a:hlinkClick r:id="rId3" tooltip="Tibia"/>
              </a:rPr>
              <a:t>tibia</a:t>
            </a:r>
            <a:r>
              <a:rPr lang="en-US" sz="2400" dirty="0" smtClean="0">
                <a:latin typeface="Times New Roman" pitchFamily="18" charset="0"/>
                <a:cs typeface="Times New Roman" pitchFamily="18" charset="0"/>
              </a:rPr>
              <a:t>.</a:t>
            </a:r>
          </a:p>
          <a:p>
            <a:pPr lvl="0"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The head is massive and articulates with the </a:t>
            </a:r>
            <a:r>
              <a:rPr lang="en-US" sz="2400" b="1" dirty="0" smtClean="0">
                <a:latin typeface="Times New Roman" pitchFamily="18" charset="0"/>
                <a:cs typeface="Times New Roman" pitchFamily="18" charset="0"/>
              </a:rPr>
              <a:t>lateral </a:t>
            </a:r>
            <a:r>
              <a:rPr lang="en-US" sz="2400" b="1" dirty="0" err="1" smtClean="0">
                <a:latin typeface="Times New Roman" pitchFamily="18" charset="0"/>
                <a:cs typeface="Times New Roman" pitchFamily="18" charset="0"/>
              </a:rPr>
              <a:t>condyle</a:t>
            </a:r>
            <a:r>
              <a:rPr lang="en-US" sz="2400" b="1" dirty="0" smtClean="0">
                <a:latin typeface="Times New Roman" pitchFamily="18" charset="0"/>
                <a:cs typeface="Times New Roman" pitchFamily="18" charset="0"/>
              </a:rPr>
              <a:t> of the </a:t>
            </a:r>
            <a:r>
              <a:rPr lang="en-US" sz="2400" b="1" dirty="0" smtClean="0">
                <a:latin typeface="Times New Roman" pitchFamily="18" charset="0"/>
                <a:cs typeface="Times New Roman" pitchFamily="18" charset="0"/>
                <a:hlinkClick r:id="rId3" tooltip="Tibia"/>
              </a:rPr>
              <a:t>tibia</a:t>
            </a:r>
            <a:r>
              <a:rPr lang="en-US" sz="2400" dirty="0" smtClean="0">
                <a:latin typeface="Times New Roman" pitchFamily="18" charset="0"/>
                <a:cs typeface="Times New Roman" pitchFamily="18" charset="0"/>
              </a:rPr>
              <a:t> and a presents a facet on its </a:t>
            </a:r>
            <a:r>
              <a:rPr lang="en-US" sz="2400" b="1" dirty="0" smtClean="0">
                <a:latin typeface="Times New Roman" pitchFamily="18" charset="0"/>
                <a:cs typeface="Times New Roman" pitchFamily="18" charset="0"/>
              </a:rPr>
              <a:t>medial aspect for the lateral </a:t>
            </a:r>
            <a:r>
              <a:rPr lang="en-US" sz="2400" b="1" dirty="0" err="1" smtClean="0">
                <a:latin typeface="Times New Roman" pitchFamily="18" charset="0"/>
                <a:cs typeface="Times New Roman" pitchFamily="18" charset="0"/>
              </a:rPr>
              <a:t>condyle</a:t>
            </a:r>
            <a:r>
              <a:rPr lang="en-US" sz="2400" b="1" dirty="0" smtClean="0">
                <a:latin typeface="Times New Roman" pitchFamily="18" charset="0"/>
                <a:cs typeface="Times New Roman" pitchFamily="18" charset="0"/>
              </a:rPr>
              <a:t> of the </a:t>
            </a:r>
            <a:r>
              <a:rPr lang="en-US" sz="2400" b="1" dirty="0" smtClean="0">
                <a:latin typeface="Times New Roman" pitchFamily="18" charset="0"/>
                <a:cs typeface="Times New Roman" pitchFamily="18" charset="0"/>
                <a:hlinkClick r:id="rId4" tooltip="Femur"/>
              </a:rPr>
              <a:t>femur</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p>
          <a:p>
            <a:pPr algn="just"/>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FIBULA-CALF </a:t>
            </a:r>
            <a:r>
              <a:rPr lang="en-US" dirty="0" smtClean="0">
                <a:solidFill>
                  <a:srgbClr val="FF0000"/>
                </a:solidFill>
                <a:latin typeface="Algerian" pitchFamily="82" charset="0"/>
              </a:rPr>
              <a:t>BONE-FOWL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1" algn="just"/>
            <a:r>
              <a:rPr lang="en-US" sz="2000" b="1" dirty="0" smtClean="0">
                <a:latin typeface="Times New Roman" pitchFamily="18" charset="0"/>
                <a:cs typeface="Times New Roman" pitchFamily="18" charset="0"/>
              </a:rPr>
              <a:t>BORDERS</a:t>
            </a:r>
            <a:r>
              <a:rPr lang="en-US" sz="2000" dirty="0" smtClean="0">
                <a:latin typeface="Times New Roman" pitchFamily="18" charset="0"/>
                <a:cs typeface="Times New Roman" pitchFamily="18" charset="0"/>
              </a:rPr>
              <a:t>-For description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having  3 borders</a:t>
            </a:r>
          </a:p>
          <a:p>
            <a:pPr lvl="1" algn="just"/>
            <a:r>
              <a:rPr lang="en-US" sz="2000" b="1" dirty="0" smtClean="0">
                <a:latin typeface="Times New Roman" pitchFamily="18" charset="0"/>
                <a:cs typeface="Times New Roman" pitchFamily="18" charset="0"/>
              </a:rPr>
              <a:t>A- The </a:t>
            </a:r>
            <a:r>
              <a:rPr lang="en-US" sz="2000" b="1" dirty="0" err="1" smtClean="0">
                <a:latin typeface="Times New Roman" pitchFamily="18" charset="0"/>
                <a:cs typeface="Times New Roman" pitchFamily="18" charset="0"/>
              </a:rPr>
              <a:t>cotyloid</a:t>
            </a:r>
            <a:r>
              <a:rPr lang="en-US" sz="2000" b="1" dirty="0" smtClean="0">
                <a:latin typeface="Times New Roman" pitchFamily="18" charset="0"/>
                <a:cs typeface="Times New Roman" pitchFamily="18" charset="0"/>
              </a:rPr>
              <a:t> border</a:t>
            </a:r>
            <a:r>
              <a:rPr lang="en-US" sz="2000" dirty="0" smtClean="0">
                <a:latin typeface="Times New Roman" pitchFamily="18" charset="0"/>
                <a:cs typeface="Times New Roman" pitchFamily="18" charset="0"/>
              </a:rPr>
              <a:t> leads to the </a:t>
            </a:r>
            <a:r>
              <a:rPr lang="en-US" sz="2000" dirty="0" err="1" smtClean="0">
                <a:latin typeface="Times New Roman" pitchFamily="18" charset="0"/>
                <a:cs typeface="Times New Roman" pitchFamily="18" charset="0"/>
                <a:hlinkClick r:id="rId2" tooltip="Acetabulum"/>
              </a:rPr>
              <a:t>acetabulum</a:t>
            </a:r>
            <a:r>
              <a:rPr lang="en-US" sz="2000" dirty="0" smtClean="0">
                <a:latin typeface="Times New Roman" pitchFamily="18" charset="0"/>
                <a:cs typeface="Times New Roman" pitchFamily="18" charset="0"/>
              </a:rPr>
              <a:t>, little above and </a:t>
            </a:r>
            <a:r>
              <a:rPr lang="en-US" sz="2000" dirty="0" err="1" smtClean="0">
                <a:latin typeface="Times New Roman" pitchFamily="18" charset="0"/>
                <a:cs typeface="Times New Roman" pitchFamily="18" charset="0"/>
              </a:rPr>
              <a:t>infront</a:t>
            </a:r>
            <a:r>
              <a:rPr lang="en-US" sz="2000" dirty="0" smtClean="0">
                <a:latin typeface="Times New Roman" pitchFamily="18" charset="0"/>
                <a:cs typeface="Times New Roman" pitchFamily="18" charset="0"/>
              </a:rPr>
              <a:t> of which are two depressions (the lateral one is faint) for the origin of the rectus </a:t>
            </a:r>
            <a:r>
              <a:rPr lang="en-US" sz="2000" dirty="0" err="1" smtClean="0">
                <a:latin typeface="Times New Roman" pitchFamily="18" charset="0"/>
                <a:cs typeface="Times New Roman" pitchFamily="18" charset="0"/>
              </a:rPr>
              <a:t>femoris</a:t>
            </a:r>
            <a:r>
              <a:rPr lang="en-US" sz="2000" dirty="0" smtClean="0">
                <a:latin typeface="Times New Roman" pitchFamily="18" charset="0"/>
                <a:cs typeface="Times New Roman" pitchFamily="18" charset="0"/>
              </a:rPr>
              <a:t>.</a:t>
            </a:r>
          </a:p>
          <a:p>
            <a:pPr lvl="1" algn="just"/>
            <a:endParaRPr lang="en-US" sz="2000" dirty="0" smtClean="0">
              <a:latin typeface="Times New Roman" pitchFamily="18" charset="0"/>
              <a:cs typeface="Times New Roman" pitchFamily="18" charset="0"/>
            </a:endParaRPr>
          </a:p>
          <a:p>
            <a:pPr lvl="1" algn="just"/>
            <a:r>
              <a:rPr lang="en-US" sz="2000" b="1" dirty="0" smtClean="0">
                <a:latin typeface="Times New Roman" pitchFamily="18" charset="0"/>
                <a:cs typeface="Times New Roman" pitchFamily="18" charset="0"/>
              </a:rPr>
              <a:t>B-The </a:t>
            </a:r>
            <a:r>
              <a:rPr lang="en-US" sz="2000" b="1" dirty="0" err="1" smtClean="0">
                <a:latin typeface="Times New Roman" pitchFamily="18" charset="0"/>
                <a:cs typeface="Times New Roman" pitchFamily="18" charset="0"/>
              </a:rPr>
              <a:t>ischiatic</a:t>
            </a:r>
            <a:r>
              <a:rPr lang="en-US" sz="2000" b="1" dirty="0" smtClean="0">
                <a:latin typeface="Times New Roman" pitchFamily="18" charset="0"/>
                <a:cs typeface="Times New Roman" pitchFamily="18" charset="0"/>
              </a:rPr>
              <a:t> border</a:t>
            </a:r>
            <a:r>
              <a:rPr lang="en-US" sz="2000" dirty="0" smtClean="0">
                <a:latin typeface="Times New Roman" pitchFamily="18" charset="0"/>
                <a:cs typeface="Times New Roman" pitchFamily="18" charset="0"/>
              </a:rPr>
              <a:t> is concave and forms the greater </a:t>
            </a:r>
            <a:r>
              <a:rPr lang="en-US" sz="2000" dirty="0" err="1" smtClean="0">
                <a:latin typeface="Times New Roman" pitchFamily="18" charset="0"/>
                <a:cs typeface="Times New Roman" pitchFamily="18" charset="0"/>
              </a:rPr>
              <a:t>isciatic</a:t>
            </a:r>
            <a:r>
              <a:rPr lang="en-US" sz="2000" dirty="0" smtClean="0">
                <a:latin typeface="Times New Roman" pitchFamily="18" charset="0"/>
                <a:cs typeface="Times New Roman" pitchFamily="18" charset="0"/>
              </a:rPr>
              <a:t> notch. The notch forms the greater </a:t>
            </a:r>
            <a:r>
              <a:rPr lang="en-US" sz="2000" dirty="0" err="1" smtClean="0">
                <a:latin typeface="Times New Roman" pitchFamily="18" charset="0"/>
                <a:cs typeface="Times New Roman" pitchFamily="18" charset="0"/>
              </a:rPr>
              <a:t>ischiatic</a:t>
            </a:r>
            <a:r>
              <a:rPr lang="en-US" sz="2000" dirty="0" smtClean="0">
                <a:latin typeface="Times New Roman" pitchFamily="18" charset="0"/>
                <a:cs typeface="Times New Roman" pitchFamily="18" charset="0"/>
              </a:rPr>
              <a:t> foramen which is covered by the </a:t>
            </a:r>
            <a:r>
              <a:rPr lang="en-US" sz="2000" dirty="0" err="1" smtClean="0">
                <a:latin typeface="Times New Roman" pitchFamily="18" charset="0"/>
                <a:cs typeface="Times New Roman" pitchFamily="18" charset="0"/>
              </a:rPr>
              <a:t>sacro</a:t>
            </a:r>
            <a:r>
              <a:rPr lang="en-US" sz="2000" dirty="0" smtClean="0">
                <a:latin typeface="Times New Roman" pitchFamily="18" charset="0"/>
                <a:cs typeface="Times New Roman" pitchFamily="18" charset="0"/>
              </a:rPr>
              <a:t>-sciatic ligament in life and serves for the passage of </a:t>
            </a:r>
            <a:r>
              <a:rPr lang="en-US" sz="2000" dirty="0" err="1" smtClean="0">
                <a:latin typeface="Times New Roman" pitchFamily="18" charset="0"/>
                <a:cs typeface="Times New Roman" pitchFamily="18" charset="0"/>
              </a:rPr>
              <a:t>gluteal</a:t>
            </a:r>
            <a:r>
              <a:rPr lang="en-US" sz="2000" dirty="0" smtClean="0">
                <a:latin typeface="Times New Roman" pitchFamily="18" charset="0"/>
                <a:cs typeface="Times New Roman" pitchFamily="18" charset="0"/>
              </a:rPr>
              <a:t> nerves and anterior </a:t>
            </a:r>
            <a:r>
              <a:rPr lang="en-US" sz="2000" dirty="0" err="1" smtClean="0">
                <a:latin typeface="Times New Roman" pitchFamily="18" charset="0"/>
                <a:cs typeface="Times New Roman" pitchFamily="18" charset="0"/>
              </a:rPr>
              <a:t>gluteal</a:t>
            </a:r>
            <a:r>
              <a:rPr lang="en-US" sz="2000" dirty="0" smtClean="0">
                <a:latin typeface="Times New Roman" pitchFamily="18" charset="0"/>
                <a:cs typeface="Times New Roman" pitchFamily="18" charset="0"/>
              </a:rPr>
              <a:t> vessels. In its lower part, it is convex, rough and is continuous with the </a:t>
            </a:r>
            <a:r>
              <a:rPr lang="en-US" sz="2000" dirty="0" err="1" smtClean="0">
                <a:latin typeface="Times New Roman" pitchFamily="18" charset="0"/>
                <a:cs typeface="Times New Roman" pitchFamily="18" charset="0"/>
              </a:rPr>
              <a:t>ischiatic</a:t>
            </a:r>
            <a:r>
              <a:rPr lang="en-US" sz="2000" dirty="0" smtClean="0">
                <a:latin typeface="Times New Roman" pitchFamily="18" charset="0"/>
                <a:cs typeface="Times New Roman" pitchFamily="18" charset="0"/>
              </a:rPr>
              <a:t> spine, which gives attachment to the </a:t>
            </a:r>
            <a:r>
              <a:rPr lang="en-US" sz="2000" dirty="0" err="1" smtClean="0">
                <a:latin typeface="Times New Roman" pitchFamily="18" charset="0"/>
                <a:cs typeface="Times New Roman" pitchFamily="18" charset="0"/>
              </a:rPr>
              <a:t>sacro</a:t>
            </a:r>
            <a:r>
              <a:rPr lang="en-US" sz="2000" dirty="0" smtClean="0">
                <a:latin typeface="Times New Roman" pitchFamily="18" charset="0"/>
                <a:cs typeface="Times New Roman" pitchFamily="18" charset="0"/>
              </a:rPr>
              <a:t>-sciatic ligament at its free edge and to the gluteus </a:t>
            </a:r>
            <a:r>
              <a:rPr lang="en-US" sz="2000" dirty="0" err="1" smtClean="0">
                <a:latin typeface="Times New Roman" pitchFamily="18" charset="0"/>
                <a:cs typeface="Times New Roman" pitchFamily="18" charset="0"/>
              </a:rPr>
              <a:t>profundus</a:t>
            </a:r>
            <a:r>
              <a:rPr lang="en-US" sz="2000" dirty="0" smtClean="0">
                <a:latin typeface="Times New Roman" pitchFamily="18" charset="0"/>
                <a:cs typeface="Times New Roman" pitchFamily="18" charset="0"/>
              </a:rPr>
              <a:t> on its lateral aspect.</a:t>
            </a:r>
          </a:p>
          <a:p>
            <a:pPr lvl="1" algn="just"/>
            <a:endParaRPr lang="en-US" sz="2000" dirty="0" smtClean="0">
              <a:latin typeface="Times New Roman" pitchFamily="18" charset="0"/>
              <a:cs typeface="Times New Roman" pitchFamily="18" charset="0"/>
            </a:endParaRPr>
          </a:p>
          <a:p>
            <a:pPr lvl="1" algn="just"/>
            <a:r>
              <a:rPr lang="en-US" sz="2000" b="1" dirty="0" smtClean="0">
                <a:latin typeface="Times New Roman" pitchFamily="18" charset="0"/>
                <a:cs typeface="Times New Roman" pitchFamily="18" charset="0"/>
              </a:rPr>
              <a:t>C-The dorsal border</a:t>
            </a:r>
            <a:r>
              <a:rPr lang="en-US" sz="2000" dirty="0" smtClean="0">
                <a:latin typeface="Times New Roman" pitchFamily="18" charset="0"/>
                <a:cs typeface="Times New Roman" pitchFamily="18" charset="0"/>
              </a:rPr>
              <a:t> or the crest of the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is concave thick and rough for the attachment of the muscles of the loin.</a:t>
            </a:r>
          </a:p>
          <a:p>
            <a:pPr lvl="1" algn="just"/>
            <a:r>
              <a:rPr lang="en-US" sz="2000"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400" dirty="0" smtClean="0">
                <a:solidFill>
                  <a:srgbClr val="FF0000"/>
                </a:solidFill>
                <a:latin typeface="Algerian" pitchFamily="82" charset="0"/>
              </a:rPr>
              <a:t>                      Ilium- cont……..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The tarsus is composed of five short bones arranged in below:</a:t>
            </a:r>
          </a:p>
          <a:p>
            <a:pPr>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Lateral</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Medial</a:t>
            </a:r>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Proximal row   </a:t>
            </a:r>
            <a:r>
              <a:rPr lang="en-US" sz="2000" dirty="0" err="1" smtClean="0">
                <a:solidFill>
                  <a:srgbClr val="FF0000"/>
                </a:solidFill>
                <a:latin typeface="Times New Roman" pitchFamily="18" charset="0"/>
                <a:cs typeface="Times New Roman" pitchFamily="18" charset="0"/>
              </a:rPr>
              <a:t>Tibial</a:t>
            </a:r>
            <a:r>
              <a:rPr lang="en-US" sz="2000" dirty="0" smtClean="0">
                <a:solidFill>
                  <a:srgbClr val="FF0000"/>
                </a:solidFill>
                <a:latin typeface="Times New Roman" pitchFamily="18" charset="0"/>
                <a:cs typeface="Times New Roman" pitchFamily="18" charset="0"/>
              </a:rPr>
              <a:t> tarsal                Fibular tarsal</a:t>
            </a:r>
          </a:p>
          <a:p>
            <a:pPr>
              <a:buNone/>
            </a:pPr>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Central row         </a:t>
            </a:r>
            <a:r>
              <a:rPr lang="en-US" sz="2000" dirty="0" smtClean="0">
                <a:solidFill>
                  <a:srgbClr val="FF0000"/>
                </a:solidFill>
                <a:latin typeface="Times New Roman" pitchFamily="18" charset="0"/>
                <a:cs typeface="Times New Roman" pitchFamily="18" charset="0"/>
              </a:rPr>
              <a:t>Fused Central and 4th tarsal</a:t>
            </a:r>
          </a:p>
          <a:p>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Distal row  </a:t>
            </a:r>
            <a:r>
              <a:rPr lang="en-US" sz="2000" dirty="0" smtClean="0">
                <a:solidFill>
                  <a:srgbClr val="FF0000"/>
                </a:solidFill>
                <a:latin typeface="Times New Roman" pitchFamily="18" charset="0"/>
                <a:cs typeface="Times New Roman" pitchFamily="18" charset="0"/>
              </a:rPr>
              <a:t>First tarsal              Fused second &amp; third tarsal</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             </a:t>
            </a:r>
            <a:r>
              <a:rPr lang="en-US" dirty="0" smtClean="0">
                <a:solidFill>
                  <a:srgbClr val="FF0000"/>
                </a:solidFill>
                <a:latin typeface="Algerian" pitchFamily="82" charset="0"/>
              </a:rPr>
              <a:t>TARSAL BONE- OX</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IN" sz="2000" dirty="0" smtClean="0">
                <a:latin typeface="Times New Roman" pitchFamily="18" charset="0"/>
                <a:cs typeface="Times New Roman" pitchFamily="18" charset="0"/>
              </a:rPr>
              <a:t>It has </a:t>
            </a:r>
            <a:r>
              <a:rPr lang="en-IN" sz="2000" b="1" dirty="0" smtClean="0">
                <a:latin typeface="Times New Roman" pitchFamily="18" charset="0"/>
                <a:cs typeface="Times New Roman" pitchFamily="18" charset="0"/>
              </a:rPr>
              <a:t>six surfaces</a:t>
            </a:r>
            <a:r>
              <a:rPr lang="en-I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lvl="0"/>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proximal</a:t>
            </a:r>
            <a:r>
              <a:rPr lang="en-IN" sz="2000" dirty="0" smtClean="0">
                <a:latin typeface="Times New Roman" pitchFamily="18" charset="0"/>
                <a:cs typeface="Times New Roman" pitchFamily="18" charset="0"/>
              </a:rPr>
              <a:t> and the </a:t>
            </a:r>
            <a:r>
              <a:rPr lang="en-IN" sz="2000" b="1" dirty="0" smtClean="0">
                <a:latin typeface="Times New Roman" pitchFamily="18" charset="0"/>
                <a:cs typeface="Times New Roman" pitchFamily="18" charset="0"/>
              </a:rPr>
              <a:t>dorsal face</a:t>
            </a:r>
            <a:r>
              <a:rPr lang="en-IN" sz="2000" dirty="0" smtClean="0">
                <a:latin typeface="Times New Roman" pitchFamily="18" charset="0"/>
                <a:cs typeface="Times New Roman" pitchFamily="18" charset="0"/>
              </a:rPr>
              <a:t> continuous and form a </a:t>
            </a:r>
            <a:r>
              <a:rPr lang="en-IN" sz="2000" dirty="0" err="1" smtClean="0">
                <a:latin typeface="Times New Roman" pitchFamily="18" charset="0"/>
                <a:cs typeface="Times New Roman" pitchFamily="18" charset="0"/>
              </a:rPr>
              <a:t>trochlea</a:t>
            </a:r>
            <a:r>
              <a:rPr lang="en-IN" sz="2000" dirty="0" smtClean="0">
                <a:latin typeface="Times New Roman" pitchFamily="18" charset="0"/>
                <a:cs typeface="Times New Roman" pitchFamily="18" charset="0"/>
              </a:rPr>
              <a:t> with vertical ridges for the </a:t>
            </a:r>
            <a:r>
              <a:rPr lang="en-IN" sz="2000" dirty="0" smtClean="0">
                <a:latin typeface="Times New Roman" pitchFamily="18" charset="0"/>
                <a:cs typeface="Times New Roman" pitchFamily="18" charset="0"/>
                <a:hlinkClick r:id="rId2" tooltip="Tibia"/>
              </a:rPr>
              <a:t>tibia</a:t>
            </a:r>
            <a:r>
              <a:rPr lang="en-IN" sz="2000" dirty="0" smtClean="0">
                <a:latin typeface="Times New Roman" pitchFamily="18" charset="0"/>
                <a:cs typeface="Times New Roman" pitchFamily="18" charset="0"/>
              </a:rPr>
              <a:t> and the lateral </a:t>
            </a:r>
            <a:r>
              <a:rPr lang="en-IN" sz="2000" dirty="0" err="1" smtClean="0">
                <a:latin typeface="Times New Roman" pitchFamily="18" charset="0"/>
                <a:cs typeface="Times New Roman" pitchFamily="18" charset="0"/>
              </a:rPr>
              <a:t>malleolus</a:t>
            </a:r>
            <a:r>
              <a:rPr lang="en-I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lvl="0"/>
            <a:r>
              <a:rPr lang="en-IN" sz="2000" b="1" dirty="0" smtClean="0">
                <a:latin typeface="Times New Roman" pitchFamily="18" charset="0"/>
                <a:cs typeface="Times New Roman" pitchFamily="18" charset="0"/>
              </a:rPr>
              <a:t>Distal face</a:t>
            </a:r>
            <a:r>
              <a:rPr lang="en-IN" sz="2000" dirty="0" smtClean="0">
                <a:latin typeface="Times New Roman" pitchFamily="18" charset="0"/>
                <a:cs typeface="Times New Roman" pitchFamily="18" charset="0"/>
              </a:rPr>
              <a:t> articulates with the fused central and 4th tarsal.</a:t>
            </a:r>
            <a:endParaRPr lang="en-US" sz="2000" dirty="0" smtClean="0">
              <a:latin typeface="Times New Roman" pitchFamily="18" charset="0"/>
              <a:cs typeface="Times New Roman" pitchFamily="18" charset="0"/>
            </a:endParaRPr>
          </a:p>
          <a:p>
            <a:pPr lvl="0"/>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plantar face</a:t>
            </a:r>
            <a:r>
              <a:rPr lang="en-IN" sz="2000" dirty="0" smtClean="0">
                <a:latin typeface="Times New Roman" pitchFamily="18" charset="0"/>
                <a:cs typeface="Times New Roman" pitchFamily="18" charset="0"/>
              </a:rPr>
              <a:t> responds to fibular tarsal. A narrow elongated area on the medial aspect of the lower part of this face for the planter prolongation of the fused central and 4th tarsal.</a:t>
            </a:r>
            <a:endParaRPr lang="en-US" sz="2000" dirty="0" smtClean="0">
              <a:latin typeface="Times New Roman" pitchFamily="18" charset="0"/>
              <a:cs typeface="Times New Roman" pitchFamily="18" charset="0"/>
            </a:endParaRPr>
          </a:p>
          <a:p>
            <a:pPr lvl="0"/>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lateral face</a:t>
            </a:r>
            <a:r>
              <a:rPr lang="en-IN" sz="2000" dirty="0" smtClean="0">
                <a:latin typeface="Times New Roman" pitchFamily="18" charset="0"/>
                <a:cs typeface="Times New Roman" pitchFamily="18" charset="0"/>
              </a:rPr>
              <a:t> is more depressed and shows two facets for the fibular tarsal.</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IN" sz="4400" i="1" dirty="0" smtClean="0">
                <a:solidFill>
                  <a:srgbClr val="FF0000"/>
                </a:solidFill>
                <a:latin typeface="Times New Roman" pitchFamily="18" charset="0"/>
                <a:cs typeface="Times New Roman" pitchFamily="18" charset="0"/>
              </a:rPr>
              <a:t>           </a:t>
            </a:r>
            <a:r>
              <a:rPr lang="en-IN" sz="4400" i="1" dirty="0" err="1" smtClean="0">
                <a:solidFill>
                  <a:srgbClr val="FF0000"/>
                </a:solidFill>
                <a:latin typeface="Times New Roman" pitchFamily="18" charset="0"/>
                <a:cs typeface="Times New Roman" pitchFamily="18" charset="0"/>
              </a:rPr>
              <a:t>Tibial</a:t>
            </a:r>
            <a:r>
              <a:rPr lang="en-IN" sz="4400" i="1" dirty="0" smtClean="0">
                <a:solidFill>
                  <a:srgbClr val="FF0000"/>
                </a:solidFill>
                <a:latin typeface="Times New Roman" pitchFamily="18" charset="0"/>
                <a:cs typeface="Times New Roman" pitchFamily="18" charset="0"/>
              </a:rPr>
              <a:t> tarsal (</a:t>
            </a:r>
            <a:r>
              <a:rPr lang="en-IN" sz="4400" i="1" dirty="0" err="1" smtClean="0">
                <a:solidFill>
                  <a:srgbClr val="FF0000"/>
                </a:solidFill>
                <a:latin typeface="Times New Roman" pitchFamily="18" charset="0"/>
                <a:cs typeface="Times New Roman" pitchFamily="18" charset="0"/>
              </a:rPr>
              <a:t>astragalus</a:t>
            </a:r>
            <a:r>
              <a:rPr lang="en-IN" sz="4400" i="1" dirty="0" smtClean="0">
                <a:solidFill>
                  <a:srgbClr val="FF0000"/>
                </a:solidFill>
                <a:latin typeface="Times New Roman" pitchFamily="18" charset="0"/>
                <a:cs typeface="Times New Roman" pitchFamily="18" charset="0"/>
              </a:rPr>
              <a:t>)</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IN" sz="2000" dirty="0" smtClean="0">
                <a:latin typeface="Times New Roman" pitchFamily="18" charset="0"/>
                <a:cs typeface="Times New Roman" pitchFamily="18" charset="0"/>
              </a:rPr>
              <a:t>It is  the </a:t>
            </a:r>
            <a:r>
              <a:rPr lang="en-IN" sz="2000" b="1" dirty="0" smtClean="0">
                <a:latin typeface="Times New Roman" pitchFamily="18" charset="0"/>
                <a:cs typeface="Times New Roman" pitchFamily="18" charset="0"/>
              </a:rPr>
              <a:t>largest tarsal</a:t>
            </a:r>
            <a:r>
              <a:rPr lang="en-IN" sz="2000" dirty="0" smtClean="0">
                <a:latin typeface="Times New Roman" pitchFamily="18" charset="0"/>
                <a:cs typeface="Times New Roman" pitchFamily="18" charset="0"/>
              </a:rPr>
              <a:t>, is placed behind and lateral to </a:t>
            </a:r>
            <a:r>
              <a:rPr lang="en-IN" sz="2000" dirty="0" err="1" smtClean="0">
                <a:latin typeface="Times New Roman" pitchFamily="18" charset="0"/>
                <a:cs typeface="Times New Roman" pitchFamily="18" charset="0"/>
              </a:rPr>
              <a:t>tibial</a:t>
            </a:r>
            <a:r>
              <a:rPr lang="en-IN" sz="2000" dirty="0" smtClean="0">
                <a:latin typeface="Times New Roman" pitchFamily="18" charset="0"/>
                <a:cs typeface="Times New Roman" pitchFamily="18" charset="0"/>
              </a:rPr>
              <a:t> tarsal.</a:t>
            </a:r>
          </a:p>
          <a:p>
            <a:pPr lvl="0"/>
            <a:endParaRPr lang="en-US" sz="2000" dirty="0" smtClean="0">
              <a:latin typeface="Times New Roman" pitchFamily="18" charset="0"/>
              <a:cs typeface="Times New Roman" pitchFamily="18" charset="0"/>
            </a:endParaRPr>
          </a:p>
          <a:p>
            <a:pPr lvl="0"/>
            <a:r>
              <a:rPr lang="en-IN" sz="2000" dirty="0" smtClean="0">
                <a:latin typeface="Times New Roman" pitchFamily="18" charset="0"/>
                <a:cs typeface="Times New Roman" pitchFamily="18" charset="0"/>
              </a:rPr>
              <a:t>It has </a:t>
            </a:r>
            <a:r>
              <a:rPr lang="en-IN" sz="2000" b="1" dirty="0" smtClean="0">
                <a:latin typeface="Times New Roman" pitchFamily="18" charset="0"/>
                <a:cs typeface="Times New Roman" pitchFamily="18" charset="0"/>
              </a:rPr>
              <a:t>body</a:t>
            </a:r>
            <a:r>
              <a:rPr lang="en-IN" sz="2000" dirty="0" smtClean="0">
                <a:latin typeface="Times New Roman" pitchFamily="18" charset="0"/>
                <a:cs typeface="Times New Roman" pitchFamily="18" charset="0"/>
              </a:rPr>
              <a:t> and </a:t>
            </a:r>
            <a:r>
              <a:rPr lang="en-IN" sz="2000" b="1" dirty="0" smtClean="0">
                <a:latin typeface="Times New Roman" pitchFamily="18" charset="0"/>
                <a:cs typeface="Times New Roman" pitchFamily="18" charset="0"/>
              </a:rPr>
              <a:t>medial process</a:t>
            </a:r>
            <a:r>
              <a:rPr lang="en-IN" sz="2000" dirty="0" smtClean="0">
                <a:latin typeface="Times New Roman" pitchFamily="18" charset="0"/>
                <a:cs typeface="Times New Roman" pitchFamily="18" charset="0"/>
              </a:rPr>
              <a:t> -the </a:t>
            </a:r>
            <a:r>
              <a:rPr lang="en-IN" sz="2000" dirty="0" err="1" smtClean="0">
                <a:latin typeface="Times New Roman" pitchFamily="18" charset="0"/>
                <a:cs typeface="Times New Roman" pitchFamily="18" charset="0"/>
              </a:rPr>
              <a:t>sustentaculum</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tali</a:t>
            </a:r>
            <a:r>
              <a:rPr lang="en-IN"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lateral face</a:t>
            </a:r>
            <a:r>
              <a:rPr lang="en-IN" sz="2000" dirty="0" smtClean="0">
                <a:latin typeface="Times New Roman" pitchFamily="18" charset="0"/>
                <a:cs typeface="Times New Roman" pitchFamily="18" charset="0"/>
              </a:rPr>
              <a:t> of the body is flat and rough while the </a:t>
            </a:r>
            <a:r>
              <a:rPr lang="en-IN" sz="2000" b="1" dirty="0" smtClean="0">
                <a:latin typeface="Times New Roman" pitchFamily="18" charset="0"/>
                <a:cs typeface="Times New Roman" pitchFamily="18" charset="0"/>
              </a:rPr>
              <a:t>medial face</a:t>
            </a:r>
            <a:r>
              <a:rPr lang="en-IN" sz="2000" dirty="0" smtClean="0">
                <a:latin typeface="Times New Roman" pitchFamily="18" charset="0"/>
                <a:cs typeface="Times New Roman" pitchFamily="18" charset="0"/>
              </a:rPr>
              <a:t> presents two facets for the </a:t>
            </a:r>
            <a:r>
              <a:rPr lang="en-IN" sz="2000" dirty="0" err="1" smtClean="0">
                <a:latin typeface="Times New Roman" pitchFamily="18" charset="0"/>
                <a:cs typeface="Times New Roman" pitchFamily="18" charset="0"/>
              </a:rPr>
              <a:t>tibial</a:t>
            </a:r>
            <a:r>
              <a:rPr lang="en-IN" sz="2000" dirty="0" smtClean="0">
                <a:latin typeface="Times New Roman" pitchFamily="18" charset="0"/>
                <a:cs typeface="Times New Roman" pitchFamily="18" charset="0"/>
              </a:rPr>
              <a:t> tarsal.</a:t>
            </a:r>
          </a:p>
          <a:p>
            <a:pPr lvl="0"/>
            <a:endParaRPr lang="en-US" sz="2000" dirty="0" smtClean="0">
              <a:latin typeface="Times New Roman" pitchFamily="18" charset="0"/>
              <a:cs typeface="Times New Roman" pitchFamily="18" charset="0"/>
            </a:endParaRPr>
          </a:p>
          <a:p>
            <a:pPr lvl="0"/>
            <a:r>
              <a:rPr lang="en-IN" sz="2000" dirty="0" smtClean="0">
                <a:latin typeface="Times New Roman" pitchFamily="18" charset="0"/>
                <a:cs typeface="Times New Roman" pitchFamily="18" charset="0"/>
              </a:rPr>
              <a:t>The process the </a:t>
            </a:r>
            <a:r>
              <a:rPr lang="en-IN" sz="2000" b="1" dirty="0" err="1" smtClean="0">
                <a:latin typeface="Times New Roman" pitchFamily="18" charset="0"/>
                <a:cs typeface="Times New Roman" pitchFamily="18" charset="0"/>
              </a:rPr>
              <a:t>sustentaculum</a:t>
            </a:r>
            <a:r>
              <a:rPr lang="en-IN" sz="2000" b="1" dirty="0" smtClean="0">
                <a:latin typeface="Times New Roman" pitchFamily="18" charset="0"/>
                <a:cs typeface="Times New Roman" pitchFamily="18" charset="0"/>
              </a:rPr>
              <a:t> </a:t>
            </a:r>
            <a:r>
              <a:rPr lang="en-IN" sz="2000" b="1" dirty="0" err="1" smtClean="0">
                <a:latin typeface="Times New Roman" pitchFamily="18" charset="0"/>
                <a:cs typeface="Times New Roman" pitchFamily="18" charset="0"/>
              </a:rPr>
              <a:t>tali</a:t>
            </a:r>
            <a:r>
              <a:rPr lang="en-IN" sz="2000" dirty="0" smtClean="0">
                <a:latin typeface="Times New Roman" pitchFamily="18" charset="0"/>
                <a:cs typeface="Times New Roman" pitchFamily="18" charset="0"/>
              </a:rPr>
              <a:t>-projects medially and presents a facet dorsally for </a:t>
            </a:r>
            <a:r>
              <a:rPr lang="en-IN" sz="2000" dirty="0" err="1" smtClean="0">
                <a:latin typeface="Times New Roman" pitchFamily="18" charset="0"/>
                <a:cs typeface="Times New Roman" pitchFamily="18" charset="0"/>
              </a:rPr>
              <a:t>tibial</a:t>
            </a:r>
            <a:r>
              <a:rPr lang="en-IN" sz="2000" dirty="0" smtClean="0">
                <a:latin typeface="Times New Roman" pitchFamily="18" charset="0"/>
                <a:cs typeface="Times New Roman" pitchFamily="18" charset="0"/>
              </a:rPr>
              <a:t> tarsal. The body is prolonged above to form the tuber </a:t>
            </a:r>
            <a:r>
              <a:rPr lang="en-IN" sz="2000" dirty="0" err="1" smtClean="0">
                <a:latin typeface="Times New Roman" pitchFamily="18" charset="0"/>
                <a:cs typeface="Times New Roman" pitchFamily="18" charset="0"/>
              </a:rPr>
              <a:t>calcis</a:t>
            </a:r>
            <a:r>
              <a:rPr lang="en-I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sz="4400" i="1" dirty="0" smtClean="0">
                <a:solidFill>
                  <a:srgbClr val="FF0000"/>
                </a:solidFill>
                <a:latin typeface="Times New Roman" pitchFamily="18" charset="0"/>
                <a:cs typeface="Times New Roman" pitchFamily="18" charset="0"/>
              </a:rPr>
              <a:t>       Fibular tarsal (</a:t>
            </a:r>
            <a:r>
              <a:rPr lang="en-US" sz="4400" i="1" dirty="0" err="1" smtClean="0">
                <a:solidFill>
                  <a:srgbClr val="FF0000"/>
                </a:solidFill>
                <a:latin typeface="Times New Roman" pitchFamily="18" charset="0"/>
                <a:cs typeface="Times New Roman" pitchFamily="18" charset="0"/>
              </a:rPr>
              <a:t>os</a:t>
            </a:r>
            <a:r>
              <a:rPr lang="en-US" sz="4400" i="1" dirty="0" smtClean="0">
                <a:solidFill>
                  <a:srgbClr val="FF0000"/>
                </a:solidFill>
                <a:latin typeface="Times New Roman" pitchFamily="18" charset="0"/>
                <a:cs typeface="Times New Roman" pitchFamily="18" charset="0"/>
              </a:rPr>
              <a:t> </a:t>
            </a:r>
            <a:r>
              <a:rPr lang="en-US" sz="4400" i="1" dirty="0" err="1" smtClean="0">
                <a:solidFill>
                  <a:srgbClr val="FF0000"/>
                </a:solidFill>
                <a:latin typeface="Times New Roman" pitchFamily="18" charset="0"/>
                <a:cs typeface="Times New Roman" pitchFamily="18" charset="0"/>
              </a:rPr>
              <a:t>calcis</a:t>
            </a:r>
            <a:r>
              <a:rPr lang="en-US" sz="4400" i="1" dirty="0" smtClean="0">
                <a:solidFill>
                  <a:srgbClr val="FF0000"/>
                </a:solidFill>
                <a:latin typeface="Times New Roman" pitchFamily="18" charset="0"/>
                <a:cs typeface="Times New Roman" pitchFamily="18" charset="0"/>
              </a:rPr>
              <a:t>)</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proximal face</a:t>
            </a:r>
            <a:r>
              <a:rPr lang="en-IN" sz="2000" dirty="0" smtClean="0">
                <a:latin typeface="Times New Roman" pitchFamily="18" charset="0"/>
                <a:cs typeface="Times New Roman" pitchFamily="18" charset="0"/>
              </a:rPr>
              <a:t> presents two concave areas for the </a:t>
            </a:r>
            <a:r>
              <a:rPr lang="en-IN" sz="2000" dirty="0" err="1" smtClean="0">
                <a:latin typeface="Times New Roman" pitchFamily="18" charset="0"/>
                <a:cs typeface="Times New Roman" pitchFamily="18" charset="0"/>
              </a:rPr>
              <a:t>tibial</a:t>
            </a:r>
            <a:r>
              <a:rPr lang="en-IN" sz="2000" dirty="0" smtClean="0">
                <a:latin typeface="Times New Roman" pitchFamily="18" charset="0"/>
                <a:cs typeface="Times New Roman" pitchFamily="18" charset="0"/>
              </a:rPr>
              <a:t> tarsal, a projection </a:t>
            </a:r>
            <a:r>
              <a:rPr lang="en-IN" sz="2000" dirty="0" err="1" smtClean="0">
                <a:latin typeface="Times New Roman" pitchFamily="18" charset="0"/>
                <a:cs typeface="Times New Roman" pitchFamily="18" charset="0"/>
              </a:rPr>
              <a:t>postero</a:t>
            </a:r>
            <a:r>
              <a:rPr lang="en-IN" sz="2000" dirty="0" smtClean="0">
                <a:latin typeface="Times New Roman" pitchFamily="18" charset="0"/>
                <a:cs typeface="Times New Roman" pitchFamily="18" charset="0"/>
              </a:rPr>
              <a:t>-medially for the narrow medial facet on the distal face of the </a:t>
            </a:r>
            <a:r>
              <a:rPr lang="en-IN" sz="2000" dirty="0" err="1" smtClean="0">
                <a:latin typeface="Times New Roman" pitchFamily="18" charset="0"/>
                <a:cs typeface="Times New Roman" pitchFamily="18" charset="0"/>
              </a:rPr>
              <a:t>tibial</a:t>
            </a:r>
            <a:r>
              <a:rPr lang="en-IN" sz="2000" dirty="0" smtClean="0">
                <a:latin typeface="Times New Roman" pitchFamily="18" charset="0"/>
                <a:cs typeface="Times New Roman" pitchFamily="18" charset="0"/>
              </a:rPr>
              <a:t> tarsal and a narrow facet on its lateral aspect </a:t>
            </a:r>
            <a:r>
              <a:rPr lang="en-IN" sz="2000" b="1" dirty="0" smtClean="0">
                <a:latin typeface="Times New Roman" pitchFamily="18" charset="0"/>
                <a:cs typeface="Times New Roman" pitchFamily="18" charset="0"/>
              </a:rPr>
              <a:t>for fibular tarsal.</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dirty="0" smtClean="0">
                <a:latin typeface="Times New Roman" pitchFamily="18" charset="0"/>
                <a:cs typeface="Times New Roman" pitchFamily="18" charset="0"/>
              </a:rPr>
              <a:t>distal face</a:t>
            </a:r>
            <a:r>
              <a:rPr lang="en-IN" sz="2000" dirty="0" smtClean="0">
                <a:latin typeface="Times New Roman" pitchFamily="18" charset="0"/>
                <a:cs typeface="Times New Roman" pitchFamily="18" charset="0"/>
              </a:rPr>
              <a:t> is uneven. The medial half is higher in level and presents a large facet in front for second and third tarsal and a small facet behind for the first tarsal. The lateral half presents two facets separated by a transverse groove and articulates with the </a:t>
            </a:r>
            <a:r>
              <a:rPr lang="en-IN" sz="2000" b="1" dirty="0" smtClean="0">
                <a:latin typeface="Times New Roman" pitchFamily="18" charset="0"/>
                <a:cs typeface="Times New Roman" pitchFamily="18" charset="0"/>
              </a:rPr>
              <a:t>large metatarsal </a:t>
            </a:r>
            <a:r>
              <a:rPr lang="en-IN" sz="2000" b="1" dirty="0" smtClean="0">
                <a:latin typeface="Times New Roman" pitchFamily="18" charset="0"/>
                <a:cs typeface="Times New Roman" pitchFamily="18" charset="0"/>
                <a:hlinkClick r:id="rId2" tooltip="Bone"/>
              </a:rPr>
              <a:t>bone</a:t>
            </a:r>
            <a:r>
              <a:rPr lang="en-I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IN" sz="3100" i="1" dirty="0" smtClean="0">
                <a:solidFill>
                  <a:srgbClr val="FF0000"/>
                </a:solidFill>
                <a:latin typeface="Times New Roman" pitchFamily="18" charset="0"/>
                <a:cs typeface="Times New Roman" pitchFamily="18" charset="0"/>
              </a:rPr>
              <a:t>Fused central and fourth tarsal (</a:t>
            </a:r>
            <a:r>
              <a:rPr lang="en-IN" sz="3100" i="1" dirty="0" err="1" smtClean="0">
                <a:solidFill>
                  <a:srgbClr val="FF0000"/>
                </a:solidFill>
                <a:latin typeface="Times New Roman" pitchFamily="18" charset="0"/>
                <a:cs typeface="Times New Roman" pitchFamily="18" charset="0"/>
              </a:rPr>
              <a:t>scapho-cuboid</a:t>
            </a:r>
            <a:r>
              <a:rPr lang="en-IN" sz="3100" i="1" dirty="0" smtClean="0">
                <a:solidFill>
                  <a:srgbClr val="FF0000"/>
                </a:solidFill>
                <a:latin typeface="Times New Roman" pitchFamily="18" charset="0"/>
                <a:cs typeface="Times New Roman" pitchFamily="18" charset="0"/>
              </a:rPr>
              <a:t>)</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endParaRPr lang="en-IN"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It is a </a:t>
            </a:r>
            <a:r>
              <a:rPr lang="en-IN" sz="2000" b="1" dirty="0" smtClean="0">
                <a:latin typeface="Times New Roman" pitchFamily="18" charset="0"/>
                <a:cs typeface="Times New Roman" pitchFamily="18" charset="0"/>
              </a:rPr>
              <a:t>small</a:t>
            </a:r>
            <a:r>
              <a:rPr lang="en-IN" sz="2000" dirty="0" smtClean="0">
                <a:latin typeface="Times New Roman" pitchFamily="18" charset="0"/>
                <a:cs typeface="Times New Roman" pitchFamily="18" charset="0"/>
              </a:rPr>
              <a:t> round piece of </a:t>
            </a:r>
            <a:r>
              <a:rPr lang="en-IN" sz="2000" dirty="0" smtClean="0">
                <a:latin typeface="Times New Roman" pitchFamily="18" charset="0"/>
                <a:cs typeface="Times New Roman" pitchFamily="18" charset="0"/>
                <a:hlinkClick r:id="rId2" tooltip="Bone"/>
              </a:rPr>
              <a:t>bone</a:t>
            </a:r>
            <a:r>
              <a:rPr lang="en-IN" sz="2000" dirty="0" smtClean="0">
                <a:latin typeface="Times New Roman" pitchFamily="18" charset="0"/>
                <a:cs typeface="Times New Roman" pitchFamily="18" charset="0"/>
              </a:rPr>
              <a:t> situated at the </a:t>
            </a:r>
            <a:r>
              <a:rPr lang="en-IN" sz="2000" dirty="0" err="1" smtClean="0">
                <a:latin typeface="Times New Roman" pitchFamily="18" charset="0"/>
                <a:cs typeface="Times New Roman" pitchFamily="18" charset="0"/>
              </a:rPr>
              <a:t>postero</a:t>
            </a:r>
            <a:r>
              <a:rPr lang="en-IN" sz="2000" dirty="0" smtClean="0">
                <a:latin typeface="Times New Roman" pitchFamily="18" charset="0"/>
                <a:cs typeface="Times New Roman" pitchFamily="18" charset="0"/>
              </a:rPr>
              <a:t>-medial aspect of the tarsus.</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proximal face articulates with the fused </a:t>
            </a:r>
            <a:r>
              <a:rPr lang="en-IN" sz="2000" b="1" dirty="0" smtClean="0">
                <a:latin typeface="Times New Roman" pitchFamily="18" charset="0"/>
                <a:cs typeface="Times New Roman" pitchFamily="18" charset="0"/>
              </a:rPr>
              <a:t>central and 4th tarsal</a:t>
            </a:r>
            <a:r>
              <a:rPr lang="en-IN"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distal face with the </a:t>
            </a:r>
            <a:r>
              <a:rPr lang="en-IN" sz="2000" b="1" dirty="0" smtClean="0">
                <a:latin typeface="Times New Roman" pitchFamily="18" charset="0"/>
                <a:cs typeface="Times New Roman" pitchFamily="18" charset="0"/>
              </a:rPr>
              <a:t>large metatarsal </a:t>
            </a:r>
            <a:r>
              <a:rPr lang="en-IN" sz="2000" dirty="0" smtClean="0">
                <a:latin typeface="Times New Roman" pitchFamily="18" charset="0"/>
                <a:cs typeface="Times New Roman" pitchFamily="18" charset="0"/>
              </a:rPr>
              <a:t>and the dorsal face with the fused </a:t>
            </a:r>
            <a:r>
              <a:rPr lang="en-IN" sz="2000" b="1" dirty="0" smtClean="0">
                <a:latin typeface="Times New Roman" pitchFamily="18" charset="0"/>
                <a:cs typeface="Times New Roman" pitchFamily="18" charset="0"/>
              </a:rPr>
              <a:t>second and third tarsal.</a:t>
            </a:r>
            <a:endParaRPr lang="en-US" sz="2000" b="1"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IN" sz="4400" i="1" dirty="0" smtClean="0">
                <a:solidFill>
                  <a:srgbClr val="FF0000"/>
                </a:solidFill>
                <a:latin typeface="Times New Roman" pitchFamily="18" charset="0"/>
                <a:cs typeface="Times New Roman" pitchFamily="18" charset="0"/>
              </a:rPr>
              <a:t>First tarsal (cuneiform </a:t>
            </a:r>
            <a:r>
              <a:rPr lang="en-IN" sz="4400" i="1" dirty="0" err="1" smtClean="0">
                <a:solidFill>
                  <a:srgbClr val="FF0000"/>
                </a:solidFill>
                <a:latin typeface="Times New Roman" pitchFamily="18" charset="0"/>
                <a:cs typeface="Times New Roman" pitchFamily="18" charset="0"/>
              </a:rPr>
              <a:t>parvum</a:t>
            </a:r>
            <a:r>
              <a:rPr lang="en-IN" sz="4400" i="1" dirty="0" smtClean="0">
                <a:solidFill>
                  <a:srgbClr val="FF0000"/>
                </a:solidFill>
                <a:latin typeface="Times New Roman" pitchFamily="18" charset="0"/>
                <a:cs typeface="Times New Roman" pitchFamily="18" charset="0"/>
              </a:rPr>
              <a:t>)</a:t>
            </a:r>
            <a:r>
              <a:rPr lang="en-US" sz="4400" dirty="0" smtClean="0">
                <a:solidFill>
                  <a:srgbClr val="FF0000"/>
                </a:solidFill>
                <a:latin typeface="Times New Roman" pitchFamily="18" charset="0"/>
                <a:cs typeface="Times New Roman" pitchFamily="18" charset="0"/>
              </a:rPr>
              <a:t/>
            </a:r>
            <a:br>
              <a:rPr lang="en-US" sz="4400" dirty="0" smtClean="0">
                <a:solidFill>
                  <a:srgbClr val="FF0000"/>
                </a:solidFill>
                <a:latin typeface="Times New Roman" pitchFamily="18" charset="0"/>
                <a:cs typeface="Times New Roman" pitchFamily="18" charset="0"/>
              </a:rPr>
            </a:br>
            <a:endParaRPr lang="en-US" dirty="0">
              <a:solidFill>
                <a:srgbClr val="FF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r>
              <a:rPr lang="en-IN" sz="2000" dirty="0" smtClean="0">
                <a:latin typeface="Times New Roman" pitchFamily="18" charset="0"/>
                <a:cs typeface="Times New Roman" pitchFamily="18" charset="0"/>
              </a:rPr>
              <a:t>It is placed beneath the fused </a:t>
            </a:r>
            <a:r>
              <a:rPr lang="en-IN" sz="2000" b="1" dirty="0" smtClean="0">
                <a:latin typeface="Times New Roman" pitchFamily="18" charset="0"/>
                <a:cs typeface="Times New Roman" pitchFamily="18" charset="0"/>
              </a:rPr>
              <a:t>central and 4th tarsal</a:t>
            </a:r>
            <a:r>
              <a:rPr lang="en-IN" sz="2000" dirty="0" smtClean="0">
                <a:latin typeface="Times New Roman" pitchFamily="18" charset="0"/>
                <a:cs typeface="Times New Roman" pitchFamily="18" charset="0"/>
              </a:rPr>
              <a:t> on its medial aspect.</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proximal face is concavo-convex from before backward and articulates with the fused central and 4th tarsal.</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distal face articulates with the </a:t>
            </a:r>
            <a:r>
              <a:rPr lang="en-IN" sz="2000" b="1" dirty="0" smtClean="0">
                <a:latin typeface="Times New Roman" pitchFamily="18" charset="0"/>
                <a:cs typeface="Times New Roman" pitchFamily="18" charset="0"/>
              </a:rPr>
              <a:t>large metatarsal</a:t>
            </a:r>
            <a:r>
              <a:rPr lang="en-IN" sz="2000" dirty="0" smtClean="0">
                <a:latin typeface="Times New Roman" pitchFamily="18" charset="0"/>
                <a:cs typeface="Times New Roman" pitchFamily="18" charset="0"/>
              </a:rPr>
              <a:t>.</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plantar face has a facet for the first tarsal.</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dorsal and medial faces are continuous, convex and rough.</a:t>
            </a:r>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just"/>
            <a:r>
              <a:rPr lang="en-IN" sz="3600" i="1" dirty="0" smtClean="0">
                <a:solidFill>
                  <a:srgbClr val="FF0000"/>
                </a:solidFill>
                <a:latin typeface="Times New Roman" pitchFamily="18" charset="0"/>
                <a:cs typeface="Times New Roman" pitchFamily="18" charset="0"/>
              </a:rPr>
              <a:t>Fused 2nd and 3rd tarsal (cuneiform magnum)</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200" dirty="0" smtClean="0">
                <a:solidFill>
                  <a:srgbClr val="FF0000"/>
                </a:solidFill>
                <a:latin typeface="Algerian" pitchFamily="82" charset="0"/>
              </a:rPr>
              <a:t>Tarsal Bone – OX-(</a:t>
            </a:r>
            <a:r>
              <a:rPr lang="en-IN" sz="3200" dirty="0" smtClean="0">
                <a:solidFill>
                  <a:srgbClr val="FF0000"/>
                </a:solidFill>
                <a:latin typeface="Algerian" pitchFamily="82" charset="0"/>
              </a:rPr>
              <a:t>Sheep and Goat</a:t>
            </a:r>
            <a:r>
              <a:rPr lang="en-US" sz="3200" dirty="0" smtClean="0">
                <a:solidFill>
                  <a:srgbClr val="FF0000"/>
                </a:solidFill>
                <a:latin typeface="Algerian" pitchFamily="82" charset="0"/>
              </a:rPr>
              <a:t/>
            </a:r>
            <a:br>
              <a:rPr lang="en-US" sz="3200" dirty="0" smtClean="0">
                <a:solidFill>
                  <a:srgbClr val="FF0000"/>
                </a:solidFill>
                <a:latin typeface="Algerian" pitchFamily="82" charset="0"/>
              </a:rPr>
            </a:br>
            <a:r>
              <a:rPr lang="en-IN" sz="3200" dirty="0" smtClean="0">
                <a:solidFill>
                  <a:srgbClr val="FF0000"/>
                </a:solidFill>
                <a:latin typeface="Algerian" pitchFamily="82" charset="0"/>
              </a:rPr>
              <a:t>Similar to that of ox)</a:t>
            </a:r>
            <a:endParaRPr lang="en-US" sz="3200" dirty="0">
              <a:solidFill>
                <a:srgbClr val="FF0000"/>
              </a:solidFill>
              <a:latin typeface="Algerian" pitchFamily="82" charset="0"/>
            </a:endParaRPr>
          </a:p>
        </p:txBody>
      </p:sp>
      <p:pic>
        <p:nvPicPr>
          <p:cNvPr id="5122" name="Picture 2" descr="C:\Users\user1\Desktop\TARSAL OX.jpg"/>
          <p:cNvPicPr>
            <a:picLocks noGrp="1" noChangeAspect="1" noChangeArrowheads="1"/>
          </p:cNvPicPr>
          <p:nvPr>
            <p:ph idx="1"/>
          </p:nvPr>
        </p:nvPicPr>
        <p:blipFill>
          <a:blip r:embed="rId2"/>
          <a:srcRect/>
          <a:stretch>
            <a:fillRect/>
          </a:stretch>
        </p:blipFill>
        <p:spPr bwMode="auto">
          <a:xfrm>
            <a:off x="1762963" y="1926292"/>
            <a:ext cx="5618074" cy="3635654"/>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The tarsus is composed of </a:t>
            </a:r>
            <a:r>
              <a:rPr lang="en-US" sz="2000" b="1" dirty="0" smtClean="0">
                <a:latin typeface="Times New Roman" pitchFamily="18" charset="0"/>
                <a:cs typeface="Times New Roman" pitchFamily="18" charset="0"/>
              </a:rPr>
              <a:t>Six</a:t>
            </a:r>
            <a:r>
              <a:rPr lang="en-US" sz="2000" dirty="0" smtClean="0">
                <a:latin typeface="Times New Roman" pitchFamily="18" charset="0"/>
                <a:cs typeface="Times New Roman" pitchFamily="18" charset="0"/>
              </a:rPr>
              <a:t> short bones arranged in below:</a:t>
            </a:r>
          </a:p>
          <a:p>
            <a:pPr>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Lateral</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Medial</a:t>
            </a:r>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Proximal row   </a:t>
            </a:r>
            <a:r>
              <a:rPr lang="en-US" sz="2000" dirty="0" err="1" smtClean="0">
                <a:solidFill>
                  <a:srgbClr val="FF0000"/>
                </a:solidFill>
                <a:latin typeface="Times New Roman" pitchFamily="18" charset="0"/>
                <a:cs typeface="Times New Roman" pitchFamily="18" charset="0"/>
              </a:rPr>
              <a:t>Tibial</a:t>
            </a:r>
            <a:r>
              <a:rPr lang="en-US" sz="2000" dirty="0" smtClean="0">
                <a:solidFill>
                  <a:srgbClr val="FF0000"/>
                </a:solidFill>
                <a:latin typeface="Times New Roman" pitchFamily="18" charset="0"/>
                <a:cs typeface="Times New Roman" pitchFamily="18" charset="0"/>
              </a:rPr>
              <a:t> tarsal                Fibular tarsal</a:t>
            </a:r>
          </a:p>
          <a:p>
            <a:pPr>
              <a:buNone/>
            </a:pPr>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Central row         </a:t>
            </a:r>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 Central </a:t>
            </a:r>
          </a:p>
          <a:p>
            <a:endParaRPr lang="en-US" sz="2000" dirty="0" smtClean="0">
              <a:latin typeface="Times New Roman" pitchFamily="18" charset="0"/>
              <a:cs typeface="Times New Roman" pitchFamily="18" charset="0"/>
            </a:endParaRPr>
          </a:p>
          <a:p>
            <a:r>
              <a:rPr lang="en-IN" sz="2000" b="1" dirty="0" smtClean="0">
                <a:latin typeface="Times New Roman" pitchFamily="18" charset="0"/>
                <a:cs typeface="Times New Roman" pitchFamily="18" charset="0"/>
              </a:rPr>
              <a:t>Distal row  </a:t>
            </a:r>
            <a:r>
              <a:rPr lang="en-US" sz="2000" dirty="0" smtClean="0">
                <a:solidFill>
                  <a:srgbClr val="0070C0"/>
                </a:solidFill>
                <a:latin typeface="Times New Roman" pitchFamily="18" charset="0"/>
                <a:cs typeface="Times New Roman" pitchFamily="18" charset="0"/>
              </a:rPr>
              <a:t>Fused 1</a:t>
            </a:r>
            <a:r>
              <a:rPr lang="en-US" sz="2000" baseline="30000" dirty="0" smtClean="0">
                <a:solidFill>
                  <a:srgbClr val="0070C0"/>
                </a:solidFill>
                <a:latin typeface="Times New Roman" pitchFamily="18" charset="0"/>
                <a:cs typeface="Times New Roman" pitchFamily="18" charset="0"/>
              </a:rPr>
              <a:t>st</a:t>
            </a:r>
            <a:r>
              <a:rPr lang="en-US" sz="2000" dirty="0" smtClean="0">
                <a:solidFill>
                  <a:srgbClr val="0070C0"/>
                </a:solidFill>
                <a:latin typeface="Times New Roman" pitchFamily="18" charset="0"/>
                <a:cs typeface="Times New Roman" pitchFamily="18" charset="0"/>
              </a:rPr>
              <a:t>  &amp; 2</a:t>
            </a:r>
            <a:r>
              <a:rPr lang="en-US" sz="2000" baseline="30000" dirty="0" smtClean="0">
                <a:solidFill>
                  <a:srgbClr val="0070C0"/>
                </a:solidFill>
                <a:latin typeface="Times New Roman" pitchFamily="18" charset="0"/>
                <a:cs typeface="Times New Roman" pitchFamily="18" charset="0"/>
              </a:rPr>
              <a:t>nd</a:t>
            </a:r>
            <a:r>
              <a:rPr lang="en-US" sz="2000" dirty="0" smtClean="0">
                <a:solidFill>
                  <a:srgbClr val="0070C0"/>
                </a:solidFill>
                <a:latin typeface="Times New Roman" pitchFamily="18" charset="0"/>
                <a:cs typeface="Times New Roman" pitchFamily="18" charset="0"/>
              </a:rPr>
              <a:t> tarsal   </a:t>
            </a:r>
            <a:r>
              <a:rPr lang="en-US" sz="2000" dirty="0" smtClean="0">
                <a:solidFill>
                  <a:srgbClr val="FF0000"/>
                </a:solidFill>
                <a:latin typeface="Times New Roman" pitchFamily="18" charset="0"/>
                <a:cs typeface="Times New Roman" pitchFamily="18" charset="0"/>
              </a:rPr>
              <a:t>3</a:t>
            </a:r>
            <a:r>
              <a:rPr lang="en-US" sz="2000" baseline="30000" dirty="0" smtClean="0">
                <a:solidFill>
                  <a:srgbClr val="FF0000"/>
                </a:solidFill>
                <a:latin typeface="Times New Roman" pitchFamily="18" charset="0"/>
                <a:cs typeface="Times New Roman" pitchFamily="18" charset="0"/>
              </a:rPr>
              <a:t>rd</a:t>
            </a:r>
            <a:r>
              <a:rPr lang="en-US" sz="2000" dirty="0" smtClean="0">
                <a:solidFill>
                  <a:srgbClr val="FF0000"/>
                </a:solidFill>
                <a:latin typeface="Times New Roman" pitchFamily="18" charset="0"/>
                <a:cs typeface="Times New Roman" pitchFamily="18" charset="0"/>
              </a:rPr>
              <a:t> Tarsal  </a:t>
            </a:r>
            <a:r>
              <a:rPr lang="en-US" sz="2000" dirty="0" smtClean="0">
                <a:solidFill>
                  <a:srgbClr val="0070C0"/>
                </a:solidFill>
                <a:latin typeface="Times New Roman" pitchFamily="18" charset="0"/>
                <a:cs typeface="Times New Roman" pitchFamily="18" charset="0"/>
              </a:rPr>
              <a:t>4</a:t>
            </a:r>
            <a:r>
              <a:rPr lang="en-US" sz="2000" baseline="30000" dirty="0" smtClean="0">
                <a:solidFill>
                  <a:srgbClr val="0070C0"/>
                </a:solidFill>
                <a:latin typeface="Times New Roman" pitchFamily="18" charset="0"/>
                <a:cs typeface="Times New Roman" pitchFamily="18" charset="0"/>
              </a:rPr>
              <a:t>th</a:t>
            </a:r>
            <a:r>
              <a:rPr lang="en-US" sz="2000" dirty="0" smtClean="0">
                <a:solidFill>
                  <a:srgbClr val="0070C0"/>
                </a:solidFill>
                <a:latin typeface="Times New Roman" pitchFamily="18" charset="0"/>
                <a:cs typeface="Times New Roman" pitchFamily="18" charset="0"/>
              </a:rPr>
              <a:t> Tarsal</a:t>
            </a:r>
          </a:p>
          <a:p>
            <a:endParaRPr lang="en-US" sz="2000" dirty="0">
              <a:solidFill>
                <a:srgbClr val="FF0000"/>
              </a:solidFill>
            </a:endParaRPr>
          </a:p>
        </p:txBody>
      </p:sp>
      <p:sp>
        <p:nvSpPr>
          <p:cNvPr id="3" name="Title 2"/>
          <p:cNvSpPr>
            <a:spLocks noGrp="1"/>
          </p:cNvSpPr>
          <p:nvPr>
            <p:ph type="title"/>
          </p:nvPr>
        </p:nvSpPr>
        <p:spPr/>
        <p:txBody>
          <a:bodyPr/>
          <a:lstStyle/>
          <a:p>
            <a:r>
              <a:rPr lang="en-US" dirty="0" smtClean="0"/>
              <a:t>       </a:t>
            </a:r>
            <a:r>
              <a:rPr lang="en-US" dirty="0" smtClean="0">
                <a:solidFill>
                  <a:srgbClr val="FF0000"/>
                </a:solidFill>
                <a:latin typeface="Algerian" pitchFamily="82" charset="0"/>
              </a:rPr>
              <a:t>Horse-Tarsal Bone</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r>
              <a:rPr lang="en-IN" sz="2000" dirty="0" smtClean="0">
                <a:latin typeface="Times New Roman" pitchFamily="18" charset="0"/>
                <a:cs typeface="Times New Roman" pitchFamily="18" charset="0"/>
              </a:rPr>
              <a:t>In the </a:t>
            </a:r>
            <a:r>
              <a:rPr lang="en-IN" sz="2000" b="1" i="1" dirty="0" err="1" smtClean="0">
                <a:latin typeface="Times New Roman" pitchFamily="18" charset="0"/>
                <a:cs typeface="Times New Roman" pitchFamily="18" charset="0"/>
              </a:rPr>
              <a:t>tibial</a:t>
            </a:r>
            <a:r>
              <a:rPr lang="en-IN" sz="2000" b="1" i="1" dirty="0" smtClean="0">
                <a:latin typeface="Times New Roman" pitchFamily="18" charset="0"/>
                <a:cs typeface="Times New Roman" pitchFamily="18" charset="0"/>
              </a:rPr>
              <a:t> tarsal</a:t>
            </a:r>
            <a:r>
              <a:rPr lang="en-IN" sz="2000" dirty="0" smtClean="0">
                <a:latin typeface="Times New Roman" pitchFamily="18" charset="0"/>
                <a:cs typeface="Times New Roman" pitchFamily="18" charset="0"/>
              </a:rPr>
              <a:t>, the ridges of the </a:t>
            </a:r>
            <a:r>
              <a:rPr lang="en-IN" sz="2000" dirty="0" err="1" smtClean="0">
                <a:latin typeface="Times New Roman" pitchFamily="18" charset="0"/>
                <a:cs typeface="Times New Roman" pitchFamily="18" charset="0"/>
              </a:rPr>
              <a:t>trochlea</a:t>
            </a:r>
            <a:r>
              <a:rPr lang="en-IN" sz="2000" dirty="0" smtClean="0">
                <a:latin typeface="Times New Roman" pitchFamily="18" charset="0"/>
                <a:cs typeface="Times New Roman" pitchFamily="18" charset="0"/>
              </a:rPr>
              <a:t> curve obliquely downward and outward. The lateral face has </a:t>
            </a:r>
            <a:r>
              <a:rPr lang="en-IN" sz="2000" b="1" dirty="0" smtClean="0">
                <a:latin typeface="Times New Roman" pitchFamily="18" charset="0"/>
                <a:cs typeface="Times New Roman" pitchFamily="18" charset="0"/>
              </a:rPr>
              <a:t>no facets </a:t>
            </a:r>
            <a:r>
              <a:rPr lang="en-IN" sz="2000" dirty="0" smtClean="0">
                <a:latin typeface="Times New Roman" pitchFamily="18" charset="0"/>
                <a:cs typeface="Times New Roman" pitchFamily="18" charset="0"/>
              </a:rPr>
              <a:t>for the fibular tarsal.</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i="1" dirty="0" smtClean="0">
                <a:latin typeface="Times New Roman" pitchFamily="18" charset="0"/>
                <a:cs typeface="Times New Roman" pitchFamily="18" charset="0"/>
              </a:rPr>
              <a:t>fibular tarsal</a:t>
            </a:r>
            <a:r>
              <a:rPr lang="en-IN" sz="2000" dirty="0" smtClean="0">
                <a:latin typeface="Times New Roman" pitchFamily="18" charset="0"/>
                <a:cs typeface="Times New Roman" pitchFamily="18" charset="0"/>
              </a:rPr>
              <a:t> is short and thick. It does not articulate with the </a:t>
            </a:r>
            <a:r>
              <a:rPr lang="en-IN" sz="2000" b="1" dirty="0" smtClean="0">
                <a:latin typeface="Times New Roman" pitchFamily="18" charset="0"/>
                <a:cs typeface="Times New Roman" pitchFamily="18" charset="0"/>
              </a:rPr>
              <a:t>lateral </a:t>
            </a:r>
            <a:r>
              <a:rPr lang="en-IN" sz="2000" b="1" dirty="0" err="1" smtClean="0">
                <a:latin typeface="Times New Roman" pitchFamily="18" charset="0"/>
                <a:cs typeface="Times New Roman" pitchFamily="18" charset="0"/>
              </a:rPr>
              <a:t>malleolus</a:t>
            </a:r>
            <a:r>
              <a:rPr lang="en-IN" sz="2000" dirty="0" smtClean="0">
                <a:latin typeface="Times New Roman" pitchFamily="18" charset="0"/>
                <a:cs typeface="Times New Roman" pitchFamily="18" charset="0"/>
              </a:rPr>
              <a:t>. The medial process is larger.</a:t>
            </a:r>
          </a:p>
          <a:p>
            <a:pPr lvl="0" algn="just"/>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The </a:t>
            </a:r>
            <a:r>
              <a:rPr lang="en-IN" sz="2000" b="1" i="1" dirty="0" smtClean="0">
                <a:latin typeface="Times New Roman" pitchFamily="18" charset="0"/>
                <a:cs typeface="Times New Roman" pitchFamily="18" charset="0"/>
              </a:rPr>
              <a:t>central tarsal </a:t>
            </a:r>
            <a:r>
              <a:rPr lang="en-IN" sz="2000" i="1" dirty="0" smtClean="0">
                <a:latin typeface="Times New Roman" pitchFamily="18" charset="0"/>
                <a:cs typeface="Times New Roman" pitchFamily="18" charset="0"/>
              </a:rPr>
              <a:t>(</a:t>
            </a:r>
            <a:r>
              <a:rPr lang="en-IN" sz="2000" i="1" dirty="0" err="1" smtClean="0">
                <a:solidFill>
                  <a:srgbClr val="FF0000"/>
                </a:solidFill>
                <a:latin typeface="Times New Roman" pitchFamily="18" charset="0"/>
                <a:cs typeface="Times New Roman" pitchFamily="18" charset="0"/>
              </a:rPr>
              <a:t>scaphoid</a:t>
            </a:r>
            <a:r>
              <a:rPr lang="en-IN" sz="2000" i="1"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 is not fused to the fourth tarsal (</a:t>
            </a:r>
            <a:r>
              <a:rPr lang="en-IN" sz="2000" dirty="0" err="1" smtClean="0">
                <a:solidFill>
                  <a:srgbClr val="FF0000"/>
                </a:solidFill>
                <a:latin typeface="Times New Roman" pitchFamily="18" charset="0"/>
                <a:cs typeface="Times New Roman" pitchFamily="18" charset="0"/>
              </a:rPr>
              <a:t>cuboid</a:t>
            </a:r>
            <a:r>
              <a:rPr lang="en-IN" sz="2000" dirty="0" smtClean="0">
                <a:latin typeface="Times New Roman" pitchFamily="18" charset="0"/>
                <a:cs typeface="Times New Roman" pitchFamily="18" charset="0"/>
              </a:rPr>
              <a:t>). It is flat and irregularly </a:t>
            </a:r>
            <a:r>
              <a:rPr lang="en-IN" sz="2000" b="1" dirty="0" smtClean="0">
                <a:latin typeface="Times New Roman" pitchFamily="18" charset="0"/>
                <a:cs typeface="Times New Roman" pitchFamily="18" charset="0"/>
              </a:rPr>
              <a:t>quadrilateral</a:t>
            </a:r>
            <a:r>
              <a:rPr lang="en-IN" sz="2000" dirty="0" smtClean="0">
                <a:latin typeface="Times New Roman" pitchFamily="18" charset="0"/>
                <a:cs typeface="Times New Roman" pitchFamily="18" charset="0"/>
              </a:rPr>
              <a:t>. The proximal face is concave and articulates with the </a:t>
            </a:r>
            <a:r>
              <a:rPr lang="en-IN" sz="2000" b="1" dirty="0" err="1" smtClean="0">
                <a:latin typeface="Times New Roman" pitchFamily="18" charset="0"/>
                <a:cs typeface="Times New Roman" pitchFamily="18" charset="0"/>
              </a:rPr>
              <a:t>tibial</a:t>
            </a:r>
            <a:r>
              <a:rPr lang="en-IN" sz="2000" b="1" dirty="0" smtClean="0">
                <a:latin typeface="Times New Roman" pitchFamily="18" charset="0"/>
                <a:cs typeface="Times New Roman" pitchFamily="18" charset="0"/>
              </a:rPr>
              <a:t> tarsal</a:t>
            </a:r>
            <a:r>
              <a:rPr lang="en-IN" sz="2000" dirty="0" smtClean="0">
                <a:latin typeface="Times New Roman" pitchFamily="18" charset="0"/>
                <a:cs typeface="Times New Roman" pitchFamily="18" charset="0"/>
              </a:rPr>
              <a:t>. The distal face is convex and articulates with the third tarsal and the </a:t>
            </a:r>
            <a:r>
              <a:rPr lang="en-IN" sz="2000" b="1" dirty="0" smtClean="0">
                <a:latin typeface="Times New Roman" pitchFamily="18" charset="0"/>
                <a:cs typeface="Times New Roman" pitchFamily="18" charset="0"/>
              </a:rPr>
              <a:t>fused 1st and 2nd tarsal. </a:t>
            </a:r>
            <a:r>
              <a:rPr lang="en-IN" sz="2000" dirty="0" smtClean="0">
                <a:latin typeface="Times New Roman" pitchFamily="18" charset="0"/>
                <a:cs typeface="Times New Roman" pitchFamily="18" charset="0"/>
              </a:rPr>
              <a:t>The dorsal and the medial borders are continuous and rough. The lateral border is oblique and has two faces for the </a:t>
            </a:r>
            <a:r>
              <a:rPr lang="en-IN" sz="2000" dirty="0" err="1" smtClean="0">
                <a:latin typeface="Times New Roman" pitchFamily="18" charset="0"/>
                <a:cs typeface="Times New Roman" pitchFamily="18" charset="0"/>
              </a:rPr>
              <a:t>cuboid</a:t>
            </a:r>
            <a:r>
              <a:rPr lang="en-I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lvl="0" algn="just"/>
            <a:r>
              <a:rPr lang="en-I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rPr>
              <a:t>  </a:t>
            </a:r>
            <a:r>
              <a:rPr lang="en-US" dirty="0" smtClean="0">
                <a:solidFill>
                  <a:srgbClr val="FF0000"/>
                </a:solidFill>
                <a:latin typeface="Algerian" pitchFamily="82" charset="0"/>
              </a:rPr>
              <a:t>Tarsal Bone- Horse-Conti….</a:t>
            </a: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lgn="just"/>
            <a:r>
              <a:rPr lang="en-IN" sz="1800" b="1" dirty="0" smtClean="0">
                <a:latin typeface="Times New Roman" pitchFamily="18" charset="0"/>
                <a:cs typeface="Times New Roman" pitchFamily="18" charset="0"/>
              </a:rPr>
              <a:t>The </a:t>
            </a:r>
            <a:r>
              <a:rPr lang="en-IN" sz="1800" b="1" i="1" dirty="0" smtClean="0">
                <a:latin typeface="Times New Roman" pitchFamily="18" charset="0"/>
                <a:cs typeface="Times New Roman" pitchFamily="18" charset="0"/>
              </a:rPr>
              <a:t>fused 1st and 2nd tarsal </a:t>
            </a:r>
            <a:r>
              <a:rPr lang="en-IN" sz="1800" i="1" dirty="0" smtClean="0">
                <a:latin typeface="Times New Roman" pitchFamily="18" charset="0"/>
                <a:cs typeface="Times New Roman" pitchFamily="18" charset="0"/>
              </a:rPr>
              <a:t>(</a:t>
            </a:r>
            <a:r>
              <a:rPr lang="en-IN" sz="1800" i="1" dirty="0" smtClean="0">
                <a:solidFill>
                  <a:srgbClr val="FF0000"/>
                </a:solidFill>
                <a:latin typeface="Times New Roman" pitchFamily="18" charset="0"/>
                <a:cs typeface="Times New Roman" pitchFamily="18" charset="0"/>
              </a:rPr>
              <a:t>cuneiform </a:t>
            </a:r>
            <a:r>
              <a:rPr lang="en-IN" sz="1800" i="1" dirty="0" err="1" smtClean="0">
                <a:solidFill>
                  <a:srgbClr val="FF0000"/>
                </a:solidFill>
                <a:latin typeface="Times New Roman" pitchFamily="18" charset="0"/>
                <a:cs typeface="Times New Roman" pitchFamily="18" charset="0"/>
              </a:rPr>
              <a:t>parvum</a:t>
            </a:r>
            <a:r>
              <a:rPr lang="en-IN" sz="1800" i="1" dirty="0" smtClean="0">
                <a:latin typeface="Times New Roman" pitchFamily="18" charset="0"/>
                <a:cs typeface="Times New Roman" pitchFamily="18" charset="0"/>
              </a:rPr>
              <a:t>)</a:t>
            </a:r>
            <a:r>
              <a:rPr lang="en-IN" sz="1800" dirty="0" smtClean="0">
                <a:latin typeface="Times New Roman" pitchFamily="18" charset="0"/>
                <a:cs typeface="Times New Roman" pitchFamily="18" charset="0"/>
              </a:rPr>
              <a:t> is </a:t>
            </a:r>
            <a:r>
              <a:rPr lang="en-IN" sz="1800" b="1" dirty="0" smtClean="0">
                <a:latin typeface="Times New Roman" pitchFamily="18" charset="0"/>
                <a:cs typeface="Times New Roman" pitchFamily="18" charset="0"/>
              </a:rPr>
              <a:t>irregular</a:t>
            </a:r>
            <a:r>
              <a:rPr lang="en-IN" sz="1800" dirty="0" smtClean="0">
                <a:latin typeface="Times New Roman" pitchFamily="18" charset="0"/>
                <a:cs typeface="Times New Roman" pitchFamily="18" charset="0"/>
              </a:rPr>
              <a:t> in shape. The medial face is </a:t>
            </a:r>
            <a:r>
              <a:rPr lang="en-IN" sz="1800" b="1" dirty="0" smtClean="0">
                <a:latin typeface="Times New Roman" pitchFamily="18" charset="0"/>
                <a:cs typeface="Times New Roman" pitchFamily="18" charset="0"/>
              </a:rPr>
              <a:t>convex</a:t>
            </a:r>
            <a:r>
              <a:rPr lang="en-IN" sz="1800" dirty="0" smtClean="0">
                <a:latin typeface="Times New Roman" pitchFamily="18" charset="0"/>
                <a:cs typeface="Times New Roman" pitchFamily="18" charset="0"/>
              </a:rPr>
              <a:t>. The lateral face is </a:t>
            </a:r>
            <a:r>
              <a:rPr lang="en-IN" sz="1800" b="1" dirty="0" smtClean="0">
                <a:latin typeface="Times New Roman" pitchFamily="18" charset="0"/>
                <a:cs typeface="Times New Roman" pitchFamily="18" charset="0"/>
              </a:rPr>
              <a:t>concave</a:t>
            </a:r>
            <a:r>
              <a:rPr lang="en-IN" sz="1800" dirty="0" smtClean="0">
                <a:latin typeface="Times New Roman" pitchFamily="18" charset="0"/>
                <a:cs typeface="Times New Roman" pitchFamily="18" charset="0"/>
              </a:rPr>
              <a:t>. The proximal face is concave and has two facets for the central tarsal. The distal face articulates with the large and the medial small </a:t>
            </a:r>
            <a:r>
              <a:rPr lang="en-IN" sz="1800" dirty="0" smtClean="0">
                <a:latin typeface="Times New Roman" pitchFamily="18" charset="0"/>
                <a:cs typeface="Times New Roman" pitchFamily="18" charset="0"/>
                <a:hlinkClick r:id="rId2" tooltip="Metatarsals"/>
              </a:rPr>
              <a:t>metatarsals</a:t>
            </a:r>
            <a:r>
              <a:rPr lang="en-IN" sz="1800" dirty="0" smtClean="0">
                <a:latin typeface="Times New Roman" pitchFamily="18" charset="0"/>
                <a:cs typeface="Times New Roman" pitchFamily="18" charset="0"/>
              </a:rPr>
              <a:t>. The plantar end is prolonged downward into a </a:t>
            </a:r>
            <a:r>
              <a:rPr lang="en-IN" sz="1800" b="1" dirty="0" smtClean="0">
                <a:latin typeface="Times New Roman" pitchFamily="18" charset="0"/>
                <a:cs typeface="Times New Roman" pitchFamily="18" charset="0"/>
              </a:rPr>
              <a:t>nodular projection</a:t>
            </a:r>
            <a:r>
              <a:rPr lang="en-I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lvl="0" algn="just"/>
            <a:r>
              <a:rPr lang="en-IN" sz="1800" b="1" dirty="0" smtClean="0">
                <a:latin typeface="Times New Roman" pitchFamily="18" charset="0"/>
                <a:cs typeface="Times New Roman" pitchFamily="18" charset="0"/>
              </a:rPr>
              <a:t>The </a:t>
            </a:r>
            <a:r>
              <a:rPr lang="en-IN" sz="1800" b="1" i="1" dirty="0" smtClean="0">
                <a:latin typeface="Times New Roman" pitchFamily="18" charset="0"/>
                <a:cs typeface="Times New Roman" pitchFamily="18" charset="0"/>
              </a:rPr>
              <a:t>third tarsal </a:t>
            </a:r>
            <a:r>
              <a:rPr lang="en-IN" sz="1800" i="1" dirty="0" smtClean="0">
                <a:latin typeface="Times New Roman" pitchFamily="18" charset="0"/>
                <a:cs typeface="Times New Roman" pitchFamily="18" charset="0"/>
              </a:rPr>
              <a:t>(</a:t>
            </a:r>
            <a:r>
              <a:rPr lang="en-IN" sz="1800" i="1" dirty="0" smtClean="0">
                <a:solidFill>
                  <a:srgbClr val="FF0000"/>
                </a:solidFill>
                <a:latin typeface="Times New Roman" pitchFamily="18" charset="0"/>
                <a:cs typeface="Times New Roman" pitchFamily="18" charset="0"/>
              </a:rPr>
              <a:t>cuneiform magnum</a:t>
            </a:r>
            <a:r>
              <a:rPr lang="en-IN" sz="1800" i="1" dirty="0" smtClean="0">
                <a:latin typeface="Times New Roman" pitchFamily="18" charset="0"/>
                <a:cs typeface="Times New Roman" pitchFamily="18" charset="0"/>
              </a:rPr>
              <a:t>)</a:t>
            </a:r>
            <a:r>
              <a:rPr lang="en-IN" sz="1800" dirty="0" smtClean="0">
                <a:latin typeface="Times New Roman" pitchFamily="18" charset="0"/>
                <a:cs typeface="Times New Roman" pitchFamily="18" charset="0"/>
              </a:rPr>
              <a:t> is </a:t>
            </a:r>
            <a:r>
              <a:rPr lang="en-IN" sz="1800" b="1" dirty="0" smtClean="0">
                <a:latin typeface="Times New Roman" pitchFamily="18" charset="0"/>
                <a:cs typeface="Times New Roman" pitchFamily="18" charset="0"/>
              </a:rPr>
              <a:t>triangular</a:t>
            </a:r>
            <a:r>
              <a:rPr lang="en-IN" sz="1800" dirty="0" smtClean="0">
                <a:latin typeface="Times New Roman" pitchFamily="18" charset="0"/>
                <a:cs typeface="Times New Roman" pitchFamily="18" charset="0"/>
              </a:rPr>
              <a:t> in outline. The proximal face is concave and articulates with central tarsal. The distal face is convex and is for the </a:t>
            </a:r>
            <a:r>
              <a:rPr lang="en-IN" sz="1800" b="1" dirty="0" smtClean="0">
                <a:latin typeface="Times New Roman" pitchFamily="18" charset="0"/>
                <a:cs typeface="Times New Roman" pitchFamily="18" charset="0"/>
              </a:rPr>
              <a:t>large metatarsal</a:t>
            </a:r>
            <a:r>
              <a:rPr lang="en-IN" sz="1800" dirty="0" smtClean="0">
                <a:latin typeface="Times New Roman" pitchFamily="18" charset="0"/>
                <a:cs typeface="Times New Roman" pitchFamily="18" charset="0"/>
              </a:rPr>
              <a:t>. The medial border has no facet for the fused 1st and 2nd tarsal and the lateral has two facets for the fourth tarsal.</a:t>
            </a:r>
            <a:endParaRPr lang="en-US" sz="1800" dirty="0" smtClean="0">
              <a:latin typeface="Times New Roman" pitchFamily="18" charset="0"/>
              <a:cs typeface="Times New Roman" pitchFamily="18" charset="0"/>
            </a:endParaRPr>
          </a:p>
          <a:p>
            <a:pPr lvl="0" algn="just"/>
            <a:r>
              <a:rPr lang="en-IN" sz="1800" b="1" dirty="0" smtClean="0">
                <a:latin typeface="Times New Roman" pitchFamily="18" charset="0"/>
                <a:cs typeface="Times New Roman" pitchFamily="18" charset="0"/>
              </a:rPr>
              <a:t>The </a:t>
            </a:r>
            <a:r>
              <a:rPr lang="en-IN" sz="1800" b="1" i="1" dirty="0" smtClean="0">
                <a:latin typeface="Times New Roman" pitchFamily="18" charset="0"/>
                <a:cs typeface="Times New Roman" pitchFamily="18" charset="0"/>
              </a:rPr>
              <a:t>fourth tarsal </a:t>
            </a:r>
            <a:r>
              <a:rPr lang="en-IN" sz="1800" i="1" dirty="0" smtClean="0">
                <a:latin typeface="Times New Roman" pitchFamily="18" charset="0"/>
                <a:cs typeface="Times New Roman" pitchFamily="18" charset="0"/>
              </a:rPr>
              <a:t>(</a:t>
            </a:r>
            <a:r>
              <a:rPr lang="en-IN" sz="1800" i="1" dirty="0" err="1" smtClean="0">
                <a:solidFill>
                  <a:srgbClr val="FF0000"/>
                </a:solidFill>
                <a:latin typeface="Times New Roman" pitchFamily="18" charset="0"/>
                <a:cs typeface="Times New Roman" pitchFamily="18" charset="0"/>
              </a:rPr>
              <a:t>cuboid</a:t>
            </a:r>
            <a:r>
              <a:rPr lang="en-IN" sz="1800" i="1" dirty="0" smtClean="0">
                <a:latin typeface="Times New Roman" pitchFamily="18" charset="0"/>
                <a:cs typeface="Times New Roman" pitchFamily="18" charset="0"/>
              </a:rPr>
              <a:t>)</a:t>
            </a:r>
            <a:r>
              <a:rPr lang="en-IN" sz="1800" dirty="0" smtClean="0">
                <a:latin typeface="Times New Roman" pitchFamily="18" charset="0"/>
                <a:cs typeface="Times New Roman" pitchFamily="18" charset="0"/>
              </a:rPr>
              <a:t> has </a:t>
            </a:r>
            <a:r>
              <a:rPr lang="en-IN" sz="1800" b="1" dirty="0" smtClean="0">
                <a:latin typeface="Times New Roman" pitchFamily="18" charset="0"/>
                <a:cs typeface="Times New Roman" pitchFamily="18" charset="0"/>
              </a:rPr>
              <a:t>six</a:t>
            </a:r>
            <a:r>
              <a:rPr lang="en-IN" sz="1800" dirty="0" smtClean="0">
                <a:latin typeface="Times New Roman" pitchFamily="18" charset="0"/>
                <a:cs typeface="Times New Roman" pitchFamily="18" charset="0"/>
              </a:rPr>
              <a:t> surfaces. It is not fused to the central tarsal. The proximal face is convex transversely and is for the fibular tarsal and the </a:t>
            </a:r>
            <a:r>
              <a:rPr lang="en-IN" sz="1800" dirty="0" err="1" smtClean="0">
                <a:latin typeface="Times New Roman" pitchFamily="18" charset="0"/>
                <a:cs typeface="Times New Roman" pitchFamily="18" charset="0"/>
              </a:rPr>
              <a:t>tibial</a:t>
            </a:r>
            <a:r>
              <a:rPr lang="en-IN" sz="1800" dirty="0" smtClean="0">
                <a:latin typeface="Times New Roman" pitchFamily="18" charset="0"/>
                <a:cs typeface="Times New Roman" pitchFamily="18" charset="0"/>
              </a:rPr>
              <a:t> tarsal. The distal face presents two facets separated by a </a:t>
            </a:r>
            <a:r>
              <a:rPr lang="en-IN" sz="1800" dirty="0" err="1" smtClean="0">
                <a:latin typeface="Times New Roman" pitchFamily="18" charset="0"/>
                <a:cs typeface="Times New Roman" pitchFamily="18" charset="0"/>
              </a:rPr>
              <a:t>sagittal</a:t>
            </a:r>
            <a:r>
              <a:rPr lang="en-IN" sz="1800" dirty="0" smtClean="0">
                <a:latin typeface="Times New Roman" pitchFamily="18" charset="0"/>
                <a:cs typeface="Times New Roman" pitchFamily="18" charset="0"/>
              </a:rPr>
              <a:t> ridge for the lateral small metatarsal bones. The medial face has facets for the central and the third tarsal. The dorsal, lateral and the plantar surfaces are convex and rough</a:t>
            </a:r>
            <a:endParaRPr lang="en-US" sz="1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Tarsal Bone- Horse-Conti….</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gn="just"/>
            <a:r>
              <a:rPr lang="en-US" sz="2000" dirty="0" smtClean="0">
                <a:latin typeface="Times New Roman" pitchFamily="18" charset="0"/>
                <a:cs typeface="Times New Roman" pitchFamily="18" charset="0"/>
              </a:rPr>
              <a:t>ANGLES- For description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contains 3 angles’</a:t>
            </a:r>
          </a:p>
          <a:p>
            <a:pPr lvl="1" algn="just"/>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 The medial angle or tuber </a:t>
            </a:r>
            <a:r>
              <a:rPr lang="en-US" sz="2000" b="1" dirty="0" err="1" smtClean="0">
                <a:latin typeface="Times New Roman" pitchFamily="18" charset="0"/>
                <a:cs typeface="Times New Roman" pitchFamily="18" charset="0"/>
              </a:rPr>
              <a:t>sacrale</a:t>
            </a:r>
            <a:r>
              <a:rPr lang="en-US" sz="2000" dirty="0" smtClean="0">
                <a:latin typeface="Times New Roman" pitchFamily="18" charset="0"/>
                <a:cs typeface="Times New Roman" pitchFamily="18" charset="0"/>
              </a:rPr>
              <a:t> is separated from its fellow and forms with it and the </a:t>
            </a:r>
            <a:r>
              <a:rPr lang="en-US" sz="2000" dirty="0" err="1" smtClean="0">
                <a:latin typeface="Times New Roman" pitchFamily="18" charset="0"/>
                <a:cs typeface="Times New Roman" pitchFamily="18" charset="0"/>
              </a:rPr>
              <a:t>sacrale</a:t>
            </a:r>
            <a:r>
              <a:rPr lang="en-US" sz="2000" dirty="0" smtClean="0">
                <a:latin typeface="Times New Roman" pitchFamily="18" charset="0"/>
                <a:cs typeface="Times New Roman" pitchFamily="18" charset="0"/>
              </a:rPr>
              <a:t> spines, the point of the croup.</a:t>
            </a:r>
          </a:p>
          <a:p>
            <a:pPr lvl="1" algn="just"/>
            <a:endParaRPr lang="en-US" sz="2000" dirty="0" smtClean="0">
              <a:latin typeface="Times New Roman" pitchFamily="18" charset="0"/>
              <a:cs typeface="Times New Roman" pitchFamily="18" charset="0"/>
            </a:endParaRPr>
          </a:p>
          <a:p>
            <a:pPr lvl="1" algn="just"/>
            <a:r>
              <a:rPr lang="en-US" sz="2000" b="1" dirty="0" smtClean="0">
                <a:latin typeface="Times New Roman" pitchFamily="18" charset="0"/>
                <a:cs typeface="Times New Roman" pitchFamily="18" charset="0"/>
              </a:rPr>
              <a:t>B- The lateral angle or tuber </a:t>
            </a:r>
            <a:r>
              <a:rPr lang="en-US" sz="2000" b="1" dirty="0" err="1" smtClean="0">
                <a:latin typeface="Times New Roman" pitchFamily="18" charset="0"/>
                <a:cs typeface="Times New Roman" pitchFamily="18" charset="0"/>
              </a:rPr>
              <a:t>coxae</a:t>
            </a:r>
            <a:r>
              <a:rPr lang="en-US" sz="2000" dirty="0" smtClean="0">
                <a:latin typeface="Times New Roman" pitchFamily="18" charset="0"/>
                <a:cs typeface="Times New Roman" pitchFamily="18" charset="0"/>
              </a:rPr>
              <a:t> is large and prominent, wide in the middle and smaller at either end and serves for the attachment of the </a:t>
            </a:r>
            <a:r>
              <a:rPr lang="en-US" sz="2000" dirty="0" err="1" smtClean="0">
                <a:latin typeface="Times New Roman" pitchFamily="18" charset="0"/>
                <a:cs typeface="Times New Roman" pitchFamily="18" charset="0"/>
              </a:rPr>
              <a:t>iliacus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obliquus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abdominis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internus</a:t>
            </a:r>
            <a:r>
              <a:rPr lang="en-US" sz="2000" dirty="0" smtClean="0">
                <a:latin typeface="Times New Roman" pitchFamily="18" charset="0"/>
                <a:cs typeface="Times New Roman" pitchFamily="18" charset="0"/>
              </a:rPr>
              <a:t>, tensor fasciae </a:t>
            </a:r>
            <a:r>
              <a:rPr lang="en-US" sz="2000" dirty="0" err="1" smtClean="0">
                <a:latin typeface="Times New Roman" pitchFamily="18" charset="0"/>
                <a:cs typeface="Times New Roman" pitchFamily="18" charset="0"/>
              </a:rPr>
              <a:t>latae</a:t>
            </a:r>
            <a:r>
              <a:rPr lang="en-US" sz="2000" dirty="0" smtClean="0">
                <a:latin typeface="Times New Roman" pitchFamily="18" charset="0"/>
                <a:cs typeface="Times New Roman" pitchFamily="18" charset="0"/>
              </a:rPr>
              <a:t>, gluteus </a:t>
            </a:r>
            <a:r>
              <a:rPr lang="en-US" sz="2000" dirty="0" err="1" smtClean="0">
                <a:latin typeface="Times New Roman" pitchFamily="18" charset="0"/>
                <a:cs typeface="Times New Roman" pitchFamily="18" charset="0"/>
              </a:rPr>
              <a:t>medius</a:t>
            </a:r>
            <a:r>
              <a:rPr lang="en-US" sz="2000" dirty="0" smtClean="0">
                <a:latin typeface="Times New Roman" pitchFamily="18" charset="0"/>
                <a:cs typeface="Times New Roman" pitchFamily="18" charset="0"/>
              </a:rPr>
              <a:t> etc.</a:t>
            </a:r>
          </a:p>
          <a:p>
            <a:pPr lvl="1" algn="just"/>
            <a:endParaRPr lang="en-US" sz="2000" dirty="0" smtClean="0">
              <a:latin typeface="Times New Roman" pitchFamily="18" charset="0"/>
              <a:cs typeface="Times New Roman" pitchFamily="18" charset="0"/>
            </a:endParaRPr>
          </a:p>
          <a:p>
            <a:pPr lvl="1" algn="just"/>
            <a:r>
              <a:rPr lang="en-US" sz="2000" b="1" dirty="0" smtClean="0">
                <a:latin typeface="Times New Roman" pitchFamily="18" charset="0"/>
                <a:cs typeface="Times New Roman" pitchFamily="18" charset="0"/>
              </a:rPr>
              <a:t>C-The inferior or </a:t>
            </a:r>
            <a:r>
              <a:rPr lang="en-US" sz="2000" b="1" dirty="0" err="1" smtClean="0">
                <a:latin typeface="Times New Roman" pitchFamily="18" charset="0"/>
                <a:cs typeface="Times New Roman" pitchFamily="18" charset="0"/>
              </a:rPr>
              <a:t>acetabular</a:t>
            </a:r>
            <a:r>
              <a:rPr lang="en-US" sz="2000" b="1" dirty="0" smtClean="0">
                <a:latin typeface="Times New Roman" pitchFamily="18" charset="0"/>
                <a:cs typeface="Times New Roman" pitchFamily="18" charset="0"/>
              </a:rPr>
              <a:t> angle</a:t>
            </a:r>
            <a:r>
              <a:rPr lang="en-US" sz="2000" dirty="0" smtClean="0">
                <a:latin typeface="Times New Roman" pitchFamily="18" charset="0"/>
                <a:cs typeface="Times New Roman" pitchFamily="18" charset="0"/>
              </a:rPr>
              <a:t> is thick and meets the other two parts at the </a:t>
            </a:r>
            <a:r>
              <a:rPr lang="en-US" sz="2000" dirty="0" err="1" smtClean="0">
                <a:latin typeface="Times New Roman" pitchFamily="18" charset="0"/>
                <a:cs typeface="Times New Roman" pitchFamily="18" charset="0"/>
                <a:hlinkClick r:id="rId2" tooltip="Acetabulum"/>
              </a:rPr>
              <a:t>acetabulum</a:t>
            </a:r>
            <a:r>
              <a:rPr lang="en-US" sz="2000"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z="4000" dirty="0" smtClean="0">
                <a:solidFill>
                  <a:srgbClr val="FF0000"/>
                </a:solidFill>
                <a:latin typeface="Algerian" pitchFamily="82" charset="0"/>
              </a:rPr>
              <a:t>                     Ilium- cont……..</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400" dirty="0" smtClean="0">
                <a:solidFill>
                  <a:srgbClr val="FF0000"/>
                </a:solidFill>
                <a:latin typeface="Algerian" pitchFamily="82" charset="0"/>
              </a:rPr>
              <a:t>Femur, Tibia, Fibula, Patella, Tarsal, </a:t>
            </a:r>
            <a:r>
              <a:rPr lang="en-US" sz="2400" dirty="0" err="1" smtClean="0">
                <a:solidFill>
                  <a:srgbClr val="FF0000"/>
                </a:solidFill>
                <a:latin typeface="Algerian" pitchFamily="82" charset="0"/>
              </a:rPr>
              <a:t>Metratarsal</a:t>
            </a:r>
            <a:r>
              <a:rPr lang="en-US" sz="2400" dirty="0" smtClean="0">
                <a:solidFill>
                  <a:srgbClr val="FF0000"/>
                </a:solidFill>
                <a:latin typeface="Algerian" pitchFamily="82" charset="0"/>
              </a:rPr>
              <a:t>, Splint &amp; Digits of Horse</a:t>
            </a:r>
            <a:endParaRPr lang="en-US" sz="2400" dirty="0">
              <a:solidFill>
                <a:srgbClr val="FF0000"/>
              </a:solidFill>
              <a:latin typeface="Algerian" pitchFamily="82" charset="0"/>
            </a:endParaRPr>
          </a:p>
        </p:txBody>
      </p:sp>
      <p:pic>
        <p:nvPicPr>
          <p:cNvPr id="6146" name="Picture 2" descr="C:\Users\user1\Desktop\TARSALHORSE.jpg"/>
          <p:cNvPicPr>
            <a:picLocks noGrp="1" noChangeAspect="1" noChangeArrowheads="1"/>
          </p:cNvPicPr>
          <p:nvPr>
            <p:ph idx="1"/>
          </p:nvPr>
        </p:nvPicPr>
        <p:blipFill>
          <a:blip r:embed="rId2"/>
          <a:srcRect/>
          <a:stretch>
            <a:fillRect/>
          </a:stretch>
        </p:blipFill>
        <p:spPr bwMode="auto">
          <a:xfrm>
            <a:off x="1133880" y="1481138"/>
            <a:ext cx="6876239" cy="4525962"/>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         </a:t>
            </a:r>
            <a:r>
              <a:rPr lang="en-US" dirty="0" smtClean="0">
                <a:solidFill>
                  <a:srgbClr val="FF0000"/>
                </a:solidFill>
                <a:latin typeface="Algerian" pitchFamily="82" charset="0"/>
              </a:rPr>
              <a:t>Tarsal Bone- Horse</a:t>
            </a:r>
            <a:r>
              <a:rPr lang="en-US" dirty="0" smtClean="0">
                <a:solidFill>
                  <a:srgbClr val="FF0000"/>
                </a:solidFill>
              </a:rPr>
              <a:t>.</a:t>
            </a:r>
            <a:endParaRPr lang="en-US" dirty="0"/>
          </a:p>
        </p:txBody>
      </p:sp>
      <p:pic>
        <p:nvPicPr>
          <p:cNvPr id="7170" name="Picture 2" descr="C:\Users\user1\Desktop\TARSAL HORSE.gif"/>
          <p:cNvPicPr>
            <a:picLocks noGrp="1" noChangeAspect="1" noChangeArrowheads="1"/>
          </p:cNvPicPr>
          <p:nvPr>
            <p:ph idx="1"/>
          </p:nvPr>
        </p:nvPicPr>
        <p:blipFill>
          <a:blip r:embed="rId2"/>
          <a:srcRect/>
          <a:stretch>
            <a:fillRect/>
          </a:stretch>
        </p:blipFill>
        <p:spPr bwMode="auto">
          <a:xfrm>
            <a:off x="2000250" y="1839119"/>
            <a:ext cx="5143500" cy="38100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400" dirty="0" smtClean="0">
                <a:latin typeface="Times New Roman" pitchFamily="18" charset="0"/>
                <a:cs typeface="Times New Roman" pitchFamily="18" charset="0"/>
              </a:rPr>
              <a:t>The tarsus is composed of </a:t>
            </a:r>
            <a:r>
              <a:rPr lang="en-US" sz="2400" b="1" dirty="0" smtClean="0">
                <a:latin typeface="Times New Roman" pitchFamily="18" charset="0"/>
                <a:cs typeface="Times New Roman" pitchFamily="18" charset="0"/>
              </a:rPr>
              <a:t>Seven</a:t>
            </a:r>
            <a:r>
              <a:rPr lang="en-US" sz="2400" dirty="0" smtClean="0">
                <a:latin typeface="Times New Roman" pitchFamily="18" charset="0"/>
                <a:cs typeface="Times New Roman" pitchFamily="18" charset="0"/>
              </a:rPr>
              <a:t> short bones arranged in below:</a:t>
            </a:r>
          </a:p>
          <a:p>
            <a:pPr>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Lateral</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Medial</a:t>
            </a:r>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Proximal row   </a:t>
            </a:r>
            <a:r>
              <a:rPr lang="en-US" sz="2400" dirty="0" err="1" smtClean="0">
                <a:solidFill>
                  <a:srgbClr val="FF0000"/>
                </a:solidFill>
                <a:latin typeface="Times New Roman" pitchFamily="18" charset="0"/>
                <a:cs typeface="Times New Roman" pitchFamily="18" charset="0"/>
              </a:rPr>
              <a:t>Tibial</a:t>
            </a:r>
            <a:r>
              <a:rPr lang="en-US" sz="2400" dirty="0" smtClean="0">
                <a:solidFill>
                  <a:srgbClr val="FF0000"/>
                </a:solidFill>
                <a:latin typeface="Times New Roman" pitchFamily="18" charset="0"/>
                <a:cs typeface="Times New Roman" pitchFamily="18" charset="0"/>
              </a:rPr>
              <a:t> tarsal                Fibular tarsal</a:t>
            </a:r>
          </a:p>
          <a:p>
            <a:pPr>
              <a:buNone/>
            </a:pPr>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Central row         </a:t>
            </a:r>
            <a:r>
              <a:rPr lang="en-US" sz="2400" b="1"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Central Tarsal </a:t>
            </a:r>
          </a:p>
          <a:p>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Distal row  </a:t>
            </a:r>
            <a:r>
              <a:rPr lang="en-US" sz="2400" dirty="0" smtClean="0">
                <a:solidFill>
                  <a:srgbClr val="0070C0"/>
                </a:solidFill>
                <a:latin typeface="Times New Roman" pitchFamily="18" charset="0"/>
                <a:cs typeface="Times New Roman" pitchFamily="18" charset="0"/>
              </a:rPr>
              <a:t> 1</a:t>
            </a:r>
            <a:r>
              <a:rPr lang="en-US" sz="2400" baseline="30000" dirty="0" smtClean="0">
                <a:solidFill>
                  <a:srgbClr val="0070C0"/>
                </a:solidFill>
                <a:latin typeface="Times New Roman" pitchFamily="18" charset="0"/>
                <a:cs typeface="Times New Roman" pitchFamily="18" charset="0"/>
              </a:rPr>
              <a:t>st</a:t>
            </a:r>
            <a:r>
              <a:rPr lang="en-US" sz="2400" dirty="0" smtClean="0">
                <a:solidFill>
                  <a:srgbClr val="0070C0"/>
                </a:solidFill>
                <a:latin typeface="Times New Roman" pitchFamily="18" charset="0"/>
                <a:cs typeface="Times New Roman" pitchFamily="18" charset="0"/>
              </a:rPr>
              <a:t> Tarsal   2</a:t>
            </a:r>
            <a:r>
              <a:rPr lang="en-US" sz="2400" baseline="30000" dirty="0" smtClean="0">
                <a:solidFill>
                  <a:srgbClr val="0070C0"/>
                </a:solidFill>
                <a:latin typeface="Times New Roman" pitchFamily="18" charset="0"/>
                <a:cs typeface="Times New Roman" pitchFamily="18" charset="0"/>
              </a:rPr>
              <a:t>nd</a:t>
            </a:r>
            <a:r>
              <a:rPr lang="en-US" sz="2400" dirty="0" smtClean="0">
                <a:solidFill>
                  <a:srgbClr val="0070C0"/>
                </a:solidFill>
                <a:latin typeface="Times New Roman" pitchFamily="18" charset="0"/>
                <a:cs typeface="Times New Roman" pitchFamily="18" charset="0"/>
              </a:rPr>
              <a:t> Tarsal      </a:t>
            </a:r>
            <a:r>
              <a:rPr lang="en-US" sz="2400" dirty="0" smtClean="0">
                <a:solidFill>
                  <a:srgbClr val="FF0000"/>
                </a:solidFill>
                <a:latin typeface="Times New Roman" pitchFamily="18" charset="0"/>
                <a:cs typeface="Times New Roman" pitchFamily="18" charset="0"/>
              </a:rPr>
              <a:t>3</a:t>
            </a:r>
            <a:r>
              <a:rPr lang="en-US" sz="2400" baseline="30000" dirty="0" smtClean="0">
                <a:solidFill>
                  <a:srgbClr val="FF0000"/>
                </a:solidFill>
                <a:latin typeface="Times New Roman" pitchFamily="18" charset="0"/>
                <a:cs typeface="Times New Roman" pitchFamily="18" charset="0"/>
              </a:rPr>
              <a:t>rd</a:t>
            </a:r>
            <a:r>
              <a:rPr lang="en-US" sz="2400" dirty="0" smtClean="0">
                <a:solidFill>
                  <a:srgbClr val="FF0000"/>
                </a:solidFill>
                <a:latin typeface="Times New Roman" pitchFamily="18" charset="0"/>
                <a:cs typeface="Times New Roman" pitchFamily="18" charset="0"/>
              </a:rPr>
              <a:t> Tarsal           </a:t>
            </a:r>
            <a:r>
              <a:rPr lang="en-US" sz="2400" dirty="0" smtClean="0">
                <a:solidFill>
                  <a:srgbClr val="0070C0"/>
                </a:solidFill>
                <a:latin typeface="Times New Roman" pitchFamily="18" charset="0"/>
                <a:cs typeface="Times New Roman" pitchFamily="18" charset="0"/>
              </a:rPr>
              <a:t>4</a:t>
            </a:r>
            <a:r>
              <a:rPr lang="en-US" sz="2400" baseline="30000" dirty="0" smtClean="0">
                <a:solidFill>
                  <a:srgbClr val="0070C0"/>
                </a:solidFill>
                <a:latin typeface="Times New Roman" pitchFamily="18" charset="0"/>
                <a:cs typeface="Times New Roman" pitchFamily="18" charset="0"/>
              </a:rPr>
              <a:t>th</a:t>
            </a:r>
            <a:r>
              <a:rPr lang="en-US" sz="2400" dirty="0" smtClean="0">
                <a:solidFill>
                  <a:srgbClr val="0070C0"/>
                </a:solidFill>
                <a:latin typeface="Times New Roman" pitchFamily="18" charset="0"/>
                <a:cs typeface="Times New Roman" pitchFamily="18" charset="0"/>
              </a:rPr>
              <a:t> Tarsal</a:t>
            </a:r>
            <a:endParaRPr lang="en-US" sz="2400" dirty="0"/>
          </a:p>
        </p:txBody>
      </p:sp>
      <p:sp>
        <p:nvSpPr>
          <p:cNvPr id="3" name="Title 2"/>
          <p:cNvSpPr>
            <a:spLocks noGrp="1"/>
          </p:cNvSpPr>
          <p:nvPr>
            <p:ph type="title"/>
          </p:nvPr>
        </p:nvSpPr>
        <p:spPr/>
        <p:txBody>
          <a:bodyPr/>
          <a:lstStyle/>
          <a:p>
            <a:r>
              <a:rPr lang="en-US" dirty="0" smtClean="0"/>
              <a:t>            </a:t>
            </a:r>
            <a:r>
              <a:rPr lang="en-US" sz="4000" dirty="0" smtClean="0">
                <a:solidFill>
                  <a:srgbClr val="FF0000"/>
                </a:solidFill>
                <a:latin typeface="Algerian" pitchFamily="82" charset="0"/>
              </a:rPr>
              <a:t>TARSAL - PIG</a:t>
            </a:r>
            <a:endParaRPr lang="en-US" sz="40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smtClean="0">
                <a:solidFill>
                  <a:srgbClr val="FF0000"/>
                </a:solidFill>
                <a:latin typeface="Algerian" pitchFamily="82" charset="0"/>
              </a:rPr>
              <a:t> Tarsal, </a:t>
            </a:r>
            <a:r>
              <a:rPr lang="en-US" sz="4400" dirty="0" err="1" smtClean="0">
                <a:solidFill>
                  <a:srgbClr val="FF0000"/>
                </a:solidFill>
                <a:latin typeface="Algerian" pitchFamily="82" charset="0"/>
              </a:rPr>
              <a:t>Metratarsal</a:t>
            </a:r>
            <a:r>
              <a:rPr lang="en-US" sz="4400" dirty="0" smtClean="0">
                <a:solidFill>
                  <a:srgbClr val="FF0000"/>
                </a:solidFill>
                <a:latin typeface="Algerian" pitchFamily="82" charset="0"/>
              </a:rPr>
              <a:t>, &amp; Digits of pig</a:t>
            </a:r>
            <a:endParaRPr lang="en-US" dirty="0"/>
          </a:p>
        </p:txBody>
      </p:sp>
      <p:pic>
        <p:nvPicPr>
          <p:cNvPr id="8194" name="Picture 2" descr="C:\Users\user1\Desktop\TARSAL PIG.jpg"/>
          <p:cNvPicPr>
            <a:picLocks noGrp="1" noChangeAspect="1" noChangeArrowheads="1"/>
          </p:cNvPicPr>
          <p:nvPr>
            <p:ph idx="1"/>
          </p:nvPr>
        </p:nvPicPr>
        <p:blipFill>
          <a:blip r:embed="rId2"/>
          <a:srcRect/>
          <a:stretch>
            <a:fillRect/>
          </a:stretch>
        </p:blipFill>
        <p:spPr bwMode="auto">
          <a:xfrm>
            <a:off x="1179185" y="1481138"/>
            <a:ext cx="6785630" cy="4525962"/>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400" dirty="0" smtClean="0">
                <a:latin typeface="Times New Roman" pitchFamily="18" charset="0"/>
                <a:cs typeface="Times New Roman" pitchFamily="18" charset="0"/>
              </a:rPr>
              <a:t>The tarsus is composed of </a:t>
            </a:r>
            <a:r>
              <a:rPr lang="en-US" sz="2400" b="1" dirty="0" smtClean="0">
                <a:latin typeface="Times New Roman" pitchFamily="18" charset="0"/>
                <a:cs typeface="Times New Roman" pitchFamily="18" charset="0"/>
              </a:rPr>
              <a:t>Seven</a:t>
            </a:r>
            <a:r>
              <a:rPr lang="en-US" sz="2400" dirty="0" smtClean="0">
                <a:latin typeface="Times New Roman" pitchFamily="18" charset="0"/>
                <a:cs typeface="Times New Roman" pitchFamily="18" charset="0"/>
              </a:rPr>
              <a:t> short bones arranged in below:</a:t>
            </a:r>
          </a:p>
          <a:p>
            <a:pPr>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Lateral</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Medial</a:t>
            </a:r>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Proximal row   </a:t>
            </a:r>
            <a:r>
              <a:rPr lang="en-US" sz="2400" dirty="0" err="1" smtClean="0">
                <a:solidFill>
                  <a:srgbClr val="FF0000"/>
                </a:solidFill>
                <a:latin typeface="Times New Roman" pitchFamily="18" charset="0"/>
                <a:cs typeface="Times New Roman" pitchFamily="18" charset="0"/>
              </a:rPr>
              <a:t>Tibial</a:t>
            </a:r>
            <a:r>
              <a:rPr lang="en-US" sz="2400" dirty="0" smtClean="0">
                <a:solidFill>
                  <a:srgbClr val="FF0000"/>
                </a:solidFill>
                <a:latin typeface="Times New Roman" pitchFamily="18" charset="0"/>
                <a:cs typeface="Times New Roman" pitchFamily="18" charset="0"/>
              </a:rPr>
              <a:t> tarsal                Fibular tarsal</a:t>
            </a:r>
          </a:p>
          <a:p>
            <a:pPr>
              <a:buNone/>
            </a:pPr>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Central row         </a:t>
            </a:r>
            <a:r>
              <a:rPr lang="en-US" sz="2400" b="1"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Central Tarsal </a:t>
            </a:r>
          </a:p>
          <a:p>
            <a:endParaRPr lang="en-US" sz="2400" dirty="0" smtClean="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Distal row  </a:t>
            </a:r>
            <a:r>
              <a:rPr lang="en-US" sz="2400" dirty="0" smtClean="0">
                <a:solidFill>
                  <a:srgbClr val="0070C0"/>
                </a:solidFill>
                <a:latin typeface="Times New Roman" pitchFamily="18" charset="0"/>
                <a:cs typeface="Times New Roman" pitchFamily="18" charset="0"/>
              </a:rPr>
              <a:t> 1</a:t>
            </a:r>
            <a:r>
              <a:rPr lang="en-US" sz="2400" baseline="30000" dirty="0" smtClean="0">
                <a:solidFill>
                  <a:srgbClr val="0070C0"/>
                </a:solidFill>
                <a:latin typeface="Times New Roman" pitchFamily="18" charset="0"/>
                <a:cs typeface="Times New Roman" pitchFamily="18" charset="0"/>
              </a:rPr>
              <a:t>st</a:t>
            </a:r>
            <a:r>
              <a:rPr lang="en-US" sz="2400" dirty="0" smtClean="0">
                <a:solidFill>
                  <a:srgbClr val="0070C0"/>
                </a:solidFill>
                <a:latin typeface="Times New Roman" pitchFamily="18" charset="0"/>
                <a:cs typeface="Times New Roman" pitchFamily="18" charset="0"/>
              </a:rPr>
              <a:t> Tarsal   2</a:t>
            </a:r>
            <a:r>
              <a:rPr lang="en-US" sz="2400" baseline="30000" dirty="0" smtClean="0">
                <a:solidFill>
                  <a:srgbClr val="0070C0"/>
                </a:solidFill>
                <a:latin typeface="Times New Roman" pitchFamily="18" charset="0"/>
                <a:cs typeface="Times New Roman" pitchFamily="18" charset="0"/>
              </a:rPr>
              <a:t>nd</a:t>
            </a:r>
            <a:r>
              <a:rPr lang="en-US" sz="2400" dirty="0" smtClean="0">
                <a:solidFill>
                  <a:srgbClr val="0070C0"/>
                </a:solidFill>
                <a:latin typeface="Times New Roman" pitchFamily="18" charset="0"/>
                <a:cs typeface="Times New Roman" pitchFamily="18" charset="0"/>
              </a:rPr>
              <a:t> Tarsal      </a:t>
            </a:r>
            <a:r>
              <a:rPr lang="en-US" sz="2400" dirty="0" smtClean="0">
                <a:solidFill>
                  <a:srgbClr val="FF0000"/>
                </a:solidFill>
                <a:latin typeface="Times New Roman" pitchFamily="18" charset="0"/>
                <a:cs typeface="Times New Roman" pitchFamily="18" charset="0"/>
              </a:rPr>
              <a:t>3</a:t>
            </a:r>
            <a:r>
              <a:rPr lang="en-US" sz="2400" baseline="30000" dirty="0" smtClean="0">
                <a:solidFill>
                  <a:srgbClr val="FF0000"/>
                </a:solidFill>
                <a:latin typeface="Times New Roman" pitchFamily="18" charset="0"/>
                <a:cs typeface="Times New Roman" pitchFamily="18" charset="0"/>
              </a:rPr>
              <a:t>rd</a:t>
            </a:r>
            <a:r>
              <a:rPr lang="en-US" sz="2400" dirty="0" smtClean="0">
                <a:solidFill>
                  <a:srgbClr val="FF0000"/>
                </a:solidFill>
                <a:latin typeface="Times New Roman" pitchFamily="18" charset="0"/>
                <a:cs typeface="Times New Roman" pitchFamily="18" charset="0"/>
              </a:rPr>
              <a:t> Tarsal           </a:t>
            </a:r>
            <a:r>
              <a:rPr lang="en-US" sz="2400" dirty="0" smtClean="0">
                <a:solidFill>
                  <a:srgbClr val="0070C0"/>
                </a:solidFill>
                <a:latin typeface="Times New Roman" pitchFamily="18" charset="0"/>
                <a:cs typeface="Times New Roman" pitchFamily="18" charset="0"/>
              </a:rPr>
              <a:t>4</a:t>
            </a:r>
            <a:r>
              <a:rPr lang="en-US" sz="2400" baseline="30000" dirty="0" smtClean="0">
                <a:solidFill>
                  <a:srgbClr val="0070C0"/>
                </a:solidFill>
                <a:latin typeface="Times New Roman" pitchFamily="18" charset="0"/>
                <a:cs typeface="Times New Roman" pitchFamily="18" charset="0"/>
              </a:rPr>
              <a:t>th</a:t>
            </a:r>
            <a:r>
              <a:rPr lang="en-US" sz="2400" dirty="0" smtClean="0">
                <a:solidFill>
                  <a:srgbClr val="0070C0"/>
                </a:solidFill>
                <a:latin typeface="Times New Roman" pitchFamily="18" charset="0"/>
                <a:cs typeface="Times New Roman" pitchFamily="18" charset="0"/>
              </a:rPr>
              <a:t> Tarsal</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TARSAL- Dog</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sz="4000" dirty="0" smtClean="0">
                <a:solidFill>
                  <a:srgbClr val="FF0000"/>
                </a:solidFill>
                <a:latin typeface="Algerian" pitchFamily="82" charset="0"/>
              </a:rPr>
              <a:t>TARSAL BONE-DOG</a:t>
            </a:r>
            <a:endParaRPr lang="en-US" sz="4000" dirty="0">
              <a:solidFill>
                <a:srgbClr val="FF0000"/>
              </a:solidFill>
              <a:latin typeface="Algerian" pitchFamily="82" charset="0"/>
            </a:endParaRPr>
          </a:p>
        </p:txBody>
      </p:sp>
      <p:pic>
        <p:nvPicPr>
          <p:cNvPr id="9218" name="Picture 2" descr="C:\Users\user1\Desktop\DOG TARSAL.jpg"/>
          <p:cNvPicPr>
            <a:picLocks noGrp="1" noChangeAspect="1" noChangeArrowheads="1"/>
          </p:cNvPicPr>
          <p:nvPr>
            <p:ph idx="1"/>
          </p:nvPr>
        </p:nvPicPr>
        <p:blipFill>
          <a:blip r:embed="rId2"/>
          <a:srcRect/>
          <a:stretch>
            <a:fillRect/>
          </a:stretch>
        </p:blipFill>
        <p:spPr bwMode="auto">
          <a:xfrm>
            <a:off x="2621280" y="2270411"/>
            <a:ext cx="3901440" cy="2947416"/>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b="1" dirty="0" smtClean="0">
              <a:latin typeface="Times New Roman" pitchFamily="18" charset="0"/>
              <a:cs typeface="Times New Roman" pitchFamily="18" charset="0"/>
            </a:endParaRPr>
          </a:p>
          <a:p>
            <a:r>
              <a:rPr lang="en-IN" b="1" dirty="0" smtClean="0">
                <a:latin typeface="Times New Roman" pitchFamily="18" charset="0"/>
                <a:cs typeface="Times New Roman" pitchFamily="18" charset="0"/>
              </a:rPr>
              <a:t>Fowl</a:t>
            </a:r>
          </a:p>
          <a:p>
            <a:endParaRPr lang="en-US"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The tarsus bone is </a:t>
            </a:r>
            <a:r>
              <a:rPr lang="en-IN" b="1" dirty="0" smtClean="0">
                <a:latin typeface="Times New Roman" pitchFamily="18" charset="0"/>
                <a:cs typeface="Times New Roman" pitchFamily="18" charset="0"/>
              </a:rPr>
              <a:t>absent</a:t>
            </a:r>
            <a:r>
              <a:rPr lang="en-IN" dirty="0" smtClean="0">
                <a:latin typeface="Times New Roman" pitchFamily="18" charset="0"/>
                <a:cs typeface="Times New Roman" pitchFamily="18" charset="0"/>
              </a:rPr>
              <a:t> as such in the adult.</a:t>
            </a:r>
          </a:p>
          <a:p>
            <a:pPr lvl="0"/>
            <a:endParaRPr lang="en-US"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In the </a:t>
            </a:r>
            <a:r>
              <a:rPr lang="en-IN" b="1" dirty="0" smtClean="0">
                <a:latin typeface="Times New Roman" pitchFamily="18" charset="0"/>
                <a:cs typeface="Times New Roman" pitchFamily="18" charset="0"/>
              </a:rPr>
              <a:t>proximal row </a:t>
            </a:r>
            <a:r>
              <a:rPr lang="en-IN" dirty="0" smtClean="0">
                <a:latin typeface="Times New Roman" pitchFamily="18" charset="0"/>
                <a:cs typeface="Times New Roman" pitchFamily="18" charset="0"/>
              </a:rPr>
              <a:t>the embryonic elements fuse with the </a:t>
            </a:r>
            <a:r>
              <a:rPr lang="en-IN" dirty="0" smtClean="0">
                <a:latin typeface="Times New Roman" pitchFamily="18" charset="0"/>
                <a:cs typeface="Times New Roman" pitchFamily="18" charset="0"/>
                <a:hlinkClick r:id="rId2" tooltip="Tibia"/>
              </a:rPr>
              <a:t>tibia</a:t>
            </a:r>
            <a:r>
              <a:rPr lang="en-IN" dirty="0" smtClean="0">
                <a:latin typeface="Times New Roman" pitchFamily="18" charset="0"/>
                <a:cs typeface="Times New Roman" pitchFamily="18" charset="0"/>
              </a:rPr>
              <a:t> and in the </a:t>
            </a:r>
            <a:r>
              <a:rPr lang="en-IN" b="1" dirty="0" smtClean="0">
                <a:latin typeface="Times New Roman" pitchFamily="18" charset="0"/>
                <a:cs typeface="Times New Roman" pitchFamily="18" charset="0"/>
              </a:rPr>
              <a:t>distal row </a:t>
            </a:r>
            <a:r>
              <a:rPr lang="en-IN" dirty="0" smtClean="0">
                <a:latin typeface="Times New Roman" pitchFamily="18" charset="0"/>
                <a:cs typeface="Times New Roman" pitchFamily="18" charset="0"/>
              </a:rPr>
              <a:t>with the metatarsus.</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solidFill>
                  <a:srgbClr val="FF0000"/>
                </a:solidFill>
                <a:latin typeface="Algerian" pitchFamily="82" charset="0"/>
              </a:rPr>
              <a:t>           TARSAL BONE  - FOWL</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1600" dirty="0" smtClean="0">
                <a:latin typeface="Times New Roman" pitchFamily="18" charset="0"/>
                <a:cs typeface="Times New Roman" pitchFamily="18" charset="0"/>
              </a:rPr>
              <a:t>The metatarsus has </a:t>
            </a:r>
            <a:r>
              <a:rPr lang="en-US" sz="1600" b="1" dirty="0" smtClean="0">
                <a:latin typeface="Times New Roman" pitchFamily="18" charset="0"/>
                <a:cs typeface="Times New Roman" pitchFamily="18" charset="0"/>
              </a:rPr>
              <a:t>two bones </a:t>
            </a:r>
            <a:r>
              <a:rPr lang="en-US" sz="1600" dirty="0" smtClean="0">
                <a:latin typeface="Times New Roman" pitchFamily="18" charset="0"/>
                <a:cs typeface="Times New Roman" pitchFamily="18" charset="0"/>
              </a:rPr>
              <a:t>-the </a:t>
            </a:r>
            <a:r>
              <a:rPr lang="en-US" sz="1600" i="1" dirty="0" smtClean="0">
                <a:latin typeface="Times New Roman" pitchFamily="18" charset="0"/>
                <a:cs typeface="Times New Roman" pitchFamily="18" charset="0"/>
              </a:rPr>
              <a:t>large</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third and fourth</a:t>
            </a:r>
            <a:r>
              <a:rPr lang="en-US" sz="1600" dirty="0" smtClean="0">
                <a:latin typeface="Times New Roman" pitchFamily="18" charset="0"/>
                <a:cs typeface="Times New Roman" pitchFamily="18" charset="0"/>
              </a:rPr>
              <a:t>) and the medial </a:t>
            </a:r>
            <a:r>
              <a:rPr lang="en-US" sz="1600" i="1" dirty="0" smtClean="0">
                <a:latin typeface="Times New Roman" pitchFamily="18" charset="0"/>
                <a:cs typeface="Times New Roman" pitchFamily="18" charset="0"/>
              </a:rPr>
              <a:t>small</a:t>
            </a:r>
            <a:r>
              <a:rPr lang="en-US" sz="1600" dirty="0" smtClean="0">
                <a:latin typeface="Times New Roman" pitchFamily="18" charset="0"/>
                <a:cs typeface="Times New Roman" pitchFamily="18" charset="0"/>
              </a:rPr>
              <a:t> (second) </a:t>
            </a:r>
            <a:r>
              <a:rPr lang="en-US" sz="1600" i="1" dirty="0" smtClean="0">
                <a:latin typeface="Times New Roman" pitchFamily="18" charset="0"/>
                <a:cs typeface="Times New Roman" pitchFamily="18" charset="0"/>
              </a:rPr>
              <a:t>metatarsal bones</a:t>
            </a:r>
            <a:r>
              <a:rPr lang="en-US" sz="1600" dirty="0" smtClean="0">
                <a:latin typeface="Times New Roman" pitchFamily="18" charset="0"/>
                <a:cs typeface="Times New Roman" pitchFamily="18" charset="0"/>
              </a:rPr>
              <a:t>.</a:t>
            </a:r>
          </a:p>
          <a:p>
            <a:pPr algn="just"/>
            <a:r>
              <a:rPr lang="en-US" sz="1600" b="1" dirty="0" smtClean="0">
                <a:solidFill>
                  <a:srgbClr val="FF0000"/>
                </a:solidFill>
                <a:latin typeface="Times New Roman" pitchFamily="18" charset="0"/>
                <a:cs typeface="Times New Roman" pitchFamily="18" charset="0"/>
              </a:rPr>
              <a:t>Large metatarsal </a:t>
            </a:r>
            <a:r>
              <a:rPr lang="en-US" sz="1600" b="1" dirty="0" smtClean="0">
                <a:solidFill>
                  <a:srgbClr val="FF0000"/>
                </a:solidFill>
                <a:latin typeface="Times New Roman" pitchFamily="18" charset="0"/>
                <a:cs typeface="Times New Roman" pitchFamily="18" charset="0"/>
                <a:hlinkClick r:id="rId2" tooltip="Bone"/>
              </a:rPr>
              <a:t>bone</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en-US" sz="1600" b="1" dirty="0" smtClean="0">
                <a:latin typeface="Times New Roman" pitchFamily="18" charset="0"/>
                <a:cs typeface="Times New Roman" pitchFamily="18" charset="0"/>
              </a:rPr>
              <a:t>third and fourth</a:t>
            </a:r>
            <a:r>
              <a:rPr lang="en-US" sz="1600" dirty="0" smtClean="0">
                <a:latin typeface="Times New Roman" pitchFamily="18" charset="0"/>
                <a:cs typeface="Times New Roman" pitchFamily="18" charset="0"/>
              </a:rPr>
              <a:t>)</a:t>
            </a:r>
          </a:p>
          <a:p>
            <a:pPr lvl="0" algn="just"/>
            <a:r>
              <a:rPr lang="en-US" sz="1600" dirty="0" smtClean="0">
                <a:latin typeface="Times New Roman" pitchFamily="18" charset="0"/>
                <a:cs typeface="Times New Roman" pitchFamily="18" charset="0"/>
              </a:rPr>
              <a:t>It resembles the large metacarpal except for the following differences</a:t>
            </a:r>
          </a:p>
          <a:p>
            <a:pPr lvl="0" algn="just"/>
            <a:r>
              <a:rPr lang="en-US" sz="1600" dirty="0" smtClean="0">
                <a:latin typeface="Times New Roman" pitchFamily="18" charset="0"/>
                <a:cs typeface="Times New Roman" pitchFamily="18" charset="0"/>
              </a:rPr>
              <a:t>The </a:t>
            </a:r>
            <a:r>
              <a:rPr lang="en-US" sz="1600" dirty="0" smtClean="0">
                <a:latin typeface="Times New Roman" pitchFamily="18" charset="0"/>
                <a:cs typeface="Times New Roman" pitchFamily="18" charset="0"/>
                <a:hlinkClick r:id="rId2" tooltip="Bone"/>
              </a:rPr>
              <a:t>bone</a:t>
            </a:r>
            <a:r>
              <a:rPr lang="en-US" sz="1600" dirty="0" smtClean="0">
                <a:latin typeface="Times New Roman" pitchFamily="18" charset="0"/>
                <a:cs typeface="Times New Roman" pitchFamily="18" charset="0"/>
              </a:rPr>
              <a:t> is longer than metacarpal.</a:t>
            </a:r>
          </a:p>
          <a:p>
            <a:pPr lvl="0" algn="just"/>
            <a:r>
              <a:rPr lang="en-US" sz="1600" dirty="0" smtClean="0">
                <a:latin typeface="Times New Roman" pitchFamily="18" charset="0"/>
                <a:cs typeface="Times New Roman" pitchFamily="18" charset="0"/>
              </a:rPr>
              <a:t>The shaft is four sided.</a:t>
            </a:r>
          </a:p>
          <a:p>
            <a:pPr lvl="0" algn="just"/>
            <a:r>
              <a:rPr lang="en-US" sz="1600" dirty="0" smtClean="0">
                <a:latin typeface="Times New Roman" pitchFamily="18" charset="0"/>
                <a:cs typeface="Times New Roman" pitchFamily="18" charset="0"/>
              </a:rPr>
              <a:t>The dorsal metatarsal groove is deeper.</a:t>
            </a:r>
          </a:p>
          <a:p>
            <a:pPr lvl="0" algn="just"/>
            <a:r>
              <a:rPr lang="en-US" sz="1600" dirty="0" smtClean="0">
                <a:latin typeface="Times New Roman" pitchFamily="18" charset="0"/>
                <a:cs typeface="Times New Roman" pitchFamily="18" charset="0"/>
              </a:rPr>
              <a:t>The </a:t>
            </a:r>
            <a:r>
              <a:rPr lang="en-US" sz="1600" b="1" dirty="0" smtClean="0">
                <a:latin typeface="Times New Roman" pitchFamily="18" charset="0"/>
                <a:cs typeface="Times New Roman" pitchFamily="18" charset="0"/>
              </a:rPr>
              <a:t>plantar face</a:t>
            </a:r>
            <a:r>
              <a:rPr lang="en-US" sz="1600" dirty="0" smtClean="0">
                <a:latin typeface="Times New Roman" pitchFamily="18" charset="0"/>
                <a:cs typeface="Times New Roman" pitchFamily="18" charset="0"/>
              </a:rPr>
              <a:t> presents a shallow groove. Commencing at the upper part of the groove is a vascular tunnel passing obliquely upward and forward through the proximal extremity to open on the </a:t>
            </a:r>
            <a:r>
              <a:rPr lang="en-US" sz="1600" dirty="0" err="1" smtClean="0">
                <a:latin typeface="Times New Roman" pitchFamily="18" charset="0"/>
                <a:cs typeface="Times New Roman" pitchFamily="18" charset="0"/>
              </a:rPr>
              <a:t>articular</a:t>
            </a:r>
            <a:r>
              <a:rPr lang="en-US" sz="1600" dirty="0" smtClean="0">
                <a:latin typeface="Times New Roman" pitchFamily="18" charset="0"/>
                <a:cs typeface="Times New Roman" pitchFamily="18" charset="0"/>
              </a:rPr>
              <a:t> face of the extremity behind and between the facets.</a:t>
            </a:r>
          </a:p>
          <a:p>
            <a:pPr lvl="0" algn="just"/>
            <a:r>
              <a:rPr lang="en-US" sz="1600" dirty="0" smtClean="0">
                <a:latin typeface="Times New Roman" pitchFamily="18" charset="0"/>
                <a:cs typeface="Times New Roman" pitchFamily="18" charset="0"/>
              </a:rPr>
              <a:t>The </a:t>
            </a:r>
            <a:r>
              <a:rPr lang="en-US" sz="1600" b="1" dirty="0" smtClean="0">
                <a:latin typeface="Times New Roman" pitchFamily="18" charset="0"/>
                <a:cs typeface="Times New Roman" pitchFamily="18" charset="0"/>
              </a:rPr>
              <a:t>proximal extremity</a:t>
            </a:r>
            <a:r>
              <a:rPr lang="en-US" sz="1600" dirty="0" smtClean="0">
                <a:latin typeface="Times New Roman" pitchFamily="18" charset="0"/>
                <a:cs typeface="Times New Roman" pitchFamily="18" charset="0"/>
              </a:rPr>
              <a:t> presents a flattened facet laterally for the fused central and 4th tarsal and a large facet on the medial aspect for the fused 2nd and third tarsal behind which is another small facet for the first tarsal. At its </a:t>
            </a:r>
            <a:r>
              <a:rPr lang="en-US" sz="1600" dirty="0" err="1" smtClean="0">
                <a:latin typeface="Times New Roman" pitchFamily="18" charset="0"/>
                <a:cs typeface="Times New Roman" pitchFamily="18" charset="0"/>
              </a:rPr>
              <a:t>postero</a:t>
            </a:r>
            <a:r>
              <a:rPr lang="en-US" sz="1600" dirty="0" smtClean="0">
                <a:latin typeface="Times New Roman" pitchFamily="18" charset="0"/>
                <a:cs typeface="Times New Roman" pitchFamily="18" charset="0"/>
              </a:rPr>
              <a:t> medial aspect, this extremity presents a facet for the small </a:t>
            </a:r>
            <a:r>
              <a:rPr lang="en-US" sz="1600" b="1" dirty="0" smtClean="0">
                <a:latin typeface="Times New Roman" pitchFamily="18" charset="0"/>
                <a:cs typeface="Times New Roman" pitchFamily="18" charset="0"/>
              </a:rPr>
              <a:t>metatarsal </a:t>
            </a:r>
            <a:r>
              <a:rPr lang="en-US" sz="1600" b="1" dirty="0" smtClean="0">
                <a:latin typeface="Times New Roman" pitchFamily="18" charset="0"/>
                <a:cs typeface="Times New Roman" pitchFamily="18" charset="0"/>
                <a:hlinkClick r:id="rId2" tooltip="Bone"/>
              </a:rPr>
              <a:t>bone</a:t>
            </a:r>
            <a:r>
              <a:rPr lang="en-US" sz="1600" dirty="0" smtClean="0">
                <a:latin typeface="Times New Roman" pitchFamily="18" charset="0"/>
                <a:cs typeface="Times New Roman" pitchFamily="18" charset="0"/>
              </a:rPr>
              <a:t>.</a:t>
            </a:r>
          </a:p>
          <a:p>
            <a:pPr lvl="0" algn="just"/>
            <a:r>
              <a:rPr lang="en-US" sz="1600" dirty="0" smtClean="0">
                <a:latin typeface="Times New Roman" pitchFamily="18" charset="0"/>
                <a:cs typeface="Times New Roman" pitchFamily="18" charset="0"/>
              </a:rPr>
              <a:t>The </a:t>
            </a:r>
            <a:r>
              <a:rPr lang="en-US" sz="1600" b="1" dirty="0" err="1" smtClean="0">
                <a:latin typeface="Times New Roman" pitchFamily="18" charset="0"/>
                <a:cs typeface="Times New Roman" pitchFamily="18" charset="0"/>
              </a:rPr>
              <a:t>dorso</a:t>
            </a:r>
            <a:r>
              <a:rPr lang="en-US" sz="1600" b="1" dirty="0" smtClean="0">
                <a:latin typeface="Times New Roman" pitchFamily="18" charset="0"/>
                <a:cs typeface="Times New Roman" pitchFamily="18" charset="0"/>
              </a:rPr>
              <a:t>-medial</a:t>
            </a:r>
            <a:r>
              <a:rPr lang="en-US" sz="1600" dirty="0" smtClean="0">
                <a:latin typeface="Times New Roman" pitchFamily="18" charset="0"/>
                <a:cs typeface="Times New Roman" pitchFamily="18" charset="0"/>
              </a:rPr>
              <a:t> aspect presents a </a:t>
            </a:r>
            <a:r>
              <a:rPr lang="en-US" sz="1600" dirty="0" err="1" smtClean="0">
                <a:latin typeface="Times New Roman" pitchFamily="18" charset="0"/>
                <a:cs typeface="Times New Roman" pitchFamily="18" charset="0"/>
              </a:rPr>
              <a:t>tuberosity</a:t>
            </a:r>
            <a:r>
              <a:rPr lang="en-US" sz="1600" dirty="0" smtClean="0">
                <a:latin typeface="Times New Roman" pitchFamily="18" charset="0"/>
                <a:cs typeface="Times New Roman" pitchFamily="18" charset="0"/>
              </a:rPr>
              <a:t> for the attachment of the tendon of the </a:t>
            </a:r>
            <a:r>
              <a:rPr lang="en-US" sz="1600" b="1" dirty="0" err="1" smtClean="0">
                <a:latin typeface="Times New Roman" pitchFamily="18" charset="0"/>
                <a:cs typeface="Times New Roman" pitchFamily="18" charset="0"/>
              </a:rPr>
              <a:t>peroneus</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tertius</a:t>
            </a:r>
            <a:r>
              <a:rPr lang="en-US" sz="1600" i="1"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The </a:t>
            </a:r>
            <a:r>
              <a:rPr lang="en-US" sz="1600" b="1" dirty="0" smtClean="0">
                <a:latin typeface="Times New Roman" pitchFamily="18" charset="0"/>
                <a:cs typeface="Times New Roman" pitchFamily="18" charset="0"/>
              </a:rPr>
              <a:t>distal extremity</a:t>
            </a:r>
            <a:r>
              <a:rPr lang="en-US" sz="1600" dirty="0" smtClean="0">
                <a:latin typeface="Times New Roman" pitchFamily="18" charset="0"/>
                <a:cs typeface="Times New Roman" pitchFamily="18" charset="0"/>
              </a:rPr>
              <a:t> resembles that of the large metacarpal.</a:t>
            </a:r>
          </a:p>
          <a:p>
            <a:pPr algn="just"/>
            <a:endParaRPr lang="en-US" sz="16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000" dirty="0" smtClean="0">
                <a:solidFill>
                  <a:srgbClr val="FF0000"/>
                </a:solidFill>
                <a:latin typeface="Algerian" pitchFamily="82" charset="0"/>
              </a:rPr>
              <a:t>            METATARSAL- OX</a:t>
            </a:r>
            <a:endParaRPr lang="en-US" sz="40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Medial small metatarsal</a:t>
            </a:r>
          </a:p>
          <a:p>
            <a:pPr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The medial small metatarsal is </a:t>
            </a:r>
            <a:r>
              <a:rPr lang="en-US" sz="2400" b="1" dirty="0" smtClean="0">
                <a:latin typeface="Times New Roman" pitchFamily="18" charset="0"/>
                <a:cs typeface="Times New Roman" pitchFamily="18" charset="0"/>
              </a:rPr>
              <a:t>disc shaped </a:t>
            </a:r>
            <a:r>
              <a:rPr lang="en-US" sz="2400" dirty="0" smtClean="0">
                <a:latin typeface="Times New Roman" pitchFamily="18" charset="0"/>
                <a:cs typeface="Times New Roman" pitchFamily="18" charset="0"/>
              </a:rPr>
              <a:t>piece of </a:t>
            </a:r>
            <a:r>
              <a:rPr lang="en-US" sz="2400" dirty="0" smtClean="0">
                <a:latin typeface="Times New Roman" pitchFamily="18" charset="0"/>
                <a:cs typeface="Times New Roman" pitchFamily="18" charset="0"/>
                <a:hlinkClick r:id="rId2" tooltip="Bone"/>
              </a:rPr>
              <a:t>bone</a:t>
            </a:r>
            <a:r>
              <a:rPr lang="en-US" sz="2400" dirty="0" smtClean="0">
                <a:latin typeface="Times New Roman" pitchFamily="18" charset="0"/>
                <a:cs typeface="Times New Roman" pitchFamily="18" charset="0"/>
              </a:rPr>
              <a:t> situated at </a:t>
            </a:r>
            <a:r>
              <a:rPr lang="en-US" sz="2400" b="1" dirty="0" err="1" smtClean="0">
                <a:latin typeface="Times New Roman" pitchFamily="18" charset="0"/>
                <a:cs typeface="Times New Roman" pitchFamily="18" charset="0"/>
              </a:rPr>
              <a:t>postero</a:t>
            </a:r>
            <a:r>
              <a:rPr lang="en-US" sz="2400" b="1" dirty="0" smtClean="0">
                <a:latin typeface="Times New Roman" pitchFamily="18" charset="0"/>
                <a:cs typeface="Times New Roman" pitchFamily="18" charset="0"/>
              </a:rPr>
              <a:t>-medial aspect </a:t>
            </a:r>
            <a:r>
              <a:rPr lang="en-US" sz="2400" dirty="0" smtClean="0">
                <a:latin typeface="Times New Roman" pitchFamily="18" charset="0"/>
                <a:cs typeface="Times New Roman" pitchFamily="18" charset="0"/>
              </a:rPr>
              <a:t>of the proximal extremity of the large metatarsal </a:t>
            </a:r>
            <a:r>
              <a:rPr lang="en-US" sz="2400" dirty="0" smtClean="0">
                <a:latin typeface="Times New Roman" pitchFamily="18" charset="0"/>
                <a:cs typeface="Times New Roman" pitchFamily="18" charset="0"/>
                <a:hlinkClick r:id="rId2" tooltip="Bone"/>
              </a:rPr>
              <a:t>bone</a:t>
            </a:r>
            <a:r>
              <a:rPr lang="en-US" sz="2400" dirty="0" smtClean="0">
                <a:latin typeface="Times New Roman" pitchFamily="18" charset="0"/>
                <a:cs typeface="Times New Roman" pitchFamily="18" charset="0"/>
              </a:rPr>
              <a:t>.</a:t>
            </a:r>
          </a:p>
          <a:p>
            <a:pPr lvl="0"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It presents small facet on its dorsal face for the large metatarsal. The rest of the </a:t>
            </a:r>
            <a:r>
              <a:rPr lang="en-US" sz="2400" dirty="0" smtClean="0">
                <a:latin typeface="Times New Roman" pitchFamily="18" charset="0"/>
                <a:cs typeface="Times New Roman" pitchFamily="18" charset="0"/>
                <a:hlinkClick r:id="rId2" tooltip="Bone"/>
              </a:rPr>
              <a:t>bone</a:t>
            </a:r>
            <a:r>
              <a:rPr lang="en-US" sz="2400" dirty="0" smtClean="0">
                <a:latin typeface="Times New Roman" pitchFamily="18" charset="0"/>
                <a:cs typeface="Times New Roman" pitchFamily="18" charset="0"/>
              </a:rPr>
              <a:t> is rough.</a:t>
            </a:r>
          </a:p>
          <a:p>
            <a:pPr algn="just"/>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000" dirty="0" smtClean="0">
                <a:solidFill>
                  <a:srgbClr val="FF0000"/>
                </a:solidFill>
                <a:latin typeface="Algerian" pitchFamily="82" charset="0"/>
              </a:rPr>
              <a:t>     SMALL METACARPAL-OX</a:t>
            </a:r>
            <a:endParaRPr lang="en-US" sz="40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000" dirty="0" smtClean="0">
                <a:solidFill>
                  <a:srgbClr val="FF0000"/>
                </a:solidFill>
                <a:latin typeface="Algerian" pitchFamily="82" charset="0"/>
                <a:cs typeface="Times New Roman" pitchFamily="18" charset="0"/>
              </a:rPr>
              <a:t>METATARSAL- SHEEP &amp; GOAT SIMILAR TO THAT  OF    OX.</a:t>
            </a:r>
            <a:endParaRPr lang="en-US" sz="4000" dirty="0">
              <a:solidFill>
                <a:srgbClr val="FF0000"/>
              </a:solidFill>
              <a:latin typeface="Algerian" pitchFamily="82" charset="0"/>
              <a:cs typeface="Times New Roman" pitchFamily="18" charset="0"/>
            </a:endParaRPr>
          </a:p>
        </p:txBody>
      </p:sp>
      <p:pic>
        <p:nvPicPr>
          <p:cNvPr id="10243" name="Picture 3" descr="C:\Users\user1\Desktop\METATARSAL OX.jpg"/>
          <p:cNvPicPr>
            <a:picLocks noGrp="1" noChangeAspect="1" noChangeArrowheads="1"/>
          </p:cNvPicPr>
          <p:nvPr>
            <p:ph idx="1"/>
          </p:nvPr>
        </p:nvPicPr>
        <p:blipFill>
          <a:blip r:embed="rId2"/>
          <a:srcRect/>
          <a:stretch>
            <a:fillRect/>
          </a:stretch>
        </p:blipFill>
        <p:spPr bwMode="auto">
          <a:xfrm>
            <a:off x="3448050" y="3020219"/>
            <a:ext cx="2247900" cy="144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000" dirty="0" err="1" smtClean="0">
                <a:latin typeface="Times New Roman" pitchFamily="18" charset="0"/>
                <a:cs typeface="Times New Roman" pitchFamily="18" charset="0"/>
              </a:rPr>
              <a:t>Ishium</a:t>
            </a:r>
            <a:endParaRPr lang="en-US" sz="2000" dirty="0" smtClean="0">
              <a:latin typeface="Times New Roman" pitchFamily="18" charset="0"/>
              <a:cs typeface="Times New Roman" pitchFamily="18" charset="0"/>
            </a:endParaRPr>
          </a:p>
          <a:p>
            <a:pPr lvl="1">
              <a:buFont typeface="Wingdings" pitchFamily="2" charset="2"/>
              <a:buChar char="v"/>
            </a:pPr>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ischium</a:t>
            </a:r>
            <a:r>
              <a:rPr lang="en-US" sz="2000" dirty="0" smtClean="0">
                <a:latin typeface="Times New Roman" pitchFamily="18" charset="0"/>
                <a:cs typeface="Times New Roman" pitchFamily="18" charset="0"/>
              </a:rPr>
              <a:t> is </a:t>
            </a:r>
            <a:r>
              <a:rPr lang="en-US" sz="2000" b="1" dirty="0" smtClean="0">
                <a:latin typeface="Times New Roman" pitchFamily="18" charset="0"/>
                <a:cs typeface="Times New Roman" pitchFamily="18" charset="0"/>
              </a:rPr>
              <a:t>smaller</a:t>
            </a:r>
            <a:r>
              <a:rPr lang="en-US" sz="2000" dirty="0" smtClean="0">
                <a:latin typeface="Times New Roman" pitchFamily="18" charset="0"/>
                <a:cs typeface="Times New Roman" pitchFamily="18" charset="0"/>
              </a:rPr>
              <a:t> than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a:t>
            </a:r>
          </a:p>
          <a:p>
            <a:pPr lvl="1">
              <a:buFont typeface="Wingdings" pitchFamily="2" charset="2"/>
              <a:buChar char="v"/>
            </a:pPr>
            <a:endParaRPr lang="en-US" sz="2000" dirty="0" smtClean="0">
              <a:latin typeface="Times New Roman" pitchFamily="18" charset="0"/>
              <a:cs typeface="Times New Roman" pitchFamily="18" charset="0"/>
            </a:endParaRPr>
          </a:p>
          <a:p>
            <a:pPr lvl="1">
              <a:buFont typeface="Wingdings" pitchFamily="2" charset="2"/>
              <a:buChar char="v"/>
            </a:pPr>
            <a:endParaRPr lang="en-US" sz="2000" dirty="0" smtClean="0">
              <a:latin typeface="Times New Roman" pitchFamily="18" charset="0"/>
              <a:cs typeface="Times New Roman" pitchFamily="18" charset="0"/>
            </a:endParaRPr>
          </a:p>
          <a:p>
            <a:pPr lvl="1">
              <a:buFont typeface="Wingdings" pitchFamily="2" charset="2"/>
              <a:buChar char="v"/>
            </a:pPr>
            <a:r>
              <a:rPr lang="en-US" sz="2000" dirty="0" smtClean="0">
                <a:latin typeface="Times New Roman" pitchFamily="18" charset="0"/>
                <a:cs typeface="Times New Roman" pitchFamily="18" charset="0"/>
              </a:rPr>
              <a:t>It is irregularly </a:t>
            </a:r>
            <a:r>
              <a:rPr lang="en-US" sz="2000" b="1" dirty="0" smtClean="0">
                <a:latin typeface="Times New Roman" pitchFamily="18" charset="0"/>
                <a:cs typeface="Times New Roman" pitchFamily="18" charset="0"/>
              </a:rPr>
              <a:t>quadrilateral</a:t>
            </a:r>
            <a:r>
              <a:rPr lang="en-US" sz="2000" dirty="0" smtClean="0">
                <a:latin typeface="Times New Roman" pitchFamily="18" charset="0"/>
                <a:cs typeface="Times New Roman" pitchFamily="18" charset="0"/>
              </a:rPr>
              <a:t> and placed behind the </a:t>
            </a:r>
            <a:r>
              <a:rPr lang="en-US" sz="2000" dirty="0" err="1" smtClean="0">
                <a:latin typeface="Times New Roman" pitchFamily="18" charset="0"/>
                <a:cs typeface="Times New Roman" pitchFamily="18" charset="0"/>
              </a:rPr>
              <a:t>ilium</a:t>
            </a:r>
            <a:r>
              <a:rPr lang="en-US" sz="2000" dirty="0" smtClean="0">
                <a:latin typeface="Times New Roman" pitchFamily="18" charset="0"/>
                <a:cs typeface="Times New Roman" pitchFamily="18" charset="0"/>
              </a:rPr>
              <a:t> and the pubis.</a:t>
            </a:r>
          </a:p>
          <a:p>
            <a:pPr lvl="1">
              <a:buFont typeface="Wingdings" pitchFamily="2" charset="2"/>
              <a:buChar char="v"/>
            </a:pPr>
            <a:endParaRPr lang="en-US" sz="2000" dirty="0" smtClean="0">
              <a:latin typeface="Times New Roman" pitchFamily="18" charset="0"/>
              <a:cs typeface="Times New Roman" pitchFamily="18" charset="0"/>
            </a:endParaRPr>
          </a:p>
          <a:p>
            <a:pPr lvl="1">
              <a:buFont typeface="Wingdings" pitchFamily="2" charset="2"/>
              <a:buChar char="v"/>
            </a:pPr>
            <a:endParaRPr lang="en-US" sz="2000" dirty="0" smtClean="0">
              <a:latin typeface="Times New Roman" pitchFamily="18" charset="0"/>
              <a:cs typeface="Times New Roman" pitchFamily="18" charset="0"/>
            </a:endParaRPr>
          </a:p>
          <a:p>
            <a:pPr lvl="1">
              <a:buFont typeface="Wingdings" pitchFamily="2" charset="2"/>
              <a:buChar char="v"/>
            </a:pPr>
            <a:r>
              <a:rPr lang="en-US" sz="2000" dirty="0" smtClean="0">
                <a:latin typeface="Times New Roman" pitchFamily="18" charset="0"/>
                <a:cs typeface="Times New Roman" pitchFamily="18" charset="0"/>
              </a:rPr>
              <a:t>It has</a:t>
            </a:r>
            <a:r>
              <a:rPr lang="en-US" sz="2000" b="1" dirty="0" smtClean="0">
                <a:latin typeface="Times New Roman" pitchFamily="18" charset="0"/>
                <a:cs typeface="Times New Roman" pitchFamily="18" charset="0"/>
              </a:rPr>
              <a:t> two </a:t>
            </a:r>
            <a:r>
              <a:rPr lang="en-US" sz="2000" dirty="0" smtClean="0">
                <a:latin typeface="Times New Roman" pitchFamily="18" charset="0"/>
                <a:cs typeface="Times New Roman" pitchFamily="18" charset="0"/>
              </a:rPr>
              <a:t>surfaces, </a:t>
            </a:r>
            <a:r>
              <a:rPr lang="en-US" sz="2000" b="1" dirty="0" smtClean="0">
                <a:latin typeface="Times New Roman" pitchFamily="18" charset="0"/>
                <a:cs typeface="Times New Roman" pitchFamily="18" charset="0"/>
              </a:rPr>
              <a:t>four</a:t>
            </a:r>
            <a:r>
              <a:rPr lang="en-US" sz="2000" dirty="0" smtClean="0">
                <a:latin typeface="Times New Roman" pitchFamily="18" charset="0"/>
                <a:cs typeface="Times New Roman" pitchFamily="18" charset="0"/>
              </a:rPr>
              <a:t> borders and </a:t>
            </a:r>
            <a:r>
              <a:rPr lang="en-US" sz="2000" b="1" dirty="0" smtClean="0">
                <a:latin typeface="Times New Roman" pitchFamily="18" charset="0"/>
                <a:cs typeface="Times New Roman" pitchFamily="18" charset="0"/>
              </a:rPr>
              <a:t>four</a:t>
            </a:r>
            <a:r>
              <a:rPr lang="en-US" sz="2000" dirty="0" smtClean="0">
                <a:latin typeface="Times New Roman" pitchFamily="18" charset="0"/>
                <a:cs typeface="Times New Roman" pitchFamily="18" charset="0"/>
              </a:rPr>
              <a:t> angles.</a:t>
            </a:r>
          </a:p>
          <a:p>
            <a:endParaRPr lang="en-US" sz="2000" dirty="0"/>
          </a:p>
        </p:txBody>
      </p:sp>
      <p:sp>
        <p:nvSpPr>
          <p:cNvPr id="3" name="Title 2"/>
          <p:cNvSpPr>
            <a:spLocks noGrp="1"/>
          </p:cNvSpPr>
          <p:nvPr>
            <p:ph type="title"/>
          </p:nvPr>
        </p:nvSpPr>
        <p:spPr/>
        <p:txBody>
          <a:bodyPr>
            <a:normAutofit fontScale="90000"/>
          </a:bodyPr>
          <a:lstStyle/>
          <a:p>
            <a:pPr lvl="0"/>
            <a:r>
              <a:rPr lang="en-US" sz="4400" dirty="0" smtClean="0">
                <a:solidFill>
                  <a:srgbClr val="FF0000"/>
                </a:solidFill>
              </a:rPr>
              <a:t>                 </a:t>
            </a:r>
            <a:r>
              <a:rPr lang="en-US" sz="4400" dirty="0" smtClean="0">
                <a:solidFill>
                  <a:srgbClr val="FF0000"/>
                </a:solidFill>
                <a:latin typeface="Algerian" pitchFamily="82" charset="0"/>
              </a:rPr>
              <a:t> </a:t>
            </a:r>
            <a:r>
              <a:rPr lang="en-US" sz="4400" dirty="0" err="1" smtClean="0">
                <a:solidFill>
                  <a:srgbClr val="FF0000"/>
                </a:solidFill>
                <a:latin typeface="Algerian" pitchFamily="82" charset="0"/>
              </a:rPr>
              <a:t>Ishium</a:t>
            </a:r>
            <a:r>
              <a:rPr lang="en-US" sz="4400" dirty="0" smtClean="0"/>
              <a:t/>
            </a:r>
            <a:br>
              <a:rPr lang="en-US" sz="4400" dirty="0" smtClean="0"/>
            </a:b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2000" dirty="0" smtClean="0">
                <a:latin typeface="Times New Roman" pitchFamily="18" charset="0"/>
                <a:cs typeface="Times New Roman" pitchFamily="18" charset="0"/>
              </a:rPr>
              <a:t>It has </a:t>
            </a:r>
            <a:r>
              <a:rPr lang="en-US" sz="2000" b="1" dirty="0" smtClean="0">
                <a:latin typeface="Times New Roman" pitchFamily="18" charset="0"/>
                <a:cs typeface="Times New Roman" pitchFamily="18" charset="0"/>
              </a:rPr>
              <a:t>three metatarsal </a:t>
            </a:r>
            <a:r>
              <a:rPr lang="en-US" sz="2000" dirty="0" smtClean="0">
                <a:latin typeface="Times New Roman" pitchFamily="18" charset="0"/>
                <a:cs typeface="Times New Roman" pitchFamily="18" charset="0"/>
              </a:rPr>
              <a:t>-one large (third) and two small (second and fourth) medial and lateral metatarsals (</a:t>
            </a:r>
            <a:r>
              <a:rPr lang="en-US" sz="2000" b="1" dirty="0" smtClean="0">
                <a:solidFill>
                  <a:srgbClr val="FF0000"/>
                </a:solidFill>
                <a:latin typeface="Times New Roman" pitchFamily="18" charset="0"/>
                <a:cs typeface="Times New Roman" pitchFamily="18" charset="0"/>
              </a:rPr>
              <a:t>SPLINT BONE</a:t>
            </a:r>
            <a:r>
              <a:rPr lang="en-US" sz="2000" dirty="0" smtClean="0">
                <a:latin typeface="Times New Roman" pitchFamily="18" charset="0"/>
                <a:cs typeface="Times New Roman" pitchFamily="18" charset="0"/>
              </a:rPr>
              <a:t>) .</a:t>
            </a:r>
          </a:p>
          <a:p>
            <a:pPr lvl="0" algn="just"/>
            <a:r>
              <a:rPr lang="en-US" sz="1800" dirty="0" smtClean="0">
                <a:latin typeface="Times New Roman" pitchFamily="18" charset="0"/>
                <a:cs typeface="Times New Roman" pitchFamily="18" charset="0"/>
              </a:rPr>
              <a:t>The large metatarsal resembles the large metacarpal.</a:t>
            </a:r>
          </a:p>
          <a:p>
            <a:pPr lvl="0" algn="just"/>
            <a:r>
              <a:rPr lang="en-US" sz="2000" dirty="0" smtClean="0">
                <a:latin typeface="Times New Roman" pitchFamily="18" charset="0"/>
                <a:cs typeface="Times New Roman" pitchFamily="18" charset="0"/>
              </a:rPr>
              <a:t>The </a:t>
            </a:r>
            <a:r>
              <a:rPr lang="en-US" sz="1800" b="1" dirty="0" smtClean="0">
                <a:latin typeface="Times New Roman" pitchFamily="18" charset="0"/>
                <a:cs typeface="Times New Roman" pitchFamily="18" charset="0"/>
              </a:rPr>
              <a:t>vertical groove presents in the ox are absent</a:t>
            </a:r>
            <a:r>
              <a:rPr lang="en-US" sz="18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proximal extremity presents facets for the third tarsal, the fourth tarsal and sometimes the second tarsal. The shaft is </a:t>
            </a:r>
            <a:r>
              <a:rPr lang="en-US" sz="2000" b="1" dirty="0" smtClean="0">
                <a:latin typeface="Times New Roman" pitchFamily="18" charset="0"/>
                <a:cs typeface="Times New Roman" pitchFamily="18" charset="0"/>
              </a:rPr>
              <a:t>cylindrica</a:t>
            </a:r>
            <a:r>
              <a:rPr lang="en-US" sz="2000" dirty="0" smtClean="0">
                <a:latin typeface="Times New Roman" pitchFamily="18" charset="0"/>
                <a:cs typeface="Times New Roman" pitchFamily="18" charset="0"/>
              </a:rPr>
              <a:t>l.</a:t>
            </a:r>
          </a:p>
          <a:p>
            <a:pPr lvl="0" algn="just"/>
            <a:r>
              <a:rPr lang="en-US" sz="1800" dirty="0" smtClean="0">
                <a:latin typeface="Times New Roman" pitchFamily="18" charset="0"/>
                <a:cs typeface="Times New Roman" pitchFamily="18" charset="0"/>
              </a:rPr>
              <a:t>The small metatarsals, each has two small facets in front for the large metatarsal</a:t>
            </a:r>
            <a:r>
              <a:rPr lang="en-US" sz="2000" dirty="0" smtClean="0">
                <a:latin typeface="Times New Roman" pitchFamily="18" charset="0"/>
                <a:cs typeface="Times New Roman" pitchFamily="18" charset="0"/>
              </a:rPr>
              <a:t>.</a:t>
            </a:r>
          </a:p>
          <a:p>
            <a:pPr lvl="0" algn="just"/>
            <a:r>
              <a:rPr lang="en-US" sz="1800" dirty="0" smtClean="0">
                <a:latin typeface="Times New Roman" pitchFamily="18" charset="0"/>
                <a:cs typeface="Times New Roman" pitchFamily="18" charset="0"/>
              </a:rPr>
              <a:t>The lateral (</a:t>
            </a:r>
            <a:r>
              <a:rPr lang="en-US" sz="1800" b="1" dirty="0" smtClean="0">
                <a:latin typeface="Times New Roman" pitchFamily="18" charset="0"/>
                <a:cs typeface="Times New Roman" pitchFamily="18" charset="0"/>
              </a:rPr>
              <a:t>fourth</a:t>
            </a:r>
            <a:r>
              <a:rPr lang="en-US" sz="1800" dirty="0" smtClean="0">
                <a:latin typeface="Times New Roman" pitchFamily="18" charset="0"/>
                <a:cs typeface="Times New Roman" pitchFamily="18" charset="0"/>
              </a:rPr>
              <a:t>) metatarsal is relatively massive, especially in its upper part</a:t>
            </a:r>
            <a:r>
              <a:rPr lang="en-US" sz="2000" dirty="0" smtClean="0">
                <a:latin typeface="Times New Roman" pitchFamily="18" charset="0"/>
                <a:cs typeface="Times New Roman" pitchFamily="18" charset="0"/>
              </a:rPr>
              <a:t>.</a:t>
            </a:r>
          </a:p>
          <a:p>
            <a:pPr lvl="0" algn="just"/>
            <a:r>
              <a:rPr lang="en-US" sz="2000" dirty="0" smtClean="0">
                <a:latin typeface="Times New Roman" pitchFamily="18" charset="0"/>
                <a:cs typeface="Times New Roman" pitchFamily="18" charset="0"/>
              </a:rPr>
              <a:t>The proximal extremity is large and outstanding and bears one facet above for the fourth tarsal.</a:t>
            </a:r>
          </a:p>
          <a:p>
            <a:pPr lvl="0" algn="just"/>
            <a:r>
              <a:rPr lang="en-US" sz="2000" dirty="0" smtClean="0">
                <a:latin typeface="Times New Roman" pitchFamily="18" charset="0"/>
                <a:cs typeface="Times New Roman" pitchFamily="18" charset="0"/>
              </a:rPr>
              <a:t>The medial </a:t>
            </a:r>
            <a:r>
              <a:rPr lang="en-US" sz="2000" dirty="0" smtClean="0">
                <a:latin typeface="Times New Roman" pitchFamily="18" charset="0"/>
                <a:cs typeface="Times New Roman" pitchFamily="18" charset="0"/>
                <a:hlinkClick r:id="rId2" tooltip="Bone"/>
              </a:rPr>
              <a:t>bone</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second metatarsal</a:t>
            </a:r>
            <a:r>
              <a:rPr lang="en-US" sz="2000" dirty="0" smtClean="0">
                <a:latin typeface="Times New Roman" pitchFamily="18" charset="0"/>
                <a:cs typeface="Times New Roman" pitchFamily="18" charset="0"/>
              </a:rPr>
              <a:t>) is much more slender than the lateral especially in its proximal part, which bears two facets above for the first the second tarsal and sometimes one for the third tarsal.</a:t>
            </a:r>
          </a:p>
          <a:p>
            <a:pPr algn="just"/>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pPr algn="ctr"/>
            <a:r>
              <a:rPr lang="en-US" sz="4000" dirty="0" smtClean="0">
                <a:solidFill>
                  <a:srgbClr val="FF0000"/>
                </a:solidFill>
                <a:latin typeface="Algerian" pitchFamily="82" charset="0"/>
              </a:rPr>
              <a:t>METATARSAL &amp; SPLINT BONE-                                       HORSE</a:t>
            </a:r>
            <a:endParaRPr lang="en-US" sz="40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solidFill>
                  <a:srgbClr val="FF0000"/>
                </a:solidFill>
                <a:latin typeface="Algerian" pitchFamily="82" charset="0"/>
              </a:rPr>
              <a:t>          METATARSAL - HORSE</a:t>
            </a:r>
            <a:endParaRPr lang="en-US" sz="4000" dirty="0">
              <a:solidFill>
                <a:srgbClr val="FF0000"/>
              </a:solidFill>
              <a:latin typeface="Algerian" pitchFamily="82" charset="0"/>
            </a:endParaRPr>
          </a:p>
        </p:txBody>
      </p:sp>
      <p:pic>
        <p:nvPicPr>
          <p:cNvPr id="11266" name="Picture 2" descr="C:\Users\user1\Desktop\METATARSAL HORSE.jpg"/>
          <p:cNvPicPr>
            <a:picLocks noGrp="1" noChangeAspect="1" noChangeArrowheads="1"/>
          </p:cNvPicPr>
          <p:nvPr>
            <p:ph idx="1"/>
          </p:nvPr>
        </p:nvPicPr>
        <p:blipFill>
          <a:blip r:embed="rId2"/>
          <a:srcRect/>
          <a:stretch>
            <a:fillRect/>
          </a:stretch>
        </p:blipFill>
        <p:spPr bwMode="auto">
          <a:xfrm>
            <a:off x="3048000" y="2677319"/>
            <a:ext cx="3048000" cy="213360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17638"/>
          </a:xfrm>
        </p:spPr>
        <p:txBody>
          <a:bodyPr>
            <a:normAutofit fontScale="90000"/>
          </a:bodyPr>
          <a:lstStyle/>
          <a:p>
            <a:pPr lvl="0"/>
            <a:r>
              <a:rPr lang="en-US" sz="4000" dirty="0" smtClean="0">
                <a:solidFill>
                  <a:srgbClr val="FF0000"/>
                </a:solidFill>
                <a:latin typeface="Algerian" pitchFamily="82" charset="0"/>
                <a:cs typeface="Times New Roman" pitchFamily="18" charset="0"/>
              </a:rPr>
              <a:t>           </a:t>
            </a:r>
            <a:br>
              <a:rPr lang="en-US" sz="4000" dirty="0" smtClean="0">
                <a:solidFill>
                  <a:srgbClr val="FF0000"/>
                </a:solidFill>
                <a:latin typeface="Algerian" pitchFamily="82" charset="0"/>
                <a:cs typeface="Times New Roman" pitchFamily="18" charset="0"/>
              </a:rPr>
            </a:br>
            <a:r>
              <a:rPr lang="en-US" sz="4000" dirty="0" smtClean="0">
                <a:solidFill>
                  <a:srgbClr val="FF0000"/>
                </a:solidFill>
                <a:latin typeface="Algerian" pitchFamily="82" charset="0"/>
                <a:cs typeface="Times New Roman" pitchFamily="18" charset="0"/>
              </a:rPr>
              <a:t>                    </a:t>
            </a:r>
            <a:r>
              <a:rPr lang="en-US" sz="2700" dirty="0" smtClean="0">
                <a:solidFill>
                  <a:srgbClr val="FF0000"/>
                </a:solidFill>
                <a:latin typeface="Algerian" pitchFamily="82" charset="0"/>
                <a:cs typeface="Times New Roman" pitchFamily="18" charset="0"/>
              </a:rPr>
              <a:t>METATARSAL-DOG</a:t>
            </a:r>
            <a:r>
              <a:rPr lang="en-US" sz="3600" dirty="0" smtClean="0">
                <a:solidFill>
                  <a:srgbClr val="FF0000"/>
                </a:solidFill>
                <a:latin typeface="Algerian" pitchFamily="82" charset="0"/>
                <a:cs typeface="Times New Roman" pitchFamily="18" charset="0"/>
              </a:rPr>
              <a:t>                                                 </a:t>
            </a:r>
            <a:r>
              <a:rPr lang="en-US" sz="2200" dirty="0" smtClean="0"/>
              <a:t>Five metatarsals are present.</a:t>
            </a:r>
            <a:br>
              <a:rPr lang="en-US" sz="2200" dirty="0" smtClean="0"/>
            </a:br>
            <a:r>
              <a:rPr lang="en-US" sz="2200" dirty="0" smtClean="0"/>
              <a:t>The first is small and the other four are well developed and resemble the </a:t>
            </a:r>
            <a:r>
              <a:rPr lang="en-US" sz="2200" dirty="0" smtClean="0">
                <a:hlinkClick r:id="rId2" tooltip="Metacarpals"/>
              </a:rPr>
              <a:t>metacarpals</a:t>
            </a:r>
            <a:r>
              <a:rPr lang="en-US" sz="4000" dirty="0" smtClean="0"/>
              <a:t>.</a:t>
            </a:r>
            <a:br>
              <a:rPr lang="en-US" sz="4000" dirty="0" smtClean="0"/>
            </a:br>
            <a:endParaRPr lang="en-US" sz="4000" dirty="0">
              <a:solidFill>
                <a:srgbClr val="FF0000"/>
              </a:solidFill>
              <a:latin typeface="Algerian" pitchFamily="82" charset="0"/>
              <a:cs typeface="Times New Roman" pitchFamily="18" charset="0"/>
            </a:endParaRPr>
          </a:p>
        </p:txBody>
      </p:sp>
      <p:pic>
        <p:nvPicPr>
          <p:cNvPr id="12291" name="Picture 3" descr="C:\Users\user1\Desktop\metatarsal DOG.JPG"/>
          <p:cNvPicPr>
            <a:picLocks noGrp="1" noChangeAspect="1" noChangeArrowheads="1"/>
          </p:cNvPicPr>
          <p:nvPr>
            <p:ph idx="1"/>
          </p:nvPr>
        </p:nvPicPr>
        <p:blipFill>
          <a:blip r:embed="rId3"/>
          <a:srcRect/>
          <a:stretch>
            <a:fillRect/>
          </a:stretch>
        </p:blipFill>
        <p:spPr bwMode="auto">
          <a:xfrm>
            <a:off x="3440509" y="1905000"/>
            <a:ext cx="2262981" cy="35814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solidFill>
                  <a:srgbClr val="FF0000"/>
                </a:solidFill>
                <a:latin typeface="Algerian" pitchFamily="82" charset="0"/>
              </a:rPr>
              <a:t>            METATARSAL- PIG </a:t>
            </a:r>
            <a:r>
              <a:rPr lang="en-US" sz="2000" dirty="0" smtClean="0">
                <a:solidFill>
                  <a:srgbClr val="FF0000"/>
                </a:solidFill>
                <a:latin typeface="Algerian" pitchFamily="82" charset="0"/>
              </a:rPr>
              <a:t>FOUR IN NUMBER</a:t>
            </a:r>
            <a:br>
              <a:rPr lang="en-US" sz="2000" dirty="0" smtClean="0">
                <a:solidFill>
                  <a:srgbClr val="FF0000"/>
                </a:solidFill>
                <a:latin typeface="Algerian" pitchFamily="82" charset="0"/>
              </a:rPr>
            </a:br>
            <a:r>
              <a:rPr lang="en-US" sz="2700" dirty="0" smtClean="0">
                <a:latin typeface="Times New Roman" pitchFamily="18" charset="0"/>
                <a:cs typeface="Times New Roman" pitchFamily="18" charset="0"/>
              </a:rPr>
              <a:t>The second and fifth are placed more towards the plantar aspect of the large bones</a:t>
            </a:r>
            <a:endParaRPr lang="en-US" sz="2700" dirty="0">
              <a:solidFill>
                <a:srgbClr val="FF0000"/>
              </a:solidFill>
              <a:latin typeface="Times New Roman" pitchFamily="18" charset="0"/>
              <a:cs typeface="Times New Roman" pitchFamily="18" charset="0"/>
            </a:endParaRPr>
          </a:p>
        </p:txBody>
      </p:sp>
      <p:pic>
        <p:nvPicPr>
          <p:cNvPr id="13315" name="Picture 3" descr="C:\Users\user1\Desktop\TARSAL PIG.jpg"/>
          <p:cNvPicPr>
            <a:picLocks noGrp="1" noChangeAspect="1" noChangeArrowheads="1"/>
          </p:cNvPicPr>
          <p:nvPr>
            <p:ph idx="1"/>
          </p:nvPr>
        </p:nvPicPr>
        <p:blipFill>
          <a:blip r:embed="rId2"/>
          <a:srcRect/>
          <a:stretch>
            <a:fillRect/>
          </a:stretch>
        </p:blipFill>
        <p:spPr bwMode="auto">
          <a:xfrm>
            <a:off x="1179185" y="1481138"/>
            <a:ext cx="6785630" cy="4525962"/>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r>
              <a:rPr lang="en-US" sz="2000"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tarso</a:t>
            </a:r>
            <a:r>
              <a:rPr lang="en-US" sz="2000" b="1" dirty="0" smtClean="0">
                <a:latin typeface="Times New Roman" pitchFamily="18" charset="0"/>
                <a:cs typeface="Times New Roman" pitchFamily="18" charset="0"/>
              </a:rPr>
              <a:t>-metatarsus</a:t>
            </a:r>
            <a:r>
              <a:rPr lang="en-US" sz="2000" dirty="0" smtClean="0">
                <a:latin typeface="Times New Roman" pitchFamily="18" charset="0"/>
                <a:cs typeface="Times New Roman" pitchFamily="18" charset="0"/>
              </a:rPr>
              <a:t> is a single </a:t>
            </a:r>
            <a:r>
              <a:rPr lang="en-US" sz="2000" dirty="0" smtClean="0">
                <a:latin typeface="Times New Roman" pitchFamily="18" charset="0"/>
                <a:cs typeface="Times New Roman" pitchFamily="18" charset="0"/>
                <a:hlinkClick r:id="rId2" tooltip="Bone"/>
              </a:rPr>
              <a:t>bone</a:t>
            </a:r>
            <a:r>
              <a:rPr lang="en-US" sz="2000" dirty="0" smtClean="0">
                <a:latin typeface="Times New Roman" pitchFamily="18" charset="0"/>
                <a:cs typeface="Times New Roman" pitchFamily="18" charset="0"/>
              </a:rPr>
              <a:t> formed by the fusion of the distal row the </a:t>
            </a:r>
            <a:r>
              <a:rPr lang="en-US" sz="2000" dirty="0" err="1" smtClean="0">
                <a:latin typeface="Times New Roman" pitchFamily="18" charset="0"/>
                <a:cs typeface="Times New Roman" pitchFamily="18" charset="0"/>
                <a:hlinkClick r:id="rId3" tooltip="Tarsals"/>
              </a:rPr>
              <a:t>tarsals</a:t>
            </a:r>
            <a:r>
              <a:rPr lang="en-US" sz="2000" dirty="0" smtClean="0">
                <a:latin typeface="Times New Roman" pitchFamily="18" charset="0"/>
                <a:cs typeface="Times New Roman" pitchFamily="18" charset="0"/>
              </a:rPr>
              <a:t> with the second, third and fourth metatarsals.</a:t>
            </a:r>
          </a:p>
          <a:p>
            <a:pPr lvl="0"/>
            <a:r>
              <a:rPr lang="en-US" sz="2000" dirty="0" smtClean="0">
                <a:latin typeface="Times New Roman" pitchFamily="18" charset="0"/>
                <a:cs typeface="Times New Roman" pitchFamily="18" charset="0"/>
              </a:rPr>
              <a:t>The proximal extremity presents two </a:t>
            </a:r>
            <a:r>
              <a:rPr lang="en-US" sz="2000" dirty="0" err="1" smtClean="0">
                <a:latin typeface="Times New Roman" pitchFamily="18" charset="0"/>
                <a:cs typeface="Times New Roman" pitchFamily="18" charset="0"/>
              </a:rPr>
              <a:t>glenoid</a:t>
            </a:r>
            <a:r>
              <a:rPr lang="en-US" sz="2000" dirty="0" smtClean="0">
                <a:latin typeface="Times New Roman" pitchFamily="18" charset="0"/>
                <a:cs typeface="Times New Roman" pitchFamily="18" charset="0"/>
              </a:rPr>
              <a:t> cavities for the distal end of the </a:t>
            </a:r>
            <a:r>
              <a:rPr lang="en-US" sz="2000" b="1" dirty="0" err="1" smtClean="0">
                <a:latin typeface="Times New Roman" pitchFamily="18" charset="0"/>
                <a:cs typeface="Times New Roman" pitchFamily="18" charset="0"/>
              </a:rPr>
              <a:t>tibio</a:t>
            </a:r>
            <a:r>
              <a:rPr lang="en-US" sz="2000" b="1" dirty="0" smtClean="0">
                <a:latin typeface="Times New Roman" pitchFamily="18" charset="0"/>
                <a:cs typeface="Times New Roman" pitchFamily="18" charset="0"/>
              </a:rPr>
              <a:t>-tarsus</a:t>
            </a:r>
            <a:r>
              <a:rPr lang="en-US" sz="2000" dirty="0" smtClean="0">
                <a:latin typeface="Times New Roman" pitchFamily="18" charset="0"/>
                <a:cs typeface="Times New Roman" pitchFamily="18" charset="0"/>
              </a:rPr>
              <a:t>.</a:t>
            </a:r>
          </a:p>
          <a:p>
            <a:pPr lvl="0"/>
            <a:r>
              <a:rPr lang="en-US" sz="1800" dirty="0" smtClean="0">
                <a:latin typeface="Times New Roman" pitchFamily="18" charset="0"/>
                <a:cs typeface="Times New Roman" pitchFamily="18" charset="0"/>
              </a:rPr>
              <a:t>The shaft is two-sided.</a:t>
            </a:r>
          </a:p>
          <a:p>
            <a:pPr lvl="0"/>
            <a:r>
              <a:rPr lang="en-US" sz="2000" dirty="0" smtClean="0">
                <a:latin typeface="Times New Roman" pitchFamily="18" charset="0"/>
                <a:cs typeface="Times New Roman" pitchFamily="18" charset="0"/>
              </a:rPr>
              <a:t>The first metatarsal is attached by ligament to the </a:t>
            </a:r>
            <a:r>
              <a:rPr lang="en-US" sz="2000" dirty="0" err="1" smtClean="0">
                <a:latin typeface="Times New Roman" pitchFamily="18" charset="0"/>
                <a:cs typeface="Times New Roman" pitchFamily="18" charset="0"/>
              </a:rPr>
              <a:t>postero</a:t>
            </a:r>
            <a:r>
              <a:rPr lang="en-US" sz="2000" dirty="0" smtClean="0">
                <a:latin typeface="Times New Roman" pitchFamily="18" charset="0"/>
                <a:cs typeface="Times New Roman" pitchFamily="18" charset="0"/>
              </a:rPr>
              <a:t>-medial border of the large metatarsus. </a:t>
            </a:r>
            <a:r>
              <a:rPr lang="en-US" sz="2000" b="1" dirty="0" smtClean="0">
                <a:latin typeface="Times New Roman" pitchFamily="18" charset="0"/>
                <a:cs typeface="Times New Roman" pitchFamily="18" charset="0"/>
              </a:rPr>
              <a:t>In the male</a:t>
            </a:r>
            <a:r>
              <a:rPr lang="en-US" sz="2000" dirty="0" smtClean="0">
                <a:latin typeface="Times New Roman" pitchFamily="18" charset="0"/>
                <a:cs typeface="Times New Roman" pitchFamily="18" charset="0"/>
              </a:rPr>
              <a:t>, a conical projection arises from the medial aspect of the body of the metatarsus and serves as a core for the </a:t>
            </a:r>
            <a:r>
              <a:rPr lang="en-US" sz="2000" b="1" dirty="0" smtClean="0">
                <a:solidFill>
                  <a:srgbClr val="FF0000"/>
                </a:solidFill>
                <a:latin typeface="Times New Roman" pitchFamily="18" charset="0"/>
                <a:cs typeface="Times New Roman" pitchFamily="18" charset="0"/>
              </a:rPr>
              <a:t>horny spur or </a:t>
            </a:r>
            <a:r>
              <a:rPr lang="en-US" sz="2000" b="1" dirty="0" err="1" smtClean="0">
                <a:solidFill>
                  <a:srgbClr val="FF0000"/>
                </a:solidFill>
                <a:latin typeface="Times New Roman" pitchFamily="18" charset="0"/>
                <a:cs typeface="Times New Roman" pitchFamily="18" charset="0"/>
              </a:rPr>
              <a:t>calcar</a:t>
            </a:r>
            <a:r>
              <a:rPr lang="en-US" sz="2000" i="1"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lvl="0"/>
            <a:r>
              <a:rPr lang="en-US" sz="1800" dirty="0" smtClean="0">
                <a:latin typeface="Times New Roman" pitchFamily="18" charset="0"/>
                <a:cs typeface="Times New Roman" pitchFamily="18" charset="0"/>
              </a:rPr>
              <a:t>The distal extremity divides into </a:t>
            </a:r>
            <a:r>
              <a:rPr lang="en-US" sz="1800" b="1" dirty="0" smtClean="0">
                <a:latin typeface="Times New Roman" pitchFamily="18" charset="0"/>
                <a:cs typeface="Times New Roman" pitchFamily="18" charset="0"/>
              </a:rPr>
              <a:t>three processes</a:t>
            </a:r>
            <a:r>
              <a:rPr lang="en-US" sz="1800" dirty="0" smtClean="0">
                <a:latin typeface="Times New Roman" pitchFamily="18" charset="0"/>
                <a:cs typeface="Times New Roman" pitchFamily="18" charset="0"/>
              </a:rPr>
              <a:t>.</a:t>
            </a:r>
          </a:p>
          <a:p>
            <a:pPr lvl="0"/>
            <a:r>
              <a:rPr lang="en-US" sz="2000" dirty="0" smtClean="0">
                <a:latin typeface="Times New Roman" pitchFamily="18" charset="0"/>
                <a:cs typeface="Times New Roman" pitchFamily="18" charset="0"/>
              </a:rPr>
              <a:t>Each process is in the form of an </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convexity. The medial one is the shortest and articulates with the second digit.</a:t>
            </a:r>
          </a:p>
          <a:p>
            <a:pPr lvl="0"/>
            <a:r>
              <a:rPr lang="en-US" sz="1800" dirty="0" smtClean="0">
                <a:latin typeface="Times New Roman" pitchFamily="18" charset="0"/>
                <a:cs typeface="Times New Roman" pitchFamily="18" charset="0"/>
              </a:rPr>
              <a:t>The </a:t>
            </a:r>
            <a:r>
              <a:rPr lang="en-US" sz="1800" b="1" dirty="0" smtClean="0">
                <a:latin typeface="Times New Roman" pitchFamily="18" charset="0"/>
                <a:cs typeface="Times New Roman" pitchFamily="18" charset="0"/>
              </a:rPr>
              <a:t>middle one </a:t>
            </a:r>
            <a:r>
              <a:rPr lang="en-US" sz="1800" dirty="0" smtClean="0">
                <a:latin typeface="Times New Roman" pitchFamily="18" charset="0"/>
                <a:cs typeface="Times New Roman" pitchFamily="18" charset="0"/>
              </a:rPr>
              <a:t>is the longest and articulates with the third-digit.</a:t>
            </a:r>
          </a:p>
          <a:p>
            <a:pPr lvl="0"/>
            <a:r>
              <a:rPr lang="en-US" sz="1800" dirty="0" smtClean="0">
                <a:latin typeface="Times New Roman" pitchFamily="18" charset="0"/>
                <a:cs typeface="Times New Roman" pitchFamily="18" charset="0"/>
              </a:rPr>
              <a:t>The lateral one articulates with the fourth digit.</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000" dirty="0" smtClean="0">
                <a:solidFill>
                  <a:srgbClr val="FF0000"/>
                </a:solidFill>
                <a:latin typeface="Algerian" pitchFamily="82" charset="0"/>
              </a:rPr>
              <a:t>   TARSOMETATARSAL- FOWL</a:t>
            </a:r>
            <a:endParaRPr lang="en-US" sz="40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rgbClr val="FF0000"/>
                </a:solidFill>
                <a:latin typeface="Algerian" pitchFamily="82" charset="0"/>
              </a:rPr>
              <a:t>FEMUR,TIBIAOTARSAL &amp; TARSOMETATARSAL- FOWL</a:t>
            </a:r>
            <a:endParaRPr lang="en-US" dirty="0">
              <a:solidFill>
                <a:srgbClr val="FF0000"/>
              </a:solidFill>
              <a:latin typeface="Algerian" pitchFamily="82" charset="0"/>
            </a:endParaRPr>
          </a:p>
        </p:txBody>
      </p:sp>
      <p:pic>
        <p:nvPicPr>
          <p:cNvPr id="14338" name="Picture 2" descr="C:\Users\user1\Desktop\FOWL FEMUR TARSAL TARSOMETATARSAL.jpg"/>
          <p:cNvPicPr>
            <a:picLocks noGrp="1" noChangeAspect="1" noChangeArrowheads="1"/>
          </p:cNvPicPr>
          <p:nvPr>
            <p:ph idx="1"/>
          </p:nvPr>
        </p:nvPicPr>
        <p:blipFill>
          <a:blip r:embed="rId2"/>
          <a:srcRect/>
          <a:stretch>
            <a:fillRect/>
          </a:stretch>
        </p:blipFill>
        <p:spPr bwMode="auto">
          <a:xfrm>
            <a:off x="1876425" y="2348706"/>
            <a:ext cx="5391150" cy="2790825"/>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b="1" dirty="0" smtClean="0">
                <a:solidFill>
                  <a:srgbClr val="FF0000"/>
                </a:solidFill>
                <a:latin typeface="Times New Roman" pitchFamily="18" charset="0"/>
                <a:cs typeface="Times New Roman" pitchFamily="18" charset="0"/>
              </a:rPr>
              <a:t>Ox</a:t>
            </a:r>
          </a:p>
          <a:p>
            <a:pPr lvl="0"/>
            <a:r>
              <a:rPr lang="en-US" sz="2000" dirty="0" smtClean="0">
                <a:latin typeface="Times New Roman" pitchFamily="18" charset="0"/>
                <a:cs typeface="Times New Roman" pitchFamily="18" charset="0"/>
              </a:rPr>
              <a:t>It has two </a:t>
            </a:r>
            <a:r>
              <a:rPr lang="en-US" sz="2000" dirty="0" smtClean="0">
                <a:latin typeface="Times New Roman" pitchFamily="18" charset="0"/>
                <a:cs typeface="Times New Roman" pitchFamily="18" charset="0"/>
                <a:hlinkClick r:id="rId2" tooltip="Digits"/>
              </a:rPr>
              <a:t>digits</a:t>
            </a:r>
            <a:r>
              <a:rPr lang="en-US" sz="2000" dirty="0" smtClean="0">
                <a:latin typeface="Times New Roman" pitchFamily="18" charset="0"/>
                <a:cs typeface="Times New Roman" pitchFamily="18" charset="0"/>
              </a:rPr>
              <a:t> -the third and fourth are fully developed and have </a:t>
            </a:r>
            <a:r>
              <a:rPr lang="en-US" sz="2000" i="1" dirty="0" smtClean="0">
                <a:latin typeface="Times New Roman" pitchFamily="18" charset="0"/>
                <a:cs typeface="Times New Roman" pitchFamily="18" charset="0"/>
              </a:rPr>
              <a:t>three </a:t>
            </a:r>
            <a:r>
              <a:rPr lang="en-US" sz="2000" i="1" dirty="0" smtClean="0">
                <a:latin typeface="Times New Roman" pitchFamily="18" charset="0"/>
                <a:cs typeface="Times New Roman" pitchFamily="18" charset="0"/>
                <a:hlinkClick r:id="rId3" tooltip="Phalanges"/>
              </a:rPr>
              <a:t>phalanges</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three </a:t>
            </a:r>
            <a:r>
              <a:rPr lang="en-US" sz="2000" i="1" dirty="0" err="1" smtClean="0">
                <a:latin typeface="Times New Roman" pitchFamily="18" charset="0"/>
                <a:cs typeface="Times New Roman" pitchFamily="18" charset="0"/>
              </a:rPr>
              <a:t>sesamoids</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each</a:t>
            </a:r>
            <a:r>
              <a:rPr lang="en-US"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second and the fifth are vestiges and are known as accessory </a:t>
            </a:r>
            <a:r>
              <a:rPr lang="en-US" sz="2000" dirty="0" smtClean="0">
                <a:latin typeface="Times New Roman" pitchFamily="18" charset="0"/>
                <a:cs typeface="Times New Roman" pitchFamily="18" charset="0"/>
                <a:hlinkClick r:id="rId2" tooltip="Digits"/>
              </a:rPr>
              <a:t>digits</a:t>
            </a:r>
            <a:r>
              <a:rPr lang="en-US" sz="2000" dirty="0" smtClean="0">
                <a:latin typeface="Times New Roman" pitchFamily="18" charset="0"/>
                <a:cs typeface="Times New Roman" pitchFamily="18" charset="0"/>
              </a:rPr>
              <a:t> or dew claws</a:t>
            </a:r>
            <a:r>
              <a:rPr lang="en-US" sz="2000" dirty="0" smtClean="0">
                <a:latin typeface="Times New Roman" pitchFamily="18" charset="0"/>
                <a:cs typeface="Times New Roman" pitchFamily="18" charset="0"/>
              </a:rPr>
              <a:t>.</a:t>
            </a:r>
          </a:p>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These are placed behind the fetlock. Each accessory digit contains one or two small </a:t>
            </a:r>
            <a:r>
              <a:rPr lang="en-US" sz="2000" dirty="0" smtClean="0">
                <a:latin typeface="Times New Roman" pitchFamily="18" charset="0"/>
                <a:cs typeface="Times New Roman" pitchFamily="18" charset="0"/>
                <a:hlinkClick r:id="rId3" tooltip="Phalanges"/>
              </a:rPr>
              <a:t>phalanges</a:t>
            </a:r>
            <a:r>
              <a:rPr lang="en-US" sz="2000" dirty="0" smtClean="0">
                <a:latin typeface="Times New Roman" pitchFamily="18" charset="0"/>
                <a:cs typeface="Times New Roman" pitchFamily="18" charset="0"/>
              </a:rPr>
              <a:t>, which do not articulate with the rest of the skeleton</a:t>
            </a:r>
          </a:p>
          <a:p>
            <a:r>
              <a:rPr lang="en-US" sz="2000" dirty="0" smtClean="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Times New Roman" pitchFamily="18" charset="0"/>
                <a:cs typeface="Times New Roman" pitchFamily="18" charset="0"/>
              </a:rPr>
              <a:t>DIGIT – PHALANGES -OX</a:t>
            </a:r>
            <a:endParaRPr 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800" b="1" dirty="0" smtClean="0">
                <a:solidFill>
                  <a:srgbClr val="FF0000"/>
                </a:solidFill>
                <a:latin typeface="Times New Roman" pitchFamily="18" charset="0"/>
                <a:cs typeface="Times New Roman" pitchFamily="18" charset="0"/>
              </a:rPr>
              <a:t>First phalanx / </a:t>
            </a:r>
            <a:r>
              <a:rPr lang="en-US" sz="1800" b="1" dirty="0" err="1" smtClean="0">
                <a:solidFill>
                  <a:srgbClr val="FF0000"/>
                </a:solidFill>
                <a:latin typeface="Times New Roman" pitchFamily="18" charset="0"/>
                <a:cs typeface="Times New Roman" pitchFamily="18" charset="0"/>
              </a:rPr>
              <a:t>os</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suffraginis</a:t>
            </a:r>
            <a:endParaRPr lang="en-US" sz="1800" b="1" dirty="0" smtClean="0">
              <a:solidFill>
                <a:srgbClr val="FF0000"/>
              </a:solidFill>
              <a:latin typeface="Times New Roman" pitchFamily="18" charset="0"/>
              <a:cs typeface="Times New Roman" pitchFamily="18" charset="0"/>
            </a:endParaRPr>
          </a:p>
          <a:p>
            <a:pPr lvl="0"/>
            <a:r>
              <a:rPr lang="en-US" sz="1800" dirty="0" smtClean="0">
                <a:latin typeface="Times New Roman" pitchFamily="18" charset="0"/>
                <a:cs typeface="Times New Roman" pitchFamily="18" charset="0"/>
              </a:rPr>
              <a:t>It</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is a </a:t>
            </a:r>
            <a:r>
              <a:rPr lang="en-US" sz="1800" dirty="0" smtClean="0">
                <a:latin typeface="Times New Roman" pitchFamily="18" charset="0"/>
                <a:cs typeface="Times New Roman" pitchFamily="18" charset="0"/>
                <a:hlinkClick r:id="rId2" tooltip="Long bone"/>
              </a:rPr>
              <a:t>long bone</a:t>
            </a:r>
            <a:r>
              <a:rPr lang="en-US" sz="1800" dirty="0" smtClean="0">
                <a:latin typeface="Times New Roman" pitchFamily="18" charset="0"/>
                <a:cs typeface="Times New Roman" pitchFamily="18" charset="0"/>
              </a:rPr>
              <a:t> placed obliquely downward and forward </a:t>
            </a:r>
            <a:r>
              <a:rPr lang="en-US" sz="1800" b="1" dirty="0" smtClean="0">
                <a:latin typeface="Times New Roman" pitchFamily="18" charset="0"/>
                <a:cs typeface="Times New Roman" pitchFamily="18" charset="0"/>
              </a:rPr>
              <a:t>between</a:t>
            </a:r>
            <a:r>
              <a:rPr lang="en-US" sz="1800" dirty="0" smtClean="0">
                <a:latin typeface="Times New Roman" pitchFamily="18" charset="0"/>
                <a:cs typeface="Times New Roman" pitchFamily="18" charset="0"/>
              </a:rPr>
              <a:t> the large metacarpal above and the second phalanx below.</a:t>
            </a:r>
          </a:p>
          <a:p>
            <a:pPr lvl="0"/>
            <a:r>
              <a:rPr lang="en-US" sz="1800" dirty="0" smtClean="0">
                <a:latin typeface="Times New Roman" pitchFamily="18" charset="0"/>
                <a:cs typeface="Times New Roman" pitchFamily="18" charset="0"/>
              </a:rPr>
              <a:t>The </a:t>
            </a:r>
            <a:r>
              <a:rPr lang="en-US" sz="1800" b="1" i="1" dirty="0" smtClean="0">
                <a:latin typeface="Times New Roman" pitchFamily="18" charset="0"/>
                <a:cs typeface="Times New Roman" pitchFamily="18" charset="0"/>
              </a:rPr>
              <a:t>shaft</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is four sided.</a:t>
            </a:r>
          </a:p>
          <a:p>
            <a:pPr lvl="0"/>
            <a:r>
              <a:rPr lang="en-US" sz="1800" dirty="0" smtClean="0">
                <a:latin typeface="Times New Roman" pitchFamily="18" charset="0"/>
                <a:cs typeface="Times New Roman" pitchFamily="18" charset="0"/>
              </a:rPr>
              <a:t> The </a:t>
            </a:r>
            <a:r>
              <a:rPr lang="en-US" sz="1800" b="1" i="1" dirty="0" smtClean="0">
                <a:latin typeface="Times New Roman" pitchFamily="18" charset="0"/>
                <a:cs typeface="Times New Roman" pitchFamily="18" charset="0"/>
              </a:rPr>
              <a:t>dorsal face</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is convex and blends with the </a:t>
            </a:r>
            <a:r>
              <a:rPr lang="en-US" sz="1800" dirty="0" err="1" smtClean="0">
                <a:latin typeface="Times New Roman" pitchFamily="18" charset="0"/>
                <a:cs typeface="Times New Roman" pitchFamily="18" charset="0"/>
              </a:rPr>
              <a:t>abaxial</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The </a:t>
            </a:r>
            <a:r>
              <a:rPr lang="en-US" sz="1800" b="1" i="1" dirty="0" err="1" smtClean="0">
                <a:latin typeface="Times New Roman" pitchFamily="18" charset="0"/>
                <a:cs typeface="Times New Roman" pitchFamily="18" charset="0"/>
              </a:rPr>
              <a:t>volar</a:t>
            </a:r>
            <a:r>
              <a:rPr lang="en-US" sz="1800" b="1" i="1" dirty="0" smtClean="0">
                <a:latin typeface="Times New Roman" pitchFamily="18" charset="0"/>
                <a:cs typeface="Times New Roman" pitchFamily="18" charset="0"/>
              </a:rPr>
              <a:t> face</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is flat and presents two tubercles, one on either side about the middle of its borders for </a:t>
            </a:r>
            <a:r>
              <a:rPr lang="en-US" sz="1800" dirty="0" err="1" smtClean="0">
                <a:latin typeface="Times New Roman" pitchFamily="18" charset="0"/>
                <a:cs typeface="Times New Roman" pitchFamily="18" charset="0"/>
              </a:rPr>
              <a:t>ligamentous</a:t>
            </a:r>
            <a:r>
              <a:rPr lang="en-US" sz="1800" dirty="0" smtClean="0">
                <a:latin typeface="Times New Roman" pitchFamily="18" charset="0"/>
                <a:cs typeface="Times New Roman" pitchFamily="18" charset="0"/>
              </a:rPr>
              <a:t> attachment</a:t>
            </a:r>
            <a:r>
              <a:rPr lang="en-US"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The </a:t>
            </a:r>
            <a:r>
              <a:rPr lang="en-US" sz="1800" b="1" i="1" dirty="0" smtClean="0">
                <a:latin typeface="Times New Roman" pitchFamily="18" charset="0"/>
                <a:cs typeface="Times New Roman" pitchFamily="18" charset="0"/>
              </a:rPr>
              <a:t>axial face</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is flat</a:t>
            </a:r>
            <a:r>
              <a:rPr lang="en-US"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lvl="0"/>
            <a:r>
              <a:rPr lang="en-US" sz="1800" dirty="0" smtClean="0">
                <a:latin typeface="Times New Roman" pitchFamily="18" charset="0"/>
                <a:cs typeface="Times New Roman" pitchFamily="18" charset="0"/>
              </a:rPr>
              <a:t> The </a:t>
            </a:r>
            <a:r>
              <a:rPr lang="en-US" sz="1800" b="1" i="1" dirty="0" smtClean="0">
                <a:latin typeface="Times New Roman" pitchFamily="18" charset="0"/>
                <a:cs typeface="Times New Roman" pitchFamily="18" charset="0"/>
              </a:rPr>
              <a:t>proximal extremity</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is larger than the distal. Its </a:t>
            </a:r>
            <a:r>
              <a:rPr lang="en-US" sz="1800" dirty="0" err="1" smtClean="0">
                <a:latin typeface="Times New Roman" pitchFamily="18" charset="0"/>
                <a:cs typeface="Times New Roman" pitchFamily="18" charset="0"/>
              </a:rPr>
              <a:t>articular</a:t>
            </a:r>
            <a:r>
              <a:rPr lang="en-US" sz="1800" dirty="0" smtClean="0">
                <a:latin typeface="Times New Roman" pitchFamily="18" charset="0"/>
                <a:cs typeface="Times New Roman" pitchFamily="18" charset="0"/>
              </a:rPr>
              <a:t> surface is divided by a </a:t>
            </a:r>
            <a:r>
              <a:rPr lang="en-US" sz="1800" dirty="0" err="1" smtClean="0">
                <a:latin typeface="Times New Roman" pitchFamily="18" charset="0"/>
                <a:cs typeface="Times New Roman" pitchFamily="18" charset="0"/>
              </a:rPr>
              <a:t>sagittal</a:t>
            </a:r>
            <a:r>
              <a:rPr lang="en-US" sz="1800" dirty="0" smtClean="0">
                <a:latin typeface="Times New Roman" pitchFamily="18" charset="0"/>
                <a:cs typeface="Times New Roman" pitchFamily="18" charset="0"/>
              </a:rPr>
              <a:t> groove into two areas (the </a:t>
            </a:r>
            <a:r>
              <a:rPr lang="en-US" sz="1800" dirty="0" err="1" smtClean="0">
                <a:latin typeface="Times New Roman" pitchFamily="18" charset="0"/>
                <a:cs typeface="Times New Roman" pitchFamily="18" charset="0"/>
              </a:rPr>
              <a:t>abaxial</a:t>
            </a:r>
            <a:r>
              <a:rPr lang="en-US" sz="1800" dirty="0" smtClean="0">
                <a:latin typeface="Times New Roman" pitchFamily="18" charset="0"/>
                <a:cs typeface="Times New Roman" pitchFamily="18" charset="0"/>
              </a:rPr>
              <a:t> being the larger and higher), which respond to the distal end of the large metacarpal and behind these are two facets for the </a:t>
            </a:r>
            <a:r>
              <a:rPr lang="en-US" sz="1800" dirty="0" smtClean="0">
                <a:latin typeface="Times New Roman" pitchFamily="18" charset="0"/>
                <a:cs typeface="Times New Roman" pitchFamily="18" charset="0"/>
                <a:hlinkClick r:id="rId3" tooltip="Proximal sesamoids"/>
              </a:rPr>
              <a:t>proximal </a:t>
            </a:r>
            <a:r>
              <a:rPr lang="en-US" sz="1800" dirty="0" err="1" smtClean="0">
                <a:latin typeface="Times New Roman" pitchFamily="18" charset="0"/>
                <a:cs typeface="Times New Roman" pitchFamily="18" charset="0"/>
                <a:hlinkClick r:id="rId3" tooltip="Proximal sesamoids"/>
              </a:rPr>
              <a:t>sesamoids</a:t>
            </a:r>
            <a:r>
              <a:rPr lang="en-US" sz="1800" dirty="0" smtClean="0">
                <a:latin typeface="Times New Roman" pitchFamily="18" charset="0"/>
                <a:cs typeface="Times New Roman" pitchFamily="18" charset="0"/>
              </a:rPr>
              <a:t>. On the </a:t>
            </a:r>
            <a:r>
              <a:rPr lang="en-US" sz="1800" dirty="0" err="1" smtClean="0">
                <a:latin typeface="Times New Roman" pitchFamily="18" charset="0"/>
                <a:cs typeface="Times New Roman" pitchFamily="18" charset="0"/>
              </a:rPr>
              <a:t>volar</a:t>
            </a:r>
            <a:r>
              <a:rPr lang="en-US" sz="1800" dirty="0" smtClean="0">
                <a:latin typeface="Times New Roman" pitchFamily="18" charset="0"/>
                <a:cs typeface="Times New Roman" pitchFamily="18" charset="0"/>
              </a:rPr>
              <a:t> aspect are two tubercles for </a:t>
            </a:r>
            <a:r>
              <a:rPr lang="en-US" sz="1800" dirty="0" err="1" smtClean="0">
                <a:latin typeface="Times New Roman" pitchFamily="18" charset="0"/>
                <a:cs typeface="Times New Roman" pitchFamily="18" charset="0"/>
              </a:rPr>
              <a:t>ligamentous</a:t>
            </a:r>
            <a:r>
              <a:rPr lang="en-US" sz="1800" dirty="0" smtClean="0">
                <a:latin typeface="Times New Roman" pitchFamily="18" charset="0"/>
                <a:cs typeface="Times New Roman" pitchFamily="18" charset="0"/>
              </a:rPr>
              <a:t> attachment.</a:t>
            </a:r>
          </a:p>
          <a:p>
            <a:pPr lvl="0"/>
            <a:r>
              <a:rPr lang="en-US" sz="1800" dirty="0" smtClean="0">
                <a:latin typeface="Times New Roman" pitchFamily="18" charset="0"/>
                <a:cs typeface="Times New Roman" pitchFamily="18" charset="0"/>
              </a:rPr>
              <a:t> The </a:t>
            </a:r>
            <a:r>
              <a:rPr lang="en-US" sz="1800" b="1" i="1" dirty="0" smtClean="0">
                <a:latin typeface="Times New Roman" pitchFamily="18" charset="0"/>
                <a:cs typeface="Times New Roman" pitchFamily="18" charset="0"/>
              </a:rPr>
              <a:t>distal extremity</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is smaller. Its </a:t>
            </a:r>
            <a:r>
              <a:rPr lang="en-US" sz="1800" dirty="0" err="1" smtClean="0">
                <a:latin typeface="Times New Roman" pitchFamily="18" charset="0"/>
                <a:cs typeface="Times New Roman" pitchFamily="18" charset="0"/>
              </a:rPr>
              <a:t>articular</a:t>
            </a:r>
            <a:r>
              <a:rPr lang="en-US" sz="1800" dirty="0" smtClean="0">
                <a:latin typeface="Times New Roman" pitchFamily="18" charset="0"/>
                <a:cs typeface="Times New Roman" pitchFamily="18" charset="0"/>
              </a:rPr>
              <a:t> surface is divided by a </a:t>
            </a:r>
            <a:r>
              <a:rPr lang="en-US" sz="1800" dirty="0" err="1" smtClean="0">
                <a:latin typeface="Times New Roman" pitchFamily="18" charset="0"/>
                <a:cs typeface="Times New Roman" pitchFamily="18" charset="0"/>
              </a:rPr>
              <a:t>sagittal</a:t>
            </a:r>
            <a:r>
              <a:rPr lang="en-US" sz="1800" dirty="0" smtClean="0">
                <a:latin typeface="Times New Roman" pitchFamily="18" charset="0"/>
                <a:cs typeface="Times New Roman" pitchFamily="18" charset="0"/>
              </a:rPr>
              <a:t> groove into two </a:t>
            </a:r>
            <a:r>
              <a:rPr lang="en-US" sz="1800" dirty="0" err="1" smtClean="0">
                <a:latin typeface="Times New Roman" pitchFamily="18" charset="0"/>
                <a:cs typeface="Times New Roman" pitchFamily="18" charset="0"/>
              </a:rPr>
              <a:t>condyles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abaxial</a:t>
            </a:r>
            <a:r>
              <a:rPr lang="en-US" sz="1800" dirty="0" smtClean="0">
                <a:latin typeface="Times New Roman" pitchFamily="18" charset="0"/>
                <a:cs typeface="Times New Roman" pitchFamily="18" charset="0"/>
              </a:rPr>
              <a:t> being the larger) which respond to the proximal extremity of the second phalanx.</a:t>
            </a:r>
          </a:p>
          <a:p>
            <a:endParaRPr lang="en-US" sz="1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Times New Roman" pitchFamily="18" charset="0"/>
                <a:cs typeface="Times New Roman" pitchFamily="18" charset="0"/>
              </a:rPr>
              <a:t>PHALANGES -OX</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b="1" dirty="0" smtClean="0">
                <a:solidFill>
                  <a:srgbClr val="FF0000"/>
                </a:solidFill>
                <a:latin typeface="Times New Roman" pitchFamily="18" charset="0"/>
                <a:cs typeface="Times New Roman" pitchFamily="18" charset="0"/>
              </a:rPr>
              <a:t>Second phalanx /</a:t>
            </a:r>
            <a:r>
              <a:rPr lang="en-US" sz="2000" b="1" dirty="0" err="1" smtClean="0">
                <a:solidFill>
                  <a:srgbClr val="FF0000"/>
                </a:solidFill>
                <a:latin typeface="Times New Roman" pitchFamily="18" charset="0"/>
                <a:cs typeface="Times New Roman" pitchFamily="18" charset="0"/>
              </a:rPr>
              <a:t>os</a:t>
            </a:r>
            <a:r>
              <a:rPr lang="en-US" sz="2000" b="1" dirty="0" smtClean="0">
                <a:solidFill>
                  <a:srgbClr val="FF0000"/>
                </a:solidFill>
                <a:latin typeface="Times New Roman" pitchFamily="18" charset="0"/>
                <a:cs typeface="Times New Roman" pitchFamily="18" charset="0"/>
              </a:rPr>
              <a:t> coronae</a:t>
            </a:r>
          </a:p>
          <a:p>
            <a:pPr lvl="0"/>
            <a:r>
              <a:rPr lang="en-US" sz="2000" dirty="0" smtClean="0">
                <a:latin typeface="Times New Roman" pitchFamily="18" charset="0"/>
                <a:cs typeface="Times New Roman" pitchFamily="18" charset="0"/>
              </a:rPr>
              <a:t>It is a </a:t>
            </a:r>
            <a:r>
              <a:rPr lang="en-US" sz="2000" dirty="0" smtClean="0">
                <a:latin typeface="Times New Roman" pitchFamily="18" charset="0"/>
                <a:cs typeface="Times New Roman" pitchFamily="18" charset="0"/>
                <a:hlinkClick r:id="rId2" tooltip="Long bone"/>
              </a:rPr>
              <a:t>long bone</a:t>
            </a:r>
            <a:r>
              <a:rPr lang="en-US" sz="2000" dirty="0" smtClean="0">
                <a:latin typeface="Times New Roman" pitchFamily="18" charset="0"/>
                <a:cs typeface="Times New Roman" pitchFamily="18" charset="0"/>
              </a:rPr>
              <a:t> placed obliquely downward and forward </a:t>
            </a:r>
            <a:r>
              <a:rPr lang="en-US" sz="2000" b="1" dirty="0" smtClean="0">
                <a:latin typeface="Times New Roman" pitchFamily="18" charset="0"/>
                <a:cs typeface="Times New Roman" pitchFamily="18" charset="0"/>
              </a:rPr>
              <a:t>between</a:t>
            </a:r>
            <a:r>
              <a:rPr lang="en-US" sz="2000" dirty="0" smtClean="0">
                <a:latin typeface="Times New Roman" pitchFamily="18" charset="0"/>
                <a:cs typeface="Times New Roman" pitchFamily="18" charset="0"/>
              </a:rPr>
              <a:t> the first and third phalanges. The distal half of each is included within the hoof.</a:t>
            </a:r>
          </a:p>
          <a:p>
            <a:pPr lvl="0"/>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shaft</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three sided.</a:t>
            </a:r>
          </a:p>
          <a:p>
            <a:pPr lvl="0"/>
            <a:r>
              <a:rPr lang="en-US" sz="2000" i="1" dirty="0" smtClean="0">
                <a:latin typeface="Times New Roman" pitchFamily="18" charset="0"/>
                <a:cs typeface="Times New Roman" pitchFamily="18" charset="0"/>
              </a:rPr>
              <a:t>The </a:t>
            </a:r>
            <a:r>
              <a:rPr lang="en-US" sz="2000" b="1" i="1" dirty="0" err="1" smtClean="0">
                <a:latin typeface="Times New Roman" pitchFamily="18" charset="0"/>
                <a:cs typeface="Times New Roman" pitchFamily="18" charset="0"/>
              </a:rPr>
              <a:t>volar</a:t>
            </a:r>
            <a:r>
              <a:rPr lang="en-US" sz="2000" b="1" i="1" dirty="0" smtClean="0">
                <a:latin typeface="Times New Roman" pitchFamily="18" charset="0"/>
                <a:cs typeface="Times New Roman" pitchFamily="18" charset="0"/>
              </a:rPr>
              <a:t> face</a:t>
            </a:r>
            <a:r>
              <a:rPr lang="en-US" sz="2000" dirty="0" smtClean="0">
                <a:latin typeface="Times New Roman" pitchFamily="18" charset="0"/>
                <a:cs typeface="Times New Roman" pitchFamily="18" charset="0"/>
              </a:rPr>
              <a:t> is encroached on by the distal </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surface.</a:t>
            </a:r>
          </a:p>
          <a:p>
            <a:pPr lvl="0"/>
            <a:r>
              <a:rPr lang="en-US" sz="2000" dirty="0" smtClean="0">
                <a:latin typeface="Times New Roman" pitchFamily="18" charset="0"/>
                <a:cs typeface="Times New Roman" pitchFamily="18" charset="0"/>
              </a:rPr>
              <a:t>The </a:t>
            </a:r>
            <a:r>
              <a:rPr lang="en-US" sz="2000" b="1" i="1" dirty="0" err="1" smtClean="0">
                <a:latin typeface="Times New Roman" pitchFamily="18" charset="0"/>
                <a:cs typeface="Times New Roman" pitchFamily="18" charset="0"/>
              </a:rPr>
              <a:t>abaxial</a:t>
            </a:r>
            <a:r>
              <a:rPr lang="en-US" sz="2000" b="1" i="1" dirty="0" smtClean="0">
                <a:latin typeface="Times New Roman" pitchFamily="18" charset="0"/>
                <a:cs typeface="Times New Roman" pitchFamily="18" charset="0"/>
              </a:rPr>
              <a:t> face</a:t>
            </a:r>
            <a:r>
              <a:rPr lang="en-US" sz="2000" dirty="0" smtClean="0">
                <a:latin typeface="Times New Roman" pitchFamily="18" charset="0"/>
                <a:cs typeface="Times New Roman" pitchFamily="18" charset="0"/>
              </a:rPr>
              <a:t> is rough while the </a:t>
            </a:r>
            <a:r>
              <a:rPr lang="en-US" sz="2000" b="1" i="1" dirty="0" smtClean="0">
                <a:latin typeface="Times New Roman" pitchFamily="18" charset="0"/>
                <a:cs typeface="Times New Roman" pitchFamily="18" charset="0"/>
              </a:rPr>
              <a:t>axial face</a:t>
            </a:r>
            <a:r>
              <a:rPr lang="en-US" sz="2000" dirty="0" smtClean="0">
                <a:latin typeface="Times New Roman" pitchFamily="18" charset="0"/>
                <a:cs typeface="Times New Roman" pitchFamily="18" charset="0"/>
              </a:rPr>
              <a:t> is flat.</a:t>
            </a:r>
          </a:p>
          <a:p>
            <a:pPr lvl="0"/>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proximal extremity</a:t>
            </a:r>
            <a:r>
              <a:rPr lang="en-US" sz="2000" dirty="0" smtClean="0">
                <a:latin typeface="Times New Roman" pitchFamily="18" charset="0"/>
                <a:cs typeface="Times New Roman" pitchFamily="18" charset="0"/>
              </a:rPr>
              <a:t> is made up of </a:t>
            </a:r>
            <a:r>
              <a:rPr lang="en-US" sz="2000" b="1" dirty="0" smtClean="0">
                <a:latin typeface="Times New Roman" pitchFamily="18" charset="0"/>
                <a:cs typeface="Times New Roman" pitchFamily="18" charset="0"/>
              </a:rPr>
              <a:t>two </a:t>
            </a:r>
            <a:r>
              <a:rPr lang="en-US" sz="2000" b="1" dirty="0" err="1" smtClean="0">
                <a:latin typeface="Times New Roman" pitchFamily="18" charset="0"/>
                <a:cs typeface="Times New Roman" pitchFamily="18" charset="0"/>
              </a:rPr>
              <a:t>glenoid</a:t>
            </a:r>
            <a:r>
              <a:rPr lang="en-US" sz="2000" b="1" dirty="0" smtClean="0">
                <a:latin typeface="Times New Roman" pitchFamily="18" charset="0"/>
                <a:cs typeface="Times New Roman" pitchFamily="18" charset="0"/>
              </a:rPr>
              <a:t> cavities</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abaxial</a:t>
            </a:r>
            <a:r>
              <a:rPr lang="en-US" sz="2000" dirty="0" smtClean="0">
                <a:latin typeface="Times New Roman" pitchFamily="18" charset="0"/>
                <a:cs typeface="Times New Roman" pitchFamily="18" charset="0"/>
              </a:rPr>
              <a:t> of which is the larger. The </a:t>
            </a:r>
            <a:r>
              <a:rPr lang="en-US" sz="2000" b="1" dirty="0" err="1" smtClean="0">
                <a:latin typeface="Times New Roman" pitchFamily="18" charset="0"/>
                <a:cs typeface="Times New Roman" pitchFamily="18" charset="0"/>
              </a:rPr>
              <a:t>volar</a:t>
            </a:r>
            <a:r>
              <a:rPr lang="en-US" sz="2000" dirty="0" smtClean="0">
                <a:latin typeface="Times New Roman" pitchFamily="18" charset="0"/>
                <a:cs typeface="Times New Roman" pitchFamily="18" charset="0"/>
              </a:rPr>
              <a:t> aspect presents two tubercles for the attachment of the </a:t>
            </a:r>
            <a:r>
              <a:rPr lang="en-US" sz="2000" b="1" i="1" dirty="0" smtClean="0">
                <a:latin typeface="Times New Roman" pitchFamily="18" charset="0"/>
                <a:cs typeface="Times New Roman" pitchFamily="18" charset="0"/>
              </a:rPr>
              <a:t>superficial flexor tendon</a:t>
            </a:r>
            <a:r>
              <a:rPr lang="en-US" sz="2000" dirty="0" smtClean="0">
                <a:latin typeface="Times New Roman" pitchFamily="18" charset="0"/>
                <a:cs typeface="Times New Roman" pitchFamily="18" charset="0"/>
              </a:rPr>
              <a:t>.</a:t>
            </a:r>
          </a:p>
          <a:p>
            <a:pPr lvl="0"/>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distal extremity</a:t>
            </a:r>
            <a:r>
              <a:rPr lang="en-US" sz="2000" dirty="0" smtClean="0">
                <a:latin typeface="Times New Roman" pitchFamily="18" charset="0"/>
                <a:cs typeface="Times New Roman" pitchFamily="18" charset="0"/>
              </a:rPr>
              <a:t> is smaller and is divided by </a:t>
            </a:r>
            <a:r>
              <a:rPr lang="en-US" sz="2000" dirty="0" err="1" smtClean="0">
                <a:latin typeface="Times New Roman" pitchFamily="18" charset="0"/>
                <a:cs typeface="Times New Roman" pitchFamily="18" charset="0"/>
              </a:rPr>
              <a:t>sagittal</a:t>
            </a:r>
            <a:r>
              <a:rPr lang="en-US" sz="2000" dirty="0" smtClean="0">
                <a:latin typeface="Times New Roman" pitchFamily="18" charset="0"/>
                <a:cs typeface="Times New Roman" pitchFamily="18" charset="0"/>
              </a:rPr>
              <a:t> groove into two </a:t>
            </a:r>
            <a:r>
              <a:rPr lang="en-US" sz="2000" dirty="0" err="1" smtClean="0">
                <a:latin typeface="Times New Roman" pitchFamily="18" charset="0"/>
                <a:cs typeface="Times New Roman" pitchFamily="18" charset="0"/>
              </a:rPr>
              <a:t>condyles</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abaxial</a:t>
            </a:r>
            <a:r>
              <a:rPr lang="en-US" sz="2000" dirty="0" smtClean="0">
                <a:latin typeface="Times New Roman" pitchFamily="18" charset="0"/>
                <a:cs typeface="Times New Roman" pitchFamily="18" charset="0"/>
              </a:rPr>
              <a:t> being the larger. It articulates with the superior face of the third phalanx below and </a:t>
            </a:r>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hlinkClick r:id="rId3" tooltip="Distal sesamoid"/>
              </a:rPr>
              <a:t>distal </a:t>
            </a:r>
            <a:r>
              <a:rPr lang="en-US" sz="2000" b="1" dirty="0" err="1" smtClean="0">
                <a:latin typeface="Times New Roman" pitchFamily="18" charset="0"/>
                <a:cs typeface="Times New Roman" pitchFamily="18" charset="0"/>
                <a:hlinkClick r:id="rId3" tooltip="Distal sesamoid"/>
              </a:rPr>
              <a:t>sesamoid</a:t>
            </a:r>
            <a:r>
              <a:rPr lang="en-US" sz="2000" dirty="0" smtClean="0">
                <a:latin typeface="Times New Roman" pitchFamily="18" charset="0"/>
                <a:cs typeface="Times New Roman" pitchFamily="18" charset="0"/>
              </a:rPr>
              <a:t> behind.</a:t>
            </a: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PHALANGES-SECOND-OX</a:t>
            </a:r>
            <a:endParaRPr lang="en-US"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en-US" b="1" dirty="0" smtClean="0">
                <a:solidFill>
                  <a:srgbClr val="FF0000"/>
                </a:solidFill>
                <a:latin typeface="Times New Roman" pitchFamily="18" charset="0"/>
                <a:cs typeface="Times New Roman" pitchFamily="18" charset="0"/>
              </a:rPr>
              <a:t>Third phalanx / </a:t>
            </a:r>
            <a:r>
              <a:rPr lang="en-US" b="1" dirty="0" err="1" smtClean="0">
                <a:solidFill>
                  <a:srgbClr val="FF0000"/>
                </a:solidFill>
                <a:latin typeface="Times New Roman" pitchFamily="18" charset="0"/>
                <a:cs typeface="Times New Roman" pitchFamily="18" charset="0"/>
              </a:rPr>
              <a:t>os</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pedis</a:t>
            </a:r>
            <a:endParaRPr lang="en-US" b="1" dirty="0" smtClean="0">
              <a:solidFill>
                <a:srgbClr val="FF0000"/>
              </a:solidFill>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It is a </a:t>
            </a:r>
            <a:r>
              <a:rPr lang="en-US" dirty="0" smtClean="0">
                <a:latin typeface="Times New Roman" pitchFamily="18" charset="0"/>
                <a:cs typeface="Times New Roman" pitchFamily="18" charset="0"/>
                <a:hlinkClick r:id="rId2" tooltip="Short bone"/>
              </a:rPr>
              <a:t>short bone</a:t>
            </a:r>
            <a:r>
              <a:rPr lang="en-US" dirty="0" smtClean="0">
                <a:latin typeface="Times New Roman" pitchFamily="18" charset="0"/>
                <a:cs typeface="Times New Roman" pitchFamily="18" charset="0"/>
              </a:rPr>
              <a:t> entirely enclosed in the hoof.</a:t>
            </a:r>
          </a:p>
          <a:p>
            <a:pPr lvl="0" algn="just"/>
            <a:r>
              <a:rPr lang="en-US" dirty="0" smtClean="0">
                <a:latin typeface="Times New Roman" pitchFamily="18" charset="0"/>
                <a:cs typeface="Times New Roman" pitchFamily="18" charset="0"/>
              </a:rPr>
              <a:t>It presents </a:t>
            </a:r>
            <a:r>
              <a:rPr lang="en-US" b="1" i="1" dirty="0" smtClean="0">
                <a:latin typeface="Times New Roman" pitchFamily="18" charset="0"/>
                <a:cs typeface="Times New Roman" pitchFamily="18" charset="0"/>
              </a:rPr>
              <a:t>four surfaces</a:t>
            </a:r>
            <a:r>
              <a:rPr lang="en-US" dirty="0" smtClean="0">
                <a:latin typeface="Times New Roman" pitchFamily="18" charset="0"/>
                <a:cs typeface="Times New Roman" pitchFamily="18" charset="0"/>
              </a:rPr>
              <a:t> and an </a:t>
            </a:r>
            <a:r>
              <a:rPr lang="en-US" b="1" i="1" dirty="0" smtClean="0">
                <a:latin typeface="Times New Roman" pitchFamily="18" charset="0"/>
                <a:cs typeface="Times New Roman" pitchFamily="18" charset="0"/>
              </a:rPr>
              <a:t>angle</a:t>
            </a:r>
            <a:r>
              <a:rPr lang="en-US" b="1" dirty="0" smtClean="0">
                <a:latin typeface="Times New Roman" pitchFamily="18" charset="0"/>
                <a:cs typeface="Times New Roman" pitchFamily="18" charset="0"/>
              </a:rPr>
              <a:t>.</a:t>
            </a:r>
          </a:p>
          <a:p>
            <a:pPr lvl="0" algn="just"/>
            <a:r>
              <a:rPr lang="en-US" dirty="0" smtClean="0">
                <a:latin typeface="Times New Roman" pitchFamily="18" charset="0"/>
                <a:cs typeface="Times New Roman" pitchFamily="18" charset="0"/>
              </a:rPr>
              <a:t>The </a:t>
            </a:r>
            <a:r>
              <a:rPr lang="en-US" b="1" i="1" dirty="0" smtClean="0">
                <a:latin typeface="Times New Roman" pitchFamily="18" charset="0"/>
                <a:cs typeface="Times New Roman" pitchFamily="18" charset="0"/>
              </a:rPr>
              <a:t>superior face</a:t>
            </a:r>
            <a:r>
              <a:rPr lang="en-US" dirty="0" smtClean="0">
                <a:latin typeface="Times New Roman" pitchFamily="18" charset="0"/>
                <a:cs typeface="Times New Roman" pitchFamily="18" charset="0"/>
              </a:rPr>
              <a:t> is </a:t>
            </a:r>
            <a:r>
              <a:rPr lang="en-US" dirty="0" err="1" smtClean="0">
                <a:latin typeface="Times New Roman" pitchFamily="18" charset="0"/>
                <a:cs typeface="Times New Roman" pitchFamily="18" charset="0"/>
              </a:rPr>
              <a:t>articular</a:t>
            </a:r>
            <a:r>
              <a:rPr lang="en-US" dirty="0" smtClean="0">
                <a:latin typeface="Times New Roman" pitchFamily="18" charset="0"/>
                <a:cs typeface="Times New Roman" pitchFamily="18" charset="0"/>
              </a:rPr>
              <a:t> and presents two areas for the distal extremity of the second phalanx and a small facet along the </a:t>
            </a:r>
            <a:r>
              <a:rPr lang="en-US" dirty="0" err="1" smtClean="0">
                <a:latin typeface="Times New Roman" pitchFamily="18" charset="0"/>
                <a:cs typeface="Times New Roman" pitchFamily="18" charset="0"/>
              </a:rPr>
              <a:t>volar</a:t>
            </a:r>
            <a:r>
              <a:rPr lang="en-US" dirty="0" smtClean="0">
                <a:latin typeface="Times New Roman" pitchFamily="18" charset="0"/>
                <a:cs typeface="Times New Roman" pitchFamily="18" charset="0"/>
              </a:rPr>
              <a:t> border for the </a:t>
            </a:r>
            <a:r>
              <a:rPr lang="en-US" dirty="0" smtClean="0">
                <a:latin typeface="Times New Roman" pitchFamily="18" charset="0"/>
                <a:cs typeface="Times New Roman" pitchFamily="18" charset="0"/>
                <a:hlinkClick r:id="rId3" tooltip="Distal sesamoid"/>
              </a:rPr>
              <a:t>distal </a:t>
            </a:r>
            <a:r>
              <a:rPr lang="en-US" dirty="0" err="1" smtClean="0">
                <a:latin typeface="Times New Roman" pitchFamily="18" charset="0"/>
                <a:cs typeface="Times New Roman" pitchFamily="18" charset="0"/>
                <a:hlinkClick r:id="rId3" tooltip="Distal sesamoid"/>
              </a:rPr>
              <a:t>sesamoid</a:t>
            </a:r>
            <a:r>
              <a:rPr lang="en-US" dirty="0" smtClean="0">
                <a:latin typeface="Times New Roman" pitchFamily="18" charset="0"/>
                <a:cs typeface="Times New Roman" pitchFamily="18" charset="0"/>
              </a:rPr>
              <a:t>.</a:t>
            </a:r>
          </a:p>
          <a:p>
            <a:pPr lvl="0" algn="just"/>
            <a:r>
              <a:rPr lang="en-US" dirty="0" smtClean="0">
                <a:latin typeface="Times New Roman" pitchFamily="18" charset="0"/>
                <a:cs typeface="Times New Roman" pitchFamily="18" charset="0"/>
              </a:rPr>
              <a:t>The </a:t>
            </a:r>
            <a:r>
              <a:rPr lang="en-US" b="1" i="1" dirty="0" smtClean="0">
                <a:latin typeface="Times New Roman" pitchFamily="18" charset="0"/>
                <a:cs typeface="Times New Roman" pitchFamily="18" charset="0"/>
              </a:rPr>
              <a:t>inferior face</a:t>
            </a:r>
            <a:r>
              <a:rPr lang="en-US" b="1" dirty="0" smtClean="0">
                <a:latin typeface="Times New Roman" pitchFamily="18" charset="0"/>
                <a:cs typeface="Times New Roman" pitchFamily="18" charset="0"/>
              </a:rPr>
              <a:t> or </a:t>
            </a:r>
            <a:r>
              <a:rPr lang="en-US" b="1" i="1" dirty="0" smtClean="0">
                <a:latin typeface="Times New Roman" pitchFamily="18" charset="0"/>
                <a:cs typeface="Times New Roman" pitchFamily="18" charset="0"/>
              </a:rPr>
              <a:t>solar surface</a:t>
            </a:r>
            <a:r>
              <a:rPr lang="en-US" dirty="0" smtClean="0">
                <a:latin typeface="Times New Roman" pitchFamily="18" charset="0"/>
                <a:cs typeface="Times New Roman" pitchFamily="18" charset="0"/>
              </a:rPr>
              <a:t> is nearly flat, wide in the middle and narrowest in front. It is in contact with the sensitive sole in life.</a:t>
            </a:r>
          </a:p>
          <a:p>
            <a:pPr lvl="0" algn="just"/>
            <a:r>
              <a:rPr lang="en-US" dirty="0" smtClean="0">
                <a:latin typeface="Times New Roman" pitchFamily="18" charset="0"/>
                <a:cs typeface="Times New Roman" pitchFamily="18" charset="0"/>
              </a:rPr>
              <a:t>The </a:t>
            </a:r>
            <a:r>
              <a:rPr lang="en-US" b="1" i="1" dirty="0" err="1" smtClean="0">
                <a:latin typeface="Times New Roman" pitchFamily="18" charset="0"/>
                <a:cs typeface="Times New Roman" pitchFamily="18" charset="0"/>
              </a:rPr>
              <a:t>interdigital</a:t>
            </a:r>
            <a:r>
              <a:rPr lang="en-US" b="1" i="1" dirty="0" smtClean="0">
                <a:latin typeface="Times New Roman" pitchFamily="18" charset="0"/>
                <a:cs typeface="Times New Roman" pitchFamily="18" charset="0"/>
              </a:rPr>
              <a:t> surface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smooth and grooved below and rough and porous above. It presents a large foramen near the extensor process, the </a:t>
            </a:r>
            <a:r>
              <a:rPr lang="en-US" i="1" dirty="0" err="1" smtClean="0">
                <a:latin typeface="Times New Roman" pitchFamily="18" charset="0"/>
                <a:cs typeface="Times New Roman" pitchFamily="18" charset="0"/>
              </a:rPr>
              <a:t>volar</a:t>
            </a:r>
            <a:r>
              <a:rPr lang="en-US" i="1" dirty="0" smtClean="0">
                <a:latin typeface="Times New Roman" pitchFamily="18" charset="0"/>
                <a:cs typeface="Times New Roman" pitchFamily="18" charset="0"/>
              </a:rPr>
              <a:t> foramen.</a:t>
            </a:r>
            <a:endParaRPr lang="en-US"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 </a:t>
            </a:r>
            <a:r>
              <a:rPr lang="en-US" b="1" i="1" dirty="0" smtClean="0">
                <a:latin typeface="Times New Roman" pitchFamily="18" charset="0"/>
                <a:cs typeface="Times New Roman" pitchFamily="18" charset="0"/>
              </a:rPr>
              <a:t>laminar surface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slopes from above downward and becomes steep </a:t>
            </a:r>
            <a:r>
              <a:rPr lang="en-US" dirty="0" err="1" smtClean="0">
                <a:latin typeface="Times New Roman" pitchFamily="18" charset="0"/>
                <a:cs typeface="Times New Roman" pitchFamily="18" charset="0"/>
              </a:rPr>
              <a:t>posteriorly</a:t>
            </a:r>
            <a:r>
              <a:rPr lang="en-US" dirty="0" smtClean="0">
                <a:latin typeface="Times New Roman" pitchFamily="18" charset="0"/>
                <a:cs typeface="Times New Roman" pitchFamily="18" charset="0"/>
              </a:rPr>
              <a:t>. Distally it is traversed by the </a:t>
            </a:r>
            <a:r>
              <a:rPr lang="en-US" dirty="0" err="1" smtClean="0">
                <a:latin typeface="Times New Roman" pitchFamily="18" charset="0"/>
                <a:cs typeface="Times New Roman" pitchFamily="18" charset="0"/>
              </a:rPr>
              <a:t>preplantar</a:t>
            </a:r>
            <a:r>
              <a:rPr lang="en-US" dirty="0" smtClean="0">
                <a:latin typeface="Times New Roman" pitchFamily="18" charset="0"/>
                <a:cs typeface="Times New Roman" pitchFamily="18" charset="0"/>
              </a:rPr>
              <a:t> groove with several foramina; the most posterior of these is the largest. </a:t>
            </a:r>
            <a:r>
              <a:rPr lang="en-US" b="1" dirty="0" smtClean="0">
                <a:latin typeface="Times New Roman" pitchFamily="18" charset="0"/>
                <a:cs typeface="Times New Roman" pitchFamily="18" charset="0"/>
              </a:rPr>
              <a:t>The surface is covered by the sensitive lamina in life</a:t>
            </a:r>
            <a:r>
              <a:rPr lang="en-US" dirty="0" smtClean="0">
                <a:latin typeface="Times New Roman" pitchFamily="18" charset="0"/>
                <a:cs typeface="Times New Roman" pitchFamily="18" charset="0"/>
              </a:rPr>
              <a:t>. At the extreme upper part of the </a:t>
            </a:r>
            <a:r>
              <a:rPr lang="en-US" b="1" dirty="0" smtClean="0">
                <a:latin typeface="Times New Roman" pitchFamily="18" charset="0"/>
                <a:cs typeface="Times New Roman" pitchFamily="18" charset="0"/>
              </a:rPr>
              <a:t>dorsal border </a:t>
            </a:r>
            <a:r>
              <a:rPr lang="en-US" dirty="0" smtClean="0">
                <a:latin typeface="Times New Roman" pitchFamily="18" charset="0"/>
                <a:cs typeface="Times New Roman" pitchFamily="18" charset="0"/>
              </a:rPr>
              <a:t>is the </a:t>
            </a:r>
            <a:r>
              <a:rPr lang="en-US" b="1" i="1" dirty="0" smtClean="0">
                <a:latin typeface="Times New Roman" pitchFamily="18" charset="0"/>
                <a:cs typeface="Times New Roman" pitchFamily="18" charset="0"/>
              </a:rPr>
              <a:t>extensor process</a:t>
            </a:r>
            <a:r>
              <a:rPr lang="en-US" b="1" dirty="0" smtClean="0">
                <a:latin typeface="Times New Roman" pitchFamily="18" charset="0"/>
                <a:cs typeface="Times New Roman" pitchFamily="18" charset="0"/>
              </a:rPr>
              <a:t> for the </a:t>
            </a:r>
            <a:r>
              <a:rPr lang="en-US" b="1" i="1" dirty="0" smtClean="0">
                <a:latin typeface="Times New Roman" pitchFamily="18" charset="0"/>
                <a:cs typeface="Times New Roman" pitchFamily="18" charset="0"/>
              </a:rPr>
              <a:t>common digital extensor</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The </a:t>
            </a:r>
            <a:r>
              <a:rPr lang="en-US" b="1" dirty="0" err="1" smtClean="0">
                <a:latin typeface="Times New Roman" pitchFamily="18" charset="0"/>
                <a:cs typeface="Times New Roman" pitchFamily="18" charset="0"/>
              </a:rPr>
              <a:t>volar</a:t>
            </a:r>
            <a:r>
              <a:rPr lang="en-US" b="1" dirty="0" smtClean="0">
                <a:latin typeface="Times New Roman" pitchFamily="18" charset="0"/>
                <a:cs typeface="Times New Roman" pitchFamily="18" charset="0"/>
              </a:rPr>
              <a:t> border </a:t>
            </a:r>
            <a:r>
              <a:rPr lang="en-US" dirty="0" smtClean="0">
                <a:latin typeface="Times New Roman" pitchFamily="18" charset="0"/>
                <a:cs typeface="Times New Roman" pitchFamily="18" charset="0"/>
              </a:rPr>
              <a:t>is thick for the attachment of the deep flexor of the digit. The angle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a blunt process at the extreme posterior part of the laminar surface.</a:t>
            </a:r>
          </a:p>
          <a:p>
            <a:pPr algn="just"/>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FF0000"/>
                </a:solidFill>
                <a:latin typeface="Algerian" pitchFamily="82" charset="0"/>
              </a:rPr>
              <a:t>PHALANGES-THIRD-OX</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1423</TotalTime>
  <Words>2380</Words>
  <Application>Microsoft Office PowerPoint</Application>
  <PresentationFormat>On-screen Show (4:3)</PresentationFormat>
  <Paragraphs>930</Paragraphs>
  <Slides>139</Slides>
  <Notes>0</Notes>
  <HiddenSlides>0</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Concourse</vt:lpstr>
      <vt:lpstr>VETERINAY ANATOMY,  UNIT- 5, PELVIC LIMB BONES</vt:lpstr>
      <vt:lpstr>             PELVIC LIMB BONES</vt:lpstr>
      <vt:lpstr>    OS COXAE -PELVIC GIRDILE                             (Ox)</vt:lpstr>
      <vt:lpstr>OS COXAE -PELVIC GIRDILE                       …….Continued</vt:lpstr>
      <vt:lpstr>                    Ilium </vt:lpstr>
      <vt:lpstr>                         Ilium- cont……..</vt:lpstr>
      <vt:lpstr>                      Ilium- cont……..</vt:lpstr>
      <vt:lpstr>                     Ilium- cont……..</vt:lpstr>
      <vt:lpstr>                  Ishium </vt:lpstr>
      <vt:lpstr>                Ishium- Continued….. </vt:lpstr>
      <vt:lpstr>         Ishium- Continued…..</vt:lpstr>
      <vt:lpstr>              Ishium- Continued…..</vt:lpstr>
      <vt:lpstr>                PUBIS</vt:lpstr>
      <vt:lpstr>         Pubis- Continued…..</vt:lpstr>
      <vt:lpstr>     Acetabulum  </vt:lpstr>
      <vt:lpstr>OBTURATOR  FORAMEN  &amp;  PELVIC CAVITY</vt:lpstr>
      <vt:lpstr>           Pelvic Girdle - Ox</vt:lpstr>
      <vt:lpstr>      SEXUAL DIFFERENCES</vt:lpstr>
      <vt:lpstr>          GOAT &amp; SHEEP</vt:lpstr>
      <vt:lpstr>      HORSE- Pelvic Girdle</vt:lpstr>
      <vt:lpstr>Horse – Pelvic Girdle Cont….</vt:lpstr>
      <vt:lpstr>              PIG-PELVIC GIRDLE</vt:lpstr>
      <vt:lpstr>       DOG- Pelvic Girdle</vt:lpstr>
      <vt:lpstr>Dog- Pelvic Girdle, Conti…..</vt:lpstr>
      <vt:lpstr>        FOWL-PELVIC GIRDLE</vt:lpstr>
      <vt:lpstr>         FOWL-PELVIC GIRDLE </vt:lpstr>
      <vt:lpstr>BONY PELVIS / BONE OF HIP (PELVIC) REGION </vt:lpstr>
      <vt:lpstr>BONY PELVIS / BONE OF HIP (PELVIC) REGION,CONTIN…..</vt:lpstr>
      <vt:lpstr>Diameters of Pelvic inlet</vt:lpstr>
      <vt:lpstr>Diameter of Pelvic outlet </vt:lpstr>
      <vt:lpstr>Coccygeal vertebrae :</vt:lpstr>
      <vt:lpstr>FEMUR - Thigh Bone-Longest Bone                      (Ox)</vt:lpstr>
      <vt:lpstr>FEMUR - Thigh Bone-Cont……</vt:lpstr>
      <vt:lpstr>FEMUR - Thigh Bone-Cont……</vt:lpstr>
      <vt:lpstr>Femur- Proximal extremity </vt:lpstr>
      <vt:lpstr>     Femur- Distal extremity </vt:lpstr>
      <vt:lpstr>                FEMUR - OX</vt:lpstr>
      <vt:lpstr>         Goat and Sheep- Fumer  </vt:lpstr>
      <vt:lpstr>              Horse-FEMUR</vt:lpstr>
      <vt:lpstr>                 PIG-FEMUR</vt:lpstr>
      <vt:lpstr>                DOG-FEMUR</vt:lpstr>
      <vt:lpstr>            FEMUR- DOG</vt:lpstr>
      <vt:lpstr>               FOWL-FEMUR</vt:lpstr>
      <vt:lpstr>            HIND LIMB - FOWL</vt:lpstr>
      <vt:lpstr>PATELLA- KNEECAP</vt:lpstr>
      <vt:lpstr>PATELLA – KNEECAP, CONTI…</vt:lpstr>
      <vt:lpstr>PATELLA – KNEECAP, CONTI..(OX)</vt:lpstr>
      <vt:lpstr>PATELLA – KNEECAP, CONTI..(HORSE)</vt:lpstr>
      <vt:lpstr>    TIBIA-SHINBONE-SHANKBONE-Ox </vt:lpstr>
      <vt:lpstr>TIBIA-SHINBONE-SHANKBONE-Ox</vt:lpstr>
      <vt:lpstr>TIBIA-SHANKBONE-Ox, CONTI..</vt:lpstr>
      <vt:lpstr>TIBIA-SHANKBONE-Ox, CONTI..</vt:lpstr>
      <vt:lpstr>TIBIA-SHANKBONE-Ox, CONTI..</vt:lpstr>
      <vt:lpstr> TIBIA-SHINBONE-SHANKBONE-</vt:lpstr>
      <vt:lpstr>TIBIA-SHINBONE-SHANKBONE-Horse</vt:lpstr>
      <vt:lpstr> TIBIA-SHINBONE-SHANKBONE-HORSE &amp; BOVINE</vt:lpstr>
      <vt:lpstr>TIBIA-SHINBONE-SHANKBONE-pig</vt:lpstr>
      <vt:lpstr>TIBIA-SHINBONE-SHANKBONE-pig along with radius ulna </vt:lpstr>
      <vt:lpstr>TIBIA-SHINBONE-SHANKBONE-dog</vt:lpstr>
      <vt:lpstr>TIBIA-SHINBONE-SHANKBONE-dog</vt:lpstr>
      <vt:lpstr>TIBIA-SHINBONE-SHANKBONE-fowl</vt:lpstr>
      <vt:lpstr>TIBIA-SHINBONE-SHANKBONE-fowl</vt:lpstr>
      <vt:lpstr>FIBULA-CALF BONE-OX</vt:lpstr>
      <vt:lpstr>FIBULA-CALF BONE-HORSE</vt:lpstr>
      <vt:lpstr>FIBULA-CALF BONE-HORSE</vt:lpstr>
      <vt:lpstr>FIBULA-CALF BONE-PIG ALONG WITH RADIUS AND ULNA </vt:lpstr>
      <vt:lpstr>FIBULA-CALF BONE-DOG</vt:lpstr>
      <vt:lpstr>FIBULA-CALF BONE-DOG</vt:lpstr>
      <vt:lpstr>FIBULA-CALF BONE-FOWL</vt:lpstr>
      <vt:lpstr>             TARSAL BONE- OX</vt:lpstr>
      <vt:lpstr>           Tibial tarsal (astragalus) </vt:lpstr>
      <vt:lpstr>       Fibular tarsal (os calcis) </vt:lpstr>
      <vt:lpstr>Fused central and fourth tarsal (scapho-cuboid) </vt:lpstr>
      <vt:lpstr>First tarsal (cuneiform parvum) </vt:lpstr>
      <vt:lpstr>Fused 2nd and 3rd tarsal (cuneiform magnum) </vt:lpstr>
      <vt:lpstr>Tarsal Bone – OX-(Sheep and Goat Similar to that of ox)</vt:lpstr>
      <vt:lpstr>       Horse-Tarsal Bone</vt:lpstr>
      <vt:lpstr>  Tarsal Bone- Horse-Conti….</vt:lpstr>
      <vt:lpstr>Tarsal Bone- Horse-Conti….</vt:lpstr>
      <vt:lpstr>Femur, Tibia, Fibula, Patella, Tarsal, Metratarsal, Splint &amp; Digits of Horse</vt:lpstr>
      <vt:lpstr>         Tarsal Bone- Horse.</vt:lpstr>
      <vt:lpstr>            TARSAL - PIG</vt:lpstr>
      <vt:lpstr> Tarsal, Metratarsal, &amp; Digits of pig</vt:lpstr>
      <vt:lpstr>               TARSAL- Dog</vt:lpstr>
      <vt:lpstr>       TARSAL BONE-DOG</vt:lpstr>
      <vt:lpstr>           TARSAL BONE  - FOWL</vt:lpstr>
      <vt:lpstr>            METATARSAL- OX</vt:lpstr>
      <vt:lpstr>     SMALL METACARPAL-OX</vt:lpstr>
      <vt:lpstr>METATARSAL- SHEEP &amp; GOAT SIMILAR TO THAT  OF    OX.</vt:lpstr>
      <vt:lpstr>METATARSAL &amp; SPLINT BONE-                                       HORSE</vt:lpstr>
      <vt:lpstr>          METATARSAL - HORSE</vt:lpstr>
      <vt:lpstr>                                METATARSAL-DOG                                                 Five metatarsals are present. The first is small and the other four are well developed and resemble the metacarpals. </vt:lpstr>
      <vt:lpstr>            METATARSAL- PIG FOUR IN NUMBER The second and fifth are placed more towards the plantar aspect of the large bones</vt:lpstr>
      <vt:lpstr>   TARSOMETATARSAL- FOWL</vt:lpstr>
      <vt:lpstr>FEMUR,TIBIAOTARSAL &amp; TARSOMETATARSAL- FOWL</vt:lpstr>
      <vt:lpstr>DIGIT – PHALANGES -OX</vt:lpstr>
      <vt:lpstr>PHALANGES -OX</vt:lpstr>
      <vt:lpstr>PHALANGES-SECOND-OX</vt:lpstr>
      <vt:lpstr>PHALANGES-THIRD-OX</vt:lpstr>
      <vt:lpstr>DIGIT – PHALANGES –OX SHEEP GOAT SIMILAR TO OX</vt:lpstr>
      <vt:lpstr>DIGITS-PHALANGES-HORSE</vt:lpstr>
      <vt:lpstr>DIGITS-PHALANGES-HORSE CONT..</vt:lpstr>
      <vt:lpstr>DIGITS-PHALANGES-HORSE </vt:lpstr>
      <vt:lpstr>DIGITS-PHALANGES-PIG</vt:lpstr>
      <vt:lpstr>DIGITS-PHALANGES-PIG,CONTI..</vt:lpstr>
      <vt:lpstr>DIGITS-PHALANGES-DOG</vt:lpstr>
      <vt:lpstr>DIGITS-PHALANGES-DOG</vt:lpstr>
      <vt:lpstr>DIGITS-PHALANGES-FOWL</vt:lpstr>
      <vt:lpstr>DISITAL SESAMOID BONE OX</vt:lpstr>
      <vt:lpstr>DISITAL SESAMOID BONE SHEEP,GOAT,HORSE,PIG,DOG,FOWL</vt:lpstr>
      <vt:lpstr>JOINTS  OF  THE  HINDLIMB - OX</vt:lpstr>
      <vt:lpstr>SARCO ILIAC -ATRICULATION-OX</vt:lpstr>
      <vt:lpstr>SARCO ILIAC -ATRICULATION-OX, CONTI..</vt:lpstr>
      <vt:lpstr>SARCO ILIAC -ATRICULATION-</vt:lpstr>
      <vt:lpstr>PELVIC SYMPHYSIS</vt:lpstr>
      <vt:lpstr>HIP JOINT</vt:lpstr>
      <vt:lpstr>HIP JOINT</vt:lpstr>
      <vt:lpstr>STIFFLE -JOINT</vt:lpstr>
      <vt:lpstr>Femoro-Tibial joint </vt:lpstr>
      <vt:lpstr>FEMRERO-TIBIAL JOINT. CONT….</vt:lpstr>
      <vt:lpstr>FEMRERO-TIBIAL JOINT. CONT….</vt:lpstr>
      <vt:lpstr>              STIFFLE -JOINT</vt:lpstr>
      <vt:lpstr>HOCK JOINT</vt:lpstr>
      <vt:lpstr>HOCK JOINT- Contin…..</vt:lpstr>
      <vt:lpstr>HOCK JOINT- Contin…..</vt:lpstr>
      <vt:lpstr>HOCK JOINT- Contin…..</vt:lpstr>
      <vt:lpstr>HOCK JOINT- Contin…..</vt:lpstr>
      <vt:lpstr>HOCK JOINT- Contin…..</vt:lpstr>
      <vt:lpstr>HOCK JOINT- Contin…..</vt:lpstr>
      <vt:lpstr>HOCK JOINT- Contin…..</vt:lpstr>
      <vt:lpstr>FETLOCK JOINT-METATARSO PHALANGEAL ARTICULATION</vt:lpstr>
      <vt:lpstr>FETLOCK JOINT-METATARSO PHALANGEAL ARTICULATION  CONT……</vt:lpstr>
      <vt:lpstr>PASTERN JOINT</vt:lpstr>
      <vt:lpstr>PASTERN JOINT- conti…..</vt:lpstr>
      <vt:lpstr>PASTERN JOINT- conti…..</vt:lpstr>
      <vt:lpstr>COFFIN JOINT</vt:lpstr>
      <vt:lpstr>COFFIN JOINT CONTIN……</vt:lpstr>
      <vt:lpstr>COFFIN JOINT CONTIN……</vt:lpstr>
      <vt:lpstr>COFFIN JOINT CONTIN……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VETERINAY ANATOMY, UNIT- 5 PELVIC LIMB BONES</dc:title>
  <dc:creator>user1</dc:creator>
  <cp:lastModifiedBy>user1</cp:lastModifiedBy>
  <cp:revision>182</cp:revision>
  <dcterms:created xsi:type="dcterms:W3CDTF">2006-08-16T00:00:00Z</dcterms:created>
  <dcterms:modified xsi:type="dcterms:W3CDTF">2020-03-30T08:53:17Z</dcterms:modified>
</cp:coreProperties>
</file>