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804" r:id="rId2"/>
    <p:sldMasterId id="2147483840" r:id="rId3"/>
    <p:sldMasterId id="2147483852" r:id="rId4"/>
  </p:sldMasterIdLst>
  <p:notesMasterIdLst>
    <p:notesMasterId r:id="rId19"/>
  </p:notesMasterIdLst>
  <p:sldIdLst>
    <p:sldId id="336" r:id="rId5"/>
    <p:sldId id="291" r:id="rId6"/>
    <p:sldId id="322" r:id="rId7"/>
    <p:sldId id="292" r:id="rId8"/>
    <p:sldId id="293" r:id="rId9"/>
    <p:sldId id="294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3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6CCF"/>
    <a:srgbClr val="339966"/>
    <a:srgbClr val="003399"/>
    <a:srgbClr val="FF6600"/>
    <a:srgbClr val="008000"/>
    <a:srgbClr val="0066CC"/>
    <a:srgbClr val="FFCCFF"/>
    <a:srgbClr val="8BCC34"/>
    <a:srgbClr val="EAEAEA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16" autoAdjust="0"/>
    <p:restoredTop sz="96657" autoAdjust="0"/>
  </p:normalViewPr>
  <p:slideViewPr>
    <p:cSldViewPr>
      <p:cViewPr varScale="1">
        <p:scale>
          <a:sx n="82" d="100"/>
          <a:sy n="82" d="100"/>
        </p:scale>
        <p:origin x="7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0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9DB4F2-30E0-4492-A855-A9D5A8D0D8A2}" type="doc">
      <dgm:prSet loTypeId="urn:microsoft.com/office/officeart/2005/8/layout/radial4" loCatId="relationship" qsTypeId="urn:microsoft.com/office/officeart/2005/8/quickstyle/3d2" qsCatId="3D" csTypeId="urn:microsoft.com/office/officeart/2005/8/colors/accent2_5" csCatId="accent2" phldr="1"/>
      <dgm:spPr/>
      <dgm:t>
        <a:bodyPr/>
        <a:lstStyle/>
        <a:p>
          <a:endParaRPr lang="en-IN"/>
        </a:p>
      </dgm:t>
    </dgm:pt>
    <dgm:pt modelId="{885B81D6-69B8-4A51-810A-9678A84BCCCC}">
      <dgm:prSet phldrT="[Text]" custT="1"/>
      <dgm:spPr/>
      <dgm:t>
        <a:bodyPr/>
        <a:lstStyle/>
        <a:p>
          <a:r>
            <a:rPr lang="en-IN" sz="2800" b="1" dirty="0" smtClean="0">
              <a:solidFill>
                <a:srgbClr val="FFFF00"/>
              </a:solidFill>
            </a:rPr>
            <a:t>METHODS OF PASTEURISATION</a:t>
          </a:r>
          <a:endParaRPr lang="en-IN" sz="2800" b="1" dirty="0">
            <a:solidFill>
              <a:srgbClr val="FFFF00"/>
            </a:solidFill>
          </a:endParaRPr>
        </a:p>
      </dgm:t>
    </dgm:pt>
    <dgm:pt modelId="{F8F4910A-949A-4FBF-BE1F-2883D00EE5BB}" type="parTrans" cxnId="{F66F1E0B-76FA-44DA-9E31-F5D37CAC406E}">
      <dgm:prSet/>
      <dgm:spPr/>
      <dgm:t>
        <a:bodyPr/>
        <a:lstStyle/>
        <a:p>
          <a:endParaRPr lang="en-IN"/>
        </a:p>
      </dgm:t>
    </dgm:pt>
    <dgm:pt modelId="{8A6AC947-0A25-4061-AB98-58B1FBE58249}" type="sibTrans" cxnId="{F66F1E0B-76FA-44DA-9E31-F5D37CAC406E}">
      <dgm:prSet/>
      <dgm:spPr/>
      <dgm:t>
        <a:bodyPr/>
        <a:lstStyle/>
        <a:p>
          <a:endParaRPr lang="en-IN"/>
        </a:p>
      </dgm:t>
    </dgm:pt>
    <dgm:pt modelId="{B873BF06-3431-4DF5-A098-4BCEB4EA0505}">
      <dgm:prSet phldrT="[Text]" custT="1"/>
      <dgm:spPr/>
      <dgm:t>
        <a:bodyPr/>
        <a:lstStyle/>
        <a:p>
          <a:r>
            <a:rPr lang="en-IN" sz="2800" b="1" dirty="0" smtClean="0"/>
            <a:t>HOLDER PASTEURISATION </a:t>
          </a:r>
          <a:r>
            <a:rPr lang="en-IN" sz="2500" dirty="0" smtClean="0">
              <a:solidFill>
                <a:srgbClr val="FFFF00"/>
              </a:solidFill>
            </a:rPr>
            <a:t>(71°C FOR 20 MINUTES)</a:t>
          </a:r>
          <a:endParaRPr lang="en-IN" sz="2500" dirty="0">
            <a:solidFill>
              <a:srgbClr val="FFFF00"/>
            </a:solidFill>
          </a:endParaRPr>
        </a:p>
      </dgm:t>
    </dgm:pt>
    <dgm:pt modelId="{E06F93C7-DF26-40DB-8CC7-77EF5381A59B}" type="parTrans" cxnId="{81476EF3-E5E9-4765-9222-EE9D336F585B}">
      <dgm:prSet/>
      <dgm:spPr/>
      <dgm:t>
        <a:bodyPr/>
        <a:lstStyle/>
        <a:p>
          <a:endParaRPr lang="en-IN"/>
        </a:p>
      </dgm:t>
    </dgm:pt>
    <dgm:pt modelId="{19E2A7AE-9E23-4BFE-AE88-521F28820557}" type="sibTrans" cxnId="{81476EF3-E5E9-4765-9222-EE9D336F585B}">
      <dgm:prSet/>
      <dgm:spPr/>
      <dgm:t>
        <a:bodyPr/>
        <a:lstStyle/>
        <a:p>
          <a:endParaRPr lang="en-IN"/>
        </a:p>
      </dgm:t>
    </dgm:pt>
    <dgm:pt modelId="{B4E05EC5-B325-46F5-9F58-91C3C271A82E}">
      <dgm:prSet phldrT="[Text]" custT="1"/>
      <dgm:spPr/>
      <dgm:t>
        <a:bodyPr/>
        <a:lstStyle/>
        <a:p>
          <a:r>
            <a:rPr lang="en-IN" sz="2400" b="1" dirty="0" smtClean="0"/>
            <a:t>HTST(Plate) PASTEURIZATION </a:t>
          </a:r>
          <a:r>
            <a:rPr lang="en-IN" sz="2400" dirty="0" smtClean="0">
              <a:solidFill>
                <a:srgbClr val="FFFF00"/>
              </a:solidFill>
            </a:rPr>
            <a:t>(95-100°C FOR 15-16 SECONDS)</a:t>
          </a:r>
          <a:endParaRPr lang="en-IN" sz="2400" dirty="0">
            <a:solidFill>
              <a:srgbClr val="FFFF00"/>
            </a:solidFill>
          </a:endParaRPr>
        </a:p>
      </dgm:t>
    </dgm:pt>
    <dgm:pt modelId="{7C446412-6065-4438-AAB1-242F3E4F4BC5}" type="parTrans" cxnId="{10EACAE2-3100-42EA-B381-808FAFED92DF}">
      <dgm:prSet/>
      <dgm:spPr/>
      <dgm:t>
        <a:bodyPr/>
        <a:lstStyle/>
        <a:p>
          <a:endParaRPr lang="en-IN"/>
        </a:p>
      </dgm:t>
    </dgm:pt>
    <dgm:pt modelId="{E71F9429-96C1-4457-AF11-07F20DBDBB31}" type="sibTrans" cxnId="{10EACAE2-3100-42EA-B381-808FAFED92DF}">
      <dgm:prSet/>
      <dgm:spPr/>
      <dgm:t>
        <a:bodyPr/>
        <a:lstStyle/>
        <a:p>
          <a:endParaRPr lang="en-IN"/>
        </a:p>
      </dgm:t>
    </dgm:pt>
    <dgm:pt modelId="{2BE74014-3AB8-45A7-AB3A-D539CFCF55BE}">
      <dgm:prSet phldrT="[Text]" custT="1"/>
      <dgm:spPr/>
      <dgm:t>
        <a:bodyPr/>
        <a:lstStyle/>
        <a:p>
          <a:r>
            <a:rPr lang="en-IN" sz="2400" b="1" dirty="0" smtClean="0"/>
            <a:t>VACCUM PASTEURISATION OR VACREATION</a:t>
          </a:r>
        </a:p>
        <a:p>
          <a:r>
            <a:rPr lang="en-IN" sz="2400" dirty="0" smtClean="0">
              <a:solidFill>
                <a:srgbClr val="FFFF00"/>
              </a:solidFill>
            </a:rPr>
            <a:t>(high pressure steam is injected after diluting cream to 6 to 8 % fat)</a:t>
          </a:r>
          <a:endParaRPr lang="en-IN" sz="2400" dirty="0">
            <a:solidFill>
              <a:srgbClr val="FFFF00"/>
            </a:solidFill>
          </a:endParaRPr>
        </a:p>
      </dgm:t>
    </dgm:pt>
    <dgm:pt modelId="{C88B6419-660A-497A-9FD6-BF522AAC1531}" type="parTrans" cxnId="{FC027C3F-66AD-4321-8B56-2C57BD07D096}">
      <dgm:prSet/>
      <dgm:spPr/>
      <dgm:t>
        <a:bodyPr/>
        <a:lstStyle/>
        <a:p>
          <a:endParaRPr lang="en-IN"/>
        </a:p>
      </dgm:t>
    </dgm:pt>
    <dgm:pt modelId="{F29EA307-984C-42C4-B2DA-59892CFE25D6}" type="sibTrans" cxnId="{FC027C3F-66AD-4321-8B56-2C57BD07D096}">
      <dgm:prSet/>
      <dgm:spPr/>
      <dgm:t>
        <a:bodyPr/>
        <a:lstStyle/>
        <a:p>
          <a:endParaRPr lang="en-IN"/>
        </a:p>
      </dgm:t>
    </dgm:pt>
    <dgm:pt modelId="{0F33853D-66A2-4F57-A69B-26A5195B4504}" type="pres">
      <dgm:prSet presAssocID="{F39DB4F2-30E0-4492-A855-A9D5A8D0D8A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FAE25E3B-1AED-44ED-9AE7-405711DADACC}" type="pres">
      <dgm:prSet presAssocID="{885B81D6-69B8-4A51-810A-9678A84BCCCC}" presName="centerShape" presStyleLbl="node0" presStyleIdx="0" presStyleCnt="1" custScaleX="152758"/>
      <dgm:spPr/>
      <dgm:t>
        <a:bodyPr/>
        <a:lstStyle/>
        <a:p>
          <a:endParaRPr lang="en-IN"/>
        </a:p>
      </dgm:t>
    </dgm:pt>
    <dgm:pt modelId="{5A16589A-6785-4B15-AB6F-6D4EB00E7F2A}" type="pres">
      <dgm:prSet presAssocID="{E06F93C7-DF26-40DB-8CC7-77EF5381A59B}" presName="parTrans" presStyleLbl="bgSibTrans2D1" presStyleIdx="0" presStyleCnt="3" custScaleX="83104" custLinFactNeighborX="40485"/>
      <dgm:spPr/>
      <dgm:t>
        <a:bodyPr/>
        <a:lstStyle/>
        <a:p>
          <a:endParaRPr lang="en-IN"/>
        </a:p>
      </dgm:t>
    </dgm:pt>
    <dgm:pt modelId="{22F6D422-B035-4E00-BBEB-BECFD83E04F3}" type="pres">
      <dgm:prSet presAssocID="{B873BF06-3431-4DF5-A098-4BCEB4EA0505}" presName="node" presStyleLbl="node1" presStyleIdx="0" presStyleCnt="3" custScaleX="11993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A5BF919-5E12-46C7-9341-51F8940163ED}" type="pres">
      <dgm:prSet presAssocID="{7C446412-6065-4438-AAB1-242F3E4F4BC5}" presName="parTrans" presStyleLbl="bgSibTrans2D1" presStyleIdx="1" presStyleCnt="3" custScaleX="63051" custLinFactNeighborY="63651"/>
      <dgm:spPr/>
      <dgm:t>
        <a:bodyPr/>
        <a:lstStyle/>
        <a:p>
          <a:endParaRPr lang="en-IN"/>
        </a:p>
      </dgm:t>
    </dgm:pt>
    <dgm:pt modelId="{E984417E-EACD-4603-8A48-4C47EC927298}" type="pres">
      <dgm:prSet presAssocID="{B4E05EC5-B325-46F5-9F58-91C3C271A82E}" presName="node" presStyleLbl="node1" presStyleIdx="1" presStyleCnt="3" custScaleX="105254" custRadScaleRad="9174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875F5EE-F596-4B10-A019-C4CC9871748F}" type="pres">
      <dgm:prSet presAssocID="{C88B6419-660A-497A-9FD6-BF522AAC1531}" presName="parTrans" presStyleLbl="bgSibTrans2D1" presStyleIdx="2" presStyleCnt="3" custScaleX="47658" custLinFactNeighborX="-41755" custLinFactNeighborY="36510"/>
      <dgm:spPr/>
      <dgm:t>
        <a:bodyPr/>
        <a:lstStyle/>
        <a:p>
          <a:endParaRPr lang="en-IN"/>
        </a:p>
      </dgm:t>
    </dgm:pt>
    <dgm:pt modelId="{CE8575F8-F5E6-4D98-8D3F-215B29E3FC5A}" type="pres">
      <dgm:prSet presAssocID="{2BE74014-3AB8-45A7-AB3A-D539CFCF55BE}" presName="node" presStyleLbl="node1" presStyleIdx="2" presStyleCnt="3" custScaleX="106076" custScaleY="15734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FC027C3F-66AD-4321-8B56-2C57BD07D096}" srcId="{885B81D6-69B8-4A51-810A-9678A84BCCCC}" destId="{2BE74014-3AB8-45A7-AB3A-D539CFCF55BE}" srcOrd="2" destOrd="0" parTransId="{C88B6419-660A-497A-9FD6-BF522AAC1531}" sibTransId="{F29EA307-984C-42C4-B2DA-59892CFE25D6}"/>
    <dgm:cxn modelId="{99EB6EF9-E333-459C-AD8B-A0E204E6965F}" type="presOf" srcId="{F39DB4F2-30E0-4492-A855-A9D5A8D0D8A2}" destId="{0F33853D-66A2-4F57-A69B-26A5195B4504}" srcOrd="0" destOrd="0" presId="urn:microsoft.com/office/officeart/2005/8/layout/radial4"/>
    <dgm:cxn modelId="{81476EF3-E5E9-4765-9222-EE9D336F585B}" srcId="{885B81D6-69B8-4A51-810A-9678A84BCCCC}" destId="{B873BF06-3431-4DF5-A098-4BCEB4EA0505}" srcOrd="0" destOrd="0" parTransId="{E06F93C7-DF26-40DB-8CC7-77EF5381A59B}" sibTransId="{19E2A7AE-9E23-4BFE-AE88-521F28820557}"/>
    <dgm:cxn modelId="{9142DCE0-0994-458F-BFD8-85F588E8E7BC}" type="presOf" srcId="{B873BF06-3431-4DF5-A098-4BCEB4EA0505}" destId="{22F6D422-B035-4E00-BBEB-BECFD83E04F3}" srcOrd="0" destOrd="0" presId="urn:microsoft.com/office/officeart/2005/8/layout/radial4"/>
    <dgm:cxn modelId="{A18337A1-61B0-49E3-A5CD-5392E88AA728}" type="presOf" srcId="{C88B6419-660A-497A-9FD6-BF522AAC1531}" destId="{E875F5EE-F596-4B10-A019-C4CC9871748F}" srcOrd="0" destOrd="0" presId="urn:microsoft.com/office/officeart/2005/8/layout/radial4"/>
    <dgm:cxn modelId="{F66F1E0B-76FA-44DA-9E31-F5D37CAC406E}" srcId="{F39DB4F2-30E0-4492-A855-A9D5A8D0D8A2}" destId="{885B81D6-69B8-4A51-810A-9678A84BCCCC}" srcOrd="0" destOrd="0" parTransId="{F8F4910A-949A-4FBF-BE1F-2883D00EE5BB}" sibTransId="{8A6AC947-0A25-4061-AB98-58B1FBE58249}"/>
    <dgm:cxn modelId="{25CA3B62-138B-4C2B-9D64-6DDC88E7A963}" type="presOf" srcId="{E06F93C7-DF26-40DB-8CC7-77EF5381A59B}" destId="{5A16589A-6785-4B15-AB6F-6D4EB00E7F2A}" srcOrd="0" destOrd="0" presId="urn:microsoft.com/office/officeart/2005/8/layout/radial4"/>
    <dgm:cxn modelId="{7BA020AD-DBE7-4758-911C-65A2C182A6D3}" type="presOf" srcId="{2BE74014-3AB8-45A7-AB3A-D539CFCF55BE}" destId="{CE8575F8-F5E6-4D98-8D3F-215B29E3FC5A}" srcOrd="0" destOrd="0" presId="urn:microsoft.com/office/officeart/2005/8/layout/radial4"/>
    <dgm:cxn modelId="{10EACAE2-3100-42EA-B381-808FAFED92DF}" srcId="{885B81D6-69B8-4A51-810A-9678A84BCCCC}" destId="{B4E05EC5-B325-46F5-9F58-91C3C271A82E}" srcOrd="1" destOrd="0" parTransId="{7C446412-6065-4438-AAB1-242F3E4F4BC5}" sibTransId="{E71F9429-96C1-4457-AF11-07F20DBDBB31}"/>
    <dgm:cxn modelId="{5859FF73-1B60-49F8-AF13-727B1F4574E5}" type="presOf" srcId="{885B81D6-69B8-4A51-810A-9678A84BCCCC}" destId="{FAE25E3B-1AED-44ED-9AE7-405711DADACC}" srcOrd="0" destOrd="0" presId="urn:microsoft.com/office/officeart/2005/8/layout/radial4"/>
    <dgm:cxn modelId="{C01661D4-2880-4457-9104-4582BDC24C33}" type="presOf" srcId="{7C446412-6065-4438-AAB1-242F3E4F4BC5}" destId="{DA5BF919-5E12-46C7-9341-51F8940163ED}" srcOrd="0" destOrd="0" presId="urn:microsoft.com/office/officeart/2005/8/layout/radial4"/>
    <dgm:cxn modelId="{6D8723E5-8D8E-42E0-B9F8-C85A8979A661}" type="presOf" srcId="{B4E05EC5-B325-46F5-9F58-91C3C271A82E}" destId="{E984417E-EACD-4603-8A48-4C47EC927298}" srcOrd="0" destOrd="0" presId="urn:microsoft.com/office/officeart/2005/8/layout/radial4"/>
    <dgm:cxn modelId="{A7F08F72-3BE5-45AC-965A-4E4C3C3B75E1}" type="presParOf" srcId="{0F33853D-66A2-4F57-A69B-26A5195B4504}" destId="{FAE25E3B-1AED-44ED-9AE7-405711DADACC}" srcOrd="0" destOrd="0" presId="urn:microsoft.com/office/officeart/2005/8/layout/radial4"/>
    <dgm:cxn modelId="{3F3F4AFE-B7ED-4BB4-98C2-416813A416B9}" type="presParOf" srcId="{0F33853D-66A2-4F57-A69B-26A5195B4504}" destId="{5A16589A-6785-4B15-AB6F-6D4EB00E7F2A}" srcOrd="1" destOrd="0" presId="urn:microsoft.com/office/officeart/2005/8/layout/radial4"/>
    <dgm:cxn modelId="{7760CDC6-C8C0-4928-8E25-D6DF3BF1E332}" type="presParOf" srcId="{0F33853D-66A2-4F57-A69B-26A5195B4504}" destId="{22F6D422-B035-4E00-BBEB-BECFD83E04F3}" srcOrd="2" destOrd="0" presId="urn:microsoft.com/office/officeart/2005/8/layout/radial4"/>
    <dgm:cxn modelId="{1BEE0DF8-A3C4-4DDA-970A-2E46A3735AE5}" type="presParOf" srcId="{0F33853D-66A2-4F57-A69B-26A5195B4504}" destId="{DA5BF919-5E12-46C7-9341-51F8940163ED}" srcOrd="3" destOrd="0" presId="urn:microsoft.com/office/officeart/2005/8/layout/radial4"/>
    <dgm:cxn modelId="{5C10A1D2-7A99-40BC-A8CA-5ACB3A7CA6A2}" type="presParOf" srcId="{0F33853D-66A2-4F57-A69B-26A5195B4504}" destId="{E984417E-EACD-4603-8A48-4C47EC927298}" srcOrd="4" destOrd="0" presId="urn:microsoft.com/office/officeart/2005/8/layout/radial4"/>
    <dgm:cxn modelId="{B0DB8645-5990-46AE-8C49-7785758C3F00}" type="presParOf" srcId="{0F33853D-66A2-4F57-A69B-26A5195B4504}" destId="{E875F5EE-F596-4B10-A019-C4CC9871748F}" srcOrd="5" destOrd="0" presId="urn:microsoft.com/office/officeart/2005/8/layout/radial4"/>
    <dgm:cxn modelId="{8E5E4B3D-A965-49FD-B01C-D3C715D9E78C}" type="presParOf" srcId="{0F33853D-66A2-4F57-A69B-26A5195B4504}" destId="{CE8575F8-F5E6-4D98-8D3F-215B29E3FC5A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1E92B7-3AE1-446C-AAC9-6D6CC6EEBDA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F3B2D09B-C8CD-4815-8B19-B24C20471B21}">
      <dgm:prSet/>
      <dgm:spPr/>
      <dgm:t>
        <a:bodyPr/>
        <a:lstStyle/>
        <a:p>
          <a:pPr algn="ctr" rtl="0"/>
          <a:r>
            <a:rPr lang="en-US" b="1" i="0" dirty="0" smtClean="0"/>
            <a:t>NEUTRALISATION OF CREAM FOR BUTTER MAKING</a:t>
          </a:r>
        </a:p>
      </dgm:t>
    </dgm:pt>
    <dgm:pt modelId="{CB21CA16-887B-4C5D-9140-C9E1B9FEC8C8}" type="parTrans" cxnId="{83746F66-196C-456B-9A8C-A1CA6AC0178F}">
      <dgm:prSet/>
      <dgm:spPr/>
      <dgm:t>
        <a:bodyPr/>
        <a:lstStyle/>
        <a:p>
          <a:endParaRPr lang="en-IN"/>
        </a:p>
      </dgm:t>
    </dgm:pt>
    <dgm:pt modelId="{A12761EA-9142-4121-8459-1AC26C69F9A1}" type="sibTrans" cxnId="{83746F66-196C-456B-9A8C-A1CA6AC0178F}">
      <dgm:prSet/>
      <dgm:spPr/>
      <dgm:t>
        <a:bodyPr/>
        <a:lstStyle/>
        <a:p>
          <a:endParaRPr lang="en-IN"/>
        </a:p>
      </dgm:t>
    </dgm:pt>
    <dgm:pt modelId="{96719A9B-591D-4835-BA71-56731409F0A0}" type="pres">
      <dgm:prSet presAssocID="{2F1E92B7-3AE1-446C-AAC9-6D6CC6EEBD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C141E8-9A99-43AD-9DD4-AF9817A067DA}" type="pres">
      <dgm:prSet presAssocID="{F3B2D09B-C8CD-4815-8B19-B24C20471B21}" presName="parentText" presStyleLbl="node1" presStyleIdx="0" presStyleCnt="1" custLinFactNeighborY="178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5937EAC0-71DC-4285-A16C-B54F02D3D91F}" type="presOf" srcId="{2F1E92B7-3AE1-446C-AAC9-6D6CC6EEBDAD}" destId="{96719A9B-591D-4835-BA71-56731409F0A0}" srcOrd="0" destOrd="0" presId="urn:microsoft.com/office/officeart/2005/8/layout/vList2"/>
    <dgm:cxn modelId="{83746F66-196C-456B-9A8C-A1CA6AC0178F}" srcId="{2F1E92B7-3AE1-446C-AAC9-6D6CC6EEBDAD}" destId="{F3B2D09B-C8CD-4815-8B19-B24C20471B21}" srcOrd="0" destOrd="0" parTransId="{CB21CA16-887B-4C5D-9140-C9E1B9FEC8C8}" sibTransId="{A12761EA-9142-4121-8459-1AC26C69F9A1}"/>
    <dgm:cxn modelId="{2CE044C2-7A6F-4A98-AE30-F7237876A409}" type="presOf" srcId="{F3B2D09B-C8CD-4815-8B19-B24C20471B21}" destId="{F0C141E8-9A99-43AD-9DD4-AF9817A067DA}" srcOrd="0" destOrd="0" presId="urn:microsoft.com/office/officeart/2005/8/layout/vList2"/>
    <dgm:cxn modelId="{CF65093F-120B-4164-A2A3-868F46E01DCF}" type="presParOf" srcId="{96719A9B-591D-4835-BA71-56731409F0A0}" destId="{F0C141E8-9A99-43AD-9DD4-AF9817A067D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930609-09C6-45D0-BB15-EDA184143ED0}" type="doc">
      <dgm:prSet loTypeId="urn:microsoft.com/office/officeart/2005/8/layout/architecture+Icon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EC179656-801D-4D67-8499-5D4102673AA8}">
      <dgm:prSet/>
      <dgm:spPr/>
      <dgm:t>
        <a:bodyPr/>
        <a:lstStyle/>
        <a:p>
          <a:pPr rtl="0"/>
          <a:r>
            <a:rPr lang="en-IN" dirty="0" smtClean="0"/>
            <a:t>PROCEDURE FOR NEUTRALISATION</a:t>
          </a:r>
          <a:endParaRPr lang="en-IN" dirty="0"/>
        </a:p>
      </dgm:t>
    </dgm:pt>
    <dgm:pt modelId="{F6BC24A1-4B48-4AAC-A064-2EE20432C1DC}" type="parTrans" cxnId="{4BD8115C-2E10-490A-8458-BB211EF85FE9}">
      <dgm:prSet/>
      <dgm:spPr/>
      <dgm:t>
        <a:bodyPr/>
        <a:lstStyle/>
        <a:p>
          <a:endParaRPr lang="en-IN"/>
        </a:p>
      </dgm:t>
    </dgm:pt>
    <dgm:pt modelId="{89B5A6C4-3E8C-4F8C-A9AA-B009A32952EC}" type="sibTrans" cxnId="{4BD8115C-2E10-490A-8458-BB211EF85FE9}">
      <dgm:prSet/>
      <dgm:spPr/>
      <dgm:t>
        <a:bodyPr/>
        <a:lstStyle/>
        <a:p>
          <a:endParaRPr lang="en-IN"/>
        </a:p>
      </dgm:t>
    </dgm:pt>
    <dgm:pt modelId="{9C1B7B63-9514-4B8F-9300-2904A17552CC}" type="pres">
      <dgm:prSet presAssocID="{8E930609-09C6-45D0-BB15-EDA184143ED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57ACA3E-170B-4AC2-AA0B-52AAB8889C1B}" type="pres">
      <dgm:prSet presAssocID="{EC179656-801D-4D67-8499-5D4102673AA8}" presName="vertOne" presStyleCnt="0"/>
      <dgm:spPr/>
    </dgm:pt>
    <dgm:pt modelId="{A3D9FAE4-A8A2-471F-A788-0B27371E2036}" type="pres">
      <dgm:prSet presAssocID="{EC179656-801D-4D67-8499-5D4102673AA8}" presName="txOne" presStyleLbl="node0" presStyleIdx="0" presStyleCnt="1" custLinFactNeighborY="76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97104A-185F-4EFE-A4F0-44A4EEDAFCAD}" type="pres">
      <dgm:prSet presAssocID="{EC179656-801D-4D67-8499-5D4102673AA8}" presName="horzOne" presStyleCnt="0"/>
      <dgm:spPr/>
    </dgm:pt>
  </dgm:ptLst>
  <dgm:cxnLst>
    <dgm:cxn modelId="{4BD8115C-2E10-490A-8458-BB211EF85FE9}" srcId="{8E930609-09C6-45D0-BB15-EDA184143ED0}" destId="{EC179656-801D-4D67-8499-5D4102673AA8}" srcOrd="0" destOrd="0" parTransId="{F6BC24A1-4B48-4AAC-A064-2EE20432C1DC}" sibTransId="{89B5A6C4-3E8C-4F8C-A9AA-B009A32952EC}"/>
    <dgm:cxn modelId="{162168D5-7E7F-472D-BD3F-F8DBB2A5C501}" type="presOf" srcId="{EC179656-801D-4D67-8499-5D4102673AA8}" destId="{A3D9FAE4-A8A2-471F-A788-0B27371E2036}" srcOrd="0" destOrd="0" presId="urn:microsoft.com/office/officeart/2005/8/layout/architecture+Icon"/>
    <dgm:cxn modelId="{993CB5B2-EDC9-4394-8C83-9A6A128B345D}" type="presOf" srcId="{8E930609-09C6-45D0-BB15-EDA184143ED0}" destId="{9C1B7B63-9514-4B8F-9300-2904A17552CC}" srcOrd="0" destOrd="0" presId="urn:microsoft.com/office/officeart/2005/8/layout/architecture+Icon"/>
    <dgm:cxn modelId="{FFCABF92-04A5-4061-9313-DCB7714ADD79}" type="presParOf" srcId="{9C1B7B63-9514-4B8F-9300-2904A17552CC}" destId="{257ACA3E-170B-4AC2-AA0B-52AAB8889C1B}" srcOrd="0" destOrd="0" presId="urn:microsoft.com/office/officeart/2005/8/layout/architecture+Icon"/>
    <dgm:cxn modelId="{B18ED7A2-A726-4FF3-8449-89EFAF3C006B}" type="presParOf" srcId="{257ACA3E-170B-4AC2-AA0B-52AAB8889C1B}" destId="{A3D9FAE4-A8A2-471F-A788-0B27371E2036}" srcOrd="0" destOrd="0" presId="urn:microsoft.com/office/officeart/2005/8/layout/architecture+Icon"/>
    <dgm:cxn modelId="{ADA2C41C-EDB4-4F5E-9F3C-1725D594B64A}" type="presParOf" srcId="{257ACA3E-170B-4AC2-AA0B-52AAB8889C1B}" destId="{A997104A-185F-4EFE-A4F0-44A4EEDAFCAD}" srcOrd="1" destOrd="0" presId="urn:microsoft.com/office/officeart/2005/8/layout/architecture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496B4-B918-4040-9D25-7DE7FD16F3F3}" type="datetimeFigureOut">
              <a:rPr lang="en-US" smtClean="0"/>
              <a:pPr/>
              <a:t>3/29/2020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3D70B-605C-4F8D-BE26-7F19842DA96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4755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Xksahsahkhcshdh</a:t>
            </a:r>
            <a:r>
              <a:rPr lang="en-US" dirty="0" smtClean="0"/>
              <a:t>  </a:t>
            </a:r>
            <a:r>
              <a:rPr lang="en-US" dirty="0" err="1" smtClean="0"/>
              <a:t>fifoifoi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3D70B-605C-4F8D-BE26-7F19842DA968}" type="slidenum">
              <a:rPr lang="en-IN" smtClean="0"/>
              <a:pPr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7052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2895600" y="2446715"/>
            <a:ext cx="3581400" cy="2353885"/>
          </a:xfrm>
        </p:spPr>
      </p:pic>
      <p:sp>
        <p:nvSpPr>
          <p:cNvPr id="4" name="TextBox 3"/>
          <p:cNvSpPr txBox="1"/>
          <p:nvPr/>
        </p:nvSpPr>
        <p:spPr>
          <a:xfrm>
            <a:off x="304800" y="838200"/>
            <a:ext cx="83058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500" b="1" dirty="0" smtClean="0">
                <a:solidFill>
                  <a:srgbClr val="FF6600"/>
                </a:solidFill>
                <a:latin typeface="Aharoni" pitchFamily="2" charset="-79"/>
                <a:cs typeface="Aharoni" pitchFamily="2" charset="-79"/>
              </a:rPr>
              <a:t>STANDARDISATION, PASTEURISATION, </a:t>
            </a:r>
            <a:r>
              <a:rPr lang="en-US" sz="3500" b="1" dirty="0" smtClean="0">
                <a:solidFill>
                  <a:srgbClr val="FF6600"/>
                </a:solidFill>
                <a:latin typeface="Aharoni" pitchFamily="2" charset="-79"/>
                <a:cs typeface="Aharoni" pitchFamily="2" charset="-79"/>
              </a:rPr>
              <a:t>NEUTRALISATION</a:t>
            </a:r>
            <a:endParaRPr lang="en-IN" sz="3500" dirty="0" smtClean="0">
              <a:solidFill>
                <a:srgbClr val="FF6600"/>
              </a:solidFill>
              <a:latin typeface="Aharoni" pitchFamily="2" charset="-79"/>
              <a:cs typeface="Aharoni" pitchFamily="2" charset="-79"/>
            </a:endParaRPr>
          </a:p>
          <a:p>
            <a:pPr lvl="0" algn="ctr"/>
            <a:r>
              <a:rPr lang="en-IN" sz="3500" b="1" dirty="0" smtClean="0">
                <a:solidFill>
                  <a:srgbClr val="FF6600"/>
                </a:solidFill>
                <a:latin typeface="Aharoni" pitchFamily="2" charset="-79"/>
                <a:cs typeface="Aharoni" pitchFamily="2" charset="-79"/>
              </a:rPr>
              <a:t> OF CREAM  </a:t>
            </a:r>
            <a:endParaRPr lang="en-IN" sz="3500" dirty="0">
              <a:solidFill>
                <a:srgbClr val="FF66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82872" y="457200"/>
            <a:ext cx="1499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Class Lecture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0" y="4953000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70C0"/>
                </a:solidFill>
              </a:rPr>
              <a:t>Dr. </a:t>
            </a:r>
            <a:r>
              <a:rPr lang="en-US" sz="2200" b="1" dirty="0" err="1" smtClean="0">
                <a:solidFill>
                  <a:srgbClr val="0070C0"/>
                </a:solidFill>
              </a:rPr>
              <a:t>Sanjeev</a:t>
            </a:r>
            <a:r>
              <a:rPr lang="en-US" sz="2200" b="1" dirty="0" smtClean="0">
                <a:solidFill>
                  <a:srgbClr val="0070C0"/>
                </a:solidFill>
              </a:rPr>
              <a:t> Kumar</a:t>
            </a:r>
          </a:p>
          <a:p>
            <a:pPr algn="ctr"/>
            <a:r>
              <a:rPr lang="en-US" sz="2200" dirty="0" smtClean="0">
                <a:solidFill>
                  <a:srgbClr val="0070C0"/>
                </a:solidFill>
              </a:rPr>
              <a:t>Associate Professor</a:t>
            </a:r>
          </a:p>
          <a:p>
            <a:pPr algn="ctr"/>
            <a:r>
              <a:rPr lang="en-US" sz="2200" dirty="0" smtClean="0">
                <a:solidFill>
                  <a:srgbClr val="0070C0"/>
                </a:solidFill>
              </a:rPr>
              <a:t>Department of Dairy Technology</a:t>
            </a:r>
          </a:p>
          <a:p>
            <a:pPr algn="ctr"/>
            <a:r>
              <a:rPr lang="en-US" sz="2200" dirty="0" smtClean="0">
                <a:solidFill>
                  <a:srgbClr val="0070C0"/>
                </a:solidFill>
              </a:rPr>
              <a:t>SGIDT, Patna-14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304800"/>
            <a:ext cx="9144000" cy="5861050"/>
          </a:xfrm>
        </p:spPr>
        <p:txBody>
          <a:bodyPr>
            <a:noAutofit/>
          </a:bodyPr>
          <a:lstStyle/>
          <a:p>
            <a:pPr algn="just"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US" sz="2800" dirty="0" smtClean="0"/>
              <a:t>The practical value of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sodium bicarbonate  </a:t>
            </a:r>
            <a:r>
              <a:rPr lang="en-US" sz="2800" dirty="0" smtClean="0"/>
              <a:t>neutralizer used is lower than theoretical value due to the presence of variable amount of carbon-dioxide which raises the titrable value.</a:t>
            </a:r>
          </a:p>
          <a:p>
            <a:pPr algn="just"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US" sz="2800" dirty="0" smtClean="0"/>
              <a:t>Carbon dioxide doesn’t react with sodium bicarbonate neutralizer and consequently results in over neutralization.</a:t>
            </a:r>
          </a:p>
          <a:p>
            <a:pPr algn="just"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US" sz="2800" dirty="0" smtClean="0"/>
              <a:t>The actual neutralizing capacity of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Lime</a:t>
            </a:r>
            <a:r>
              <a:rPr lang="en-US" sz="2800" dirty="0" smtClean="0"/>
              <a:t> is only 80 percent of the amount used, since nearly 20 % of it reacts with casein and phosphate, and so is not available for acid neutralization.  </a:t>
            </a:r>
          </a:p>
          <a:p>
            <a:pPr marL="45720" indent="0" algn="just">
              <a:spcBef>
                <a:spcPts val="1800"/>
              </a:spcBef>
              <a:spcAft>
                <a:spcPts val="1800"/>
              </a:spcAft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312490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9144000" cy="1295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5000" b="1" spc="-150" dirty="0" smtClean="0"/>
              <a:t>Characteristics of Neutralizers</a:t>
            </a:r>
            <a:endParaRPr lang="en-US" sz="5000" b="1" spc="-15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500916"/>
              </p:ext>
            </p:extLst>
          </p:nvPr>
        </p:nvGraphicFramePr>
        <p:xfrm>
          <a:off x="304800" y="1524000"/>
          <a:ext cx="8534401" cy="5164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4709"/>
                <a:gridCol w="2819846"/>
                <a:gridCol w="2819846"/>
              </a:tblGrid>
              <a:tr h="536907">
                <a:tc>
                  <a:txBody>
                    <a:bodyPr/>
                    <a:lstStyle/>
                    <a:p>
                      <a:pPr algn="l"/>
                      <a:r>
                        <a:rPr lang="en-US" sz="3000" b="1" dirty="0" smtClean="0">
                          <a:solidFill>
                            <a:schemeClr val="bg1"/>
                          </a:solidFill>
                        </a:rPr>
                        <a:t>Particulars</a:t>
                      </a:r>
                      <a:endParaRPr lang="en-US" sz="3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chemeClr val="bg1"/>
                          </a:solidFill>
                        </a:rPr>
                        <a:t>Lime</a:t>
                      </a:r>
                      <a:endParaRPr lang="en-US" sz="3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chemeClr val="bg1"/>
                          </a:solidFill>
                        </a:rPr>
                        <a:t>Soda</a:t>
                      </a:r>
                      <a:endParaRPr lang="en-US" sz="3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36907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>
                          <a:solidFill>
                            <a:srgbClr val="008000"/>
                          </a:solidFill>
                        </a:rPr>
                        <a:t>Purity</a:t>
                      </a:r>
                      <a:endParaRPr lang="en-US" sz="22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008000"/>
                          </a:solidFill>
                        </a:rPr>
                        <a:t>Low </a:t>
                      </a:r>
                      <a:endParaRPr lang="en-US" sz="22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008000"/>
                          </a:solidFill>
                        </a:rPr>
                        <a:t>High</a:t>
                      </a:r>
                      <a:endParaRPr lang="en-US" sz="22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926716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>
                          <a:solidFill>
                            <a:srgbClr val="C00000"/>
                          </a:solidFill>
                        </a:rPr>
                        <a:t>Solubility</a:t>
                      </a:r>
                      <a:endParaRPr lang="en-US" sz="2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C00000"/>
                          </a:solidFill>
                        </a:rPr>
                        <a:t>Low </a:t>
                      </a:r>
                    </a:p>
                    <a:p>
                      <a:pPr algn="ctr"/>
                      <a:endParaRPr lang="en-US" sz="2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C00000"/>
                          </a:solidFill>
                        </a:rPr>
                        <a:t>High</a:t>
                      </a:r>
                      <a:endParaRPr lang="en-US" sz="2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926716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>
                          <a:solidFill>
                            <a:srgbClr val="FF6600"/>
                          </a:solidFill>
                        </a:rPr>
                        <a:t>Neutralizing</a:t>
                      </a:r>
                      <a:r>
                        <a:rPr lang="en-US" sz="2200" b="1" baseline="0" dirty="0" smtClean="0">
                          <a:solidFill>
                            <a:srgbClr val="FF6600"/>
                          </a:solidFill>
                        </a:rPr>
                        <a:t> speed</a:t>
                      </a:r>
                      <a:endParaRPr lang="en-US" sz="2200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FF6600"/>
                          </a:solidFill>
                        </a:rPr>
                        <a:t>Low </a:t>
                      </a:r>
                    </a:p>
                    <a:p>
                      <a:pPr algn="ctr"/>
                      <a:endParaRPr lang="en-US" sz="2200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FF6600"/>
                          </a:solidFill>
                        </a:rPr>
                        <a:t>High</a:t>
                      </a:r>
                      <a:endParaRPr lang="en-US" sz="2200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</a:tr>
              <a:tr h="536907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>
                          <a:solidFill>
                            <a:srgbClr val="003399"/>
                          </a:solidFill>
                        </a:rPr>
                        <a:t>Foam production</a:t>
                      </a:r>
                      <a:endParaRPr lang="en-US" sz="2200" b="1" dirty="0">
                        <a:solidFill>
                          <a:srgbClr val="0033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003399"/>
                          </a:solidFill>
                        </a:rPr>
                        <a:t>none</a:t>
                      </a:r>
                      <a:endParaRPr lang="en-US" sz="2200" b="1" dirty="0">
                        <a:solidFill>
                          <a:srgbClr val="0033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003399"/>
                          </a:solidFill>
                        </a:rPr>
                        <a:t>Variable</a:t>
                      </a:r>
                      <a:endParaRPr lang="en-US" sz="2200" b="1" dirty="0">
                        <a:solidFill>
                          <a:srgbClr val="003399"/>
                        </a:solidFill>
                      </a:endParaRPr>
                    </a:p>
                  </a:txBody>
                  <a:tcPr/>
                </a:tc>
              </a:tr>
              <a:tr h="926716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>
                          <a:solidFill>
                            <a:srgbClr val="C00000"/>
                          </a:solidFill>
                        </a:rPr>
                        <a:t>Cost</a:t>
                      </a:r>
                      <a:endParaRPr lang="en-US" sz="2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C00000"/>
                          </a:solidFill>
                        </a:rPr>
                        <a:t>Low </a:t>
                      </a:r>
                    </a:p>
                    <a:p>
                      <a:pPr algn="ctr"/>
                      <a:endParaRPr lang="en-US" sz="2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C00000"/>
                          </a:solidFill>
                        </a:rPr>
                        <a:t>High</a:t>
                      </a:r>
                      <a:endParaRPr lang="en-US" sz="2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09729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>
                          <a:solidFill>
                            <a:srgbClr val="FF0000"/>
                          </a:solidFill>
                        </a:rPr>
                        <a:t>Over neutralization</a:t>
                      </a:r>
                      <a:r>
                        <a:rPr lang="en-US" sz="2200" b="1" baseline="0" dirty="0" smtClean="0">
                          <a:solidFill>
                            <a:srgbClr val="FF0000"/>
                          </a:solidFill>
                        </a:rPr>
                        <a:t> effect</a:t>
                      </a:r>
                      <a:endParaRPr lang="en-US" sz="2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FF0000"/>
                          </a:solidFill>
                        </a:rPr>
                        <a:t>Limy flavor</a:t>
                      </a:r>
                      <a:endParaRPr lang="en-US" sz="2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FF0000"/>
                          </a:solidFill>
                        </a:rPr>
                        <a:t>Soapy flavor</a:t>
                      </a:r>
                      <a:endParaRPr lang="en-US" sz="2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16719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Correct procedure for addition of Neutralizer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76400"/>
            <a:ext cx="8991600" cy="4800600"/>
          </a:xfrm>
        </p:spPr>
        <p:txBody>
          <a:bodyPr>
            <a:normAutofit fontScale="47500" lnSpcReduction="20000"/>
          </a:bodyPr>
          <a:lstStyle/>
          <a:p>
            <a:pPr algn="just">
              <a:spcBef>
                <a:spcPts val="1800"/>
              </a:spcBef>
              <a:spcAft>
                <a:spcPts val="1800"/>
              </a:spcAft>
            </a:pPr>
            <a:r>
              <a:rPr lang="en-US" sz="5000" b="1" dirty="0" smtClean="0">
                <a:solidFill>
                  <a:srgbClr val="FF0000"/>
                </a:solidFill>
              </a:rPr>
              <a:t>Should never be added dry</a:t>
            </a:r>
          </a:p>
          <a:p>
            <a:pPr algn="just">
              <a:spcBef>
                <a:spcPts val="1800"/>
              </a:spcBef>
              <a:spcAft>
                <a:spcPts val="1800"/>
              </a:spcAft>
            </a:pPr>
            <a:r>
              <a:rPr lang="en-US" sz="5000" b="1" dirty="0" smtClean="0">
                <a:solidFill>
                  <a:srgbClr val="008000"/>
                </a:solidFill>
              </a:rPr>
              <a:t>Should be diluted 10-15 times in clean portable water </a:t>
            </a:r>
          </a:p>
          <a:p>
            <a:pPr algn="just">
              <a:spcBef>
                <a:spcPts val="1800"/>
              </a:spcBef>
              <a:spcAft>
                <a:spcPts val="1800"/>
              </a:spcAft>
            </a:pPr>
            <a:r>
              <a:rPr lang="en-US" sz="5000" b="1" dirty="0" smtClean="0">
                <a:solidFill>
                  <a:srgbClr val="FF6600"/>
                </a:solidFill>
              </a:rPr>
              <a:t>Should be mixed uniformly and stirred vigorously </a:t>
            </a:r>
          </a:p>
          <a:p>
            <a:pPr algn="just">
              <a:spcBef>
                <a:spcPts val="1800"/>
              </a:spcBef>
              <a:spcAft>
                <a:spcPts val="1800"/>
              </a:spcAft>
            </a:pPr>
            <a:r>
              <a:rPr lang="en-US" sz="5000" b="1" dirty="0" smtClean="0">
                <a:solidFill>
                  <a:srgbClr val="003399"/>
                </a:solidFill>
              </a:rPr>
              <a:t>Temperature of cream should be around 29</a:t>
            </a:r>
            <a:r>
              <a:rPr lang="en-US" sz="5000" b="1" dirty="0" smtClean="0">
                <a:solidFill>
                  <a:srgbClr val="003399"/>
                </a:solidFill>
                <a:latin typeface="Candara"/>
              </a:rPr>
              <a:t>⁰C</a:t>
            </a:r>
            <a:r>
              <a:rPr lang="en-US" sz="5000" b="1" dirty="0" smtClean="0">
                <a:solidFill>
                  <a:srgbClr val="003399"/>
                </a:solidFill>
              </a:rPr>
              <a:t> to 32</a:t>
            </a:r>
            <a:r>
              <a:rPr lang="en-US" sz="5000" b="1" dirty="0" smtClean="0">
                <a:solidFill>
                  <a:srgbClr val="003399"/>
                </a:solidFill>
                <a:latin typeface="Candara"/>
              </a:rPr>
              <a:t>⁰C</a:t>
            </a:r>
            <a:r>
              <a:rPr lang="en-US" sz="5000" b="1" dirty="0" smtClean="0">
                <a:solidFill>
                  <a:srgbClr val="003399"/>
                </a:solidFill>
              </a:rPr>
              <a:t>, during addition of neutralizer</a:t>
            </a:r>
          </a:p>
          <a:p>
            <a:pPr algn="just">
              <a:spcBef>
                <a:spcPts val="1800"/>
              </a:spcBef>
              <a:spcAft>
                <a:spcPts val="1800"/>
              </a:spcAft>
            </a:pPr>
            <a:r>
              <a:rPr lang="en-US" sz="5000" b="1" dirty="0" smtClean="0">
                <a:solidFill>
                  <a:srgbClr val="FF0000"/>
                </a:solidFill>
              </a:rPr>
              <a:t>Stirring should be continued for 5-10 minutes after adding neutralizer</a:t>
            </a:r>
          </a:p>
          <a:p>
            <a:pPr algn="just">
              <a:spcBef>
                <a:spcPts val="1800"/>
              </a:spcBef>
              <a:spcAft>
                <a:spcPts val="1800"/>
              </a:spcAft>
            </a:pPr>
            <a:r>
              <a:rPr lang="en-US" sz="5000" b="1" dirty="0" smtClean="0">
                <a:solidFill>
                  <a:srgbClr val="339966"/>
                </a:solidFill>
              </a:rPr>
              <a:t>Then cream should be pasteurized</a:t>
            </a:r>
            <a:endParaRPr lang="en-US" dirty="0" smtClean="0">
              <a:solidFill>
                <a:srgbClr val="33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67325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534400" cy="1524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 smtClean="0"/>
              <a:t>Double Neutralization of Cream </a:t>
            </a:r>
            <a:r>
              <a:rPr lang="en-US" sz="4000" dirty="0"/>
              <a:t>w</a:t>
            </a:r>
            <a:r>
              <a:rPr lang="en-US" sz="4000" b="1" dirty="0" smtClean="0"/>
              <a:t>ith </a:t>
            </a:r>
            <a:r>
              <a:rPr lang="en-US" sz="4000" dirty="0"/>
              <a:t>L</a:t>
            </a:r>
            <a:r>
              <a:rPr lang="en-US" sz="4000" b="1" dirty="0" smtClean="0"/>
              <a:t>ime and Soda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1" y="1371600"/>
            <a:ext cx="9086193" cy="4533899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339966"/>
                </a:solidFill>
              </a:rPr>
              <a:t>F</a:t>
            </a:r>
            <a:r>
              <a:rPr lang="en-US" sz="2800" b="1" dirty="0" smtClean="0">
                <a:solidFill>
                  <a:srgbClr val="339966"/>
                </a:solidFill>
              </a:rPr>
              <a:t>irst use lime as neutralizer to bring the cream acidity down to </a:t>
            </a:r>
            <a:r>
              <a:rPr lang="en-US" sz="2800" b="1" i="1" dirty="0" smtClean="0">
                <a:solidFill>
                  <a:srgbClr val="339966"/>
                </a:solidFill>
              </a:rPr>
              <a:t>0.3 -0.4% L.A.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C00000"/>
                </a:solidFill>
              </a:rPr>
              <a:t>Next use soda neutralizer to bring the cream acidity to desired level</a:t>
            </a:r>
            <a:r>
              <a:rPr lang="en-US" sz="2800" b="1" dirty="0" smtClean="0">
                <a:solidFill>
                  <a:srgbClr val="FF6600"/>
                </a:solidFill>
              </a:rPr>
              <a:t>.</a:t>
            </a:r>
          </a:p>
          <a:p>
            <a:pPr algn="just">
              <a:buNone/>
            </a:pPr>
            <a:endParaRPr lang="en-US" sz="1500" b="1" dirty="0" smtClean="0">
              <a:solidFill>
                <a:srgbClr val="FF6600"/>
              </a:solidFill>
            </a:endParaRPr>
          </a:p>
          <a:p>
            <a:pPr marL="45720" indent="0" algn="just">
              <a:buNone/>
            </a:pPr>
            <a:r>
              <a:rPr lang="en-US" sz="4000" b="1" dirty="0" smtClean="0">
                <a:solidFill>
                  <a:srgbClr val="002060"/>
                </a:solidFill>
              </a:rPr>
              <a:t>Objectives</a:t>
            </a:r>
            <a:endParaRPr lang="en-US" sz="2800" b="1" dirty="0">
              <a:solidFill>
                <a:srgbClr val="FF660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FF6600"/>
                </a:solidFill>
              </a:rPr>
              <a:t>To reduce intense flavor effect of single neutralizer used whether lime or soda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4D6CCF"/>
                </a:solidFill>
              </a:rPr>
              <a:t>T</a:t>
            </a:r>
            <a:r>
              <a:rPr lang="en-US" sz="2800" b="1" dirty="0" smtClean="0">
                <a:solidFill>
                  <a:srgbClr val="4D6CCF"/>
                </a:solidFill>
              </a:rPr>
              <a:t>o avoid production of excessive carbon dioxide by the use of sodium bicarbonate with high acid cream.</a:t>
            </a:r>
          </a:p>
          <a:p>
            <a:pPr algn="just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07761402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5626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3200" b="1" dirty="0" smtClean="0">
                <a:solidFill>
                  <a:srgbClr val="008000"/>
                </a:solidFill>
              </a:rPr>
              <a:t>Standardisation of cream refers to the adjustment of the fat content in cream to the desired percentage.</a:t>
            </a:r>
          </a:p>
          <a:p>
            <a:r>
              <a:rPr lang="en-IN" sz="2800" b="1" dirty="0" smtClean="0">
                <a:solidFill>
                  <a:srgbClr val="002060"/>
                </a:solidFill>
              </a:rPr>
              <a:t>The fat % in cream is adjusted using adequate  amount of skim milk , calculated usually by Pearson's method.</a:t>
            </a:r>
          </a:p>
          <a:p>
            <a:r>
              <a:rPr lang="en-IN" sz="2800" b="1" dirty="0" smtClean="0">
                <a:solidFill>
                  <a:srgbClr val="FF0000"/>
                </a:solidFill>
              </a:rPr>
              <a:t>PURPOSE:</a:t>
            </a:r>
          </a:p>
          <a:p>
            <a:pPr algn="just">
              <a:buNone/>
            </a:pPr>
            <a:r>
              <a:rPr lang="en-IN" sz="2800" dirty="0" smtClean="0">
                <a:solidFill>
                  <a:schemeClr val="accent5">
                    <a:lumMod val="50000"/>
                  </a:schemeClr>
                </a:solidFill>
              </a:rPr>
              <a:t>     1</a:t>
            </a:r>
            <a:r>
              <a:rPr lang="en-IN" sz="2800" b="1" dirty="0" smtClean="0">
                <a:solidFill>
                  <a:srgbClr val="C00000"/>
                </a:solidFill>
              </a:rPr>
              <a:t>) To prepare consumer cream products with fat       content to meet legal/quality standards.</a:t>
            </a:r>
          </a:p>
          <a:p>
            <a:pPr algn="just">
              <a:buNone/>
            </a:pPr>
            <a:r>
              <a:rPr lang="en-IN" sz="2800" dirty="0" smtClean="0">
                <a:solidFill>
                  <a:schemeClr val="accent5">
                    <a:lumMod val="50000"/>
                  </a:schemeClr>
                </a:solidFill>
              </a:rPr>
              <a:t>     2</a:t>
            </a:r>
            <a:r>
              <a:rPr lang="en-IN" sz="2800" b="1" dirty="0" smtClean="0">
                <a:solidFill>
                  <a:srgbClr val="7030A0"/>
                </a:solidFill>
              </a:rPr>
              <a:t>) To avoid economic losses accompanying excess fat content in prepared product. </a:t>
            </a:r>
          </a:p>
          <a:p>
            <a:pPr algn="just">
              <a:buNone/>
            </a:pPr>
            <a:r>
              <a:rPr lang="en-IN" sz="2800" dirty="0" smtClean="0">
                <a:solidFill>
                  <a:schemeClr val="accent5">
                    <a:lumMod val="50000"/>
                  </a:schemeClr>
                </a:solidFill>
              </a:rPr>
              <a:t>     3) </a:t>
            </a:r>
            <a:r>
              <a:rPr lang="en-IN" sz="2800" b="1" dirty="0" smtClean="0">
                <a:solidFill>
                  <a:srgbClr val="008000"/>
                </a:solidFill>
              </a:rPr>
              <a:t>To minimize fat losses in buttermilk.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Autofit/>
          </a:bodyPr>
          <a:lstStyle/>
          <a:p>
            <a:r>
              <a:rPr lang="en-IN" sz="5000" b="1" dirty="0" smtClean="0">
                <a:solidFill>
                  <a:schemeClr val="bg1"/>
                </a:solidFill>
              </a:rPr>
              <a:t>STANDARDISATION</a:t>
            </a:r>
            <a:endParaRPr lang="en-IN" sz="5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52400"/>
            <a:ext cx="8229600" cy="241934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IN" dirty="0" smtClean="0">
                <a:solidFill>
                  <a:srgbClr val="008000"/>
                </a:solidFill>
              </a:rPr>
              <a:t>Example</a:t>
            </a:r>
            <a:r>
              <a:rPr lang="en-IN" cap="none" dirty="0" smtClean="0">
                <a:solidFill>
                  <a:srgbClr val="0066CC"/>
                </a:solidFill>
              </a:rPr>
              <a:t>: How much skim milk testing 0.1% fat must be added to obtain 40% fat in the standardised cream, given 1000 kg cream testing 50%?</a:t>
            </a:r>
            <a:endParaRPr lang="en-IN" dirty="0">
              <a:solidFill>
                <a:srgbClr val="0066C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86512" y="2714620"/>
            <a:ext cx="1857388" cy="1500198"/>
          </a:xfrm>
          <a:prstGeom prst="rect">
            <a:avLst/>
          </a:prstGeom>
        </p:spPr>
        <p:style>
          <a:lnRef idx="2">
            <a:schemeClr val="accent3"/>
          </a:lnRef>
          <a:fillRef idx="1003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/>
          <p:cNvSpPr txBox="1"/>
          <p:nvPr/>
        </p:nvSpPr>
        <p:spPr>
          <a:xfrm>
            <a:off x="5791200" y="2500306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srgbClr val="FF0000"/>
                </a:solidFill>
              </a:rPr>
              <a:t>50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00892" y="3286124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srgbClr val="0066CC"/>
                </a:solidFill>
              </a:rPr>
              <a:t>40</a:t>
            </a:r>
            <a:endParaRPr lang="en-IN" sz="2400" dirty="0">
              <a:solidFill>
                <a:srgbClr val="0066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43868" y="2500306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srgbClr val="C00000"/>
                </a:solidFill>
              </a:rPr>
              <a:t>39.9</a:t>
            </a:r>
            <a:endParaRPr lang="en-IN" sz="24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4071942"/>
            <a:ext cx="785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srgbClr val="C00000"/>
                </a:solidFill>
              </a:rPr>
              <a:t>0.1</a:t>
            </a:r>
            <a:endParaRPr lang="en-IN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43900" y="4071942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srgbClr val="FF0000"/>
                </a:solidFill>
              </a:rPr>
              <a:t>10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2430" y="4643446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srgbClr val="0066CC"/>
                </a:solidFill>
              </a:rPr>
              <a:t>49.9</a:t>
            </a:r>
            <a:endParaRPr lang="en-IN" sz="2400" dirty="0">
              <a:solidFill>
                <a:srgbClr val="0066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2438400"/>
            <a:ext cx="52149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smtClean="0">
                <a:solidFill>
                  <a:srgbClr val="008000"/>
                </a:solidFill>
              </a:rPr>
              <a:t>SOLUTION: </a:t>
            </a:r>
          </a:p>
          <a:p>
            <a:r>
              <a:rPr lang="en-IN" sz="3200" dirty="0" smtClean="0">
                <a:solidFill>
                  <a:srgbClr val="C00000"/>
                </a:solidFill>
              </a:rPr>
              <a:t>From Pearson’s square, </a:t>
            </a:r>
            <a:r>
              <a:rPr lang="en-IN" sz="3200" dirty="0" smtClean="0">
                <a:solidFill>
                  <a:srgbClr val="0066CC"/>
                </a:solidFill>
              </a:rPr>
              <a:t>39.9 parts by weight of 50% cream</a:t>
            </a:r>
            <a:r>
              <a:rPr lang="en-IN" sz="3200" dirty="0" smtClean="0">
                <a:solidFill>
                  <a:srgbClr val="C00000"/>
                </a:solidFill>
              </a:rPr>
              <a:t>, </a:t>
            </a:r>
            <a:r>
              <a:rPr lang="en-IN" sz="3200" dirty="0" smtClean="0">
                <a:solidFill>
                  <a:srgbClr val="008000"/>
                </a:solidFill>
              </a:rPr>
              <a:t>when mixed with 0.1</a:t>
            </a:r>
            <a:r>
              <a:rPr lang="en-IN" sz="3200" dirty="0">
                <a:solidFill>
                  <a:srgbClr val="008000"/>
                </a:solidFill>
              </a:rPr>
              <a:t>% skim milk</a:t>
            </a:r>
            <a:r>
              <a:rPr lang="en-IN" sz="3200" dirty="0">
                <a:solidFill>
                  <a:srgbClr val="C00000"/>
                </a:solidFill>
              </a:rPr>
              <a:t>, </a:t>
            </a:r>
            <a:r>
              <a:rPr lang="en-IN" sz="3200" dirty="0">
                <a:solidFill>
                  <a:srgbClr val="003399"/>
                </a:solidFill>
              </a:rPr>
              <a:t>will give 49.9 parts by weight of standardised 40% </a:t>
            </a:r>
            <a:r>
              <a:rPr lang="en-IN" sz="3200" dirty="0" smtClean="0">
                <a:solidFill>
                  <a:srgbClr val="003399"/>
                </a:solidFill>
              </a:rPr>
              <a:t>cream with 10 parts by weight of milk.</a:t>
            </a:r>
          </a:p>
          <a:p>
            <a:endParaRPr lang="en-IN" sz="2400" dirty="0" smtClean="0">
              <a:solidFill>
                <a:srgbClr val="EAEAEA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7429520" y="2786058"/>
            <a:ext cx="642942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429388" y="3643314"/>
            <a:ext cx="64294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248400" y="2743200"/>
            <a:ext cx="757246" cy="6857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429520" y="3643314"/>
            <a:ext cx="64294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929586" y="4572008"/>
            <a:ext cx="9286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001024" y="5214950"/>
            <a:ext cx="9286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859500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457200"/>
            <a:ext cx="7543800" cy="12192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IN" sz="5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PASTEURISATION</a:t>
            </a:r>
            <a:endParaRPr lang="en-IN" sz="5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916832"/>
            <a:ext cx="8229600" cy="38862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IN" sz="3600" dirty="0" smtClean="0"/>
              <a:t>Pasteurization of cream refers to the process of </a:t>
            </a:r>
            <a:r>
              <a:rPr lang="en-IN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heating</a:t>
            </a:r>
            <a:r>
              <a:rPr lang="en-IN" sz="3600" dirty="0" smtClean="0"/>
              <a:t> every particle of cream to not less than </a:t>
            </a:r>
            <a:r>
              <a:rPr lang="en-IN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71°C</a:t>
            </a:r>
            <a:r>
              <a:rPr lang="en-IN" sz="3600" dirty="0" smtClean="0"/>
              <a:t> and holding it at such a temperature for at least </a:t>
            </a:r>
            <a:r>
              <a:rPr lang="en-IN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20</a:t>
            </a:r>
            <a:r>
              <a:rPr lang="en-IN" sz="3600" b="1" dirty="0" smtClean="0">
                <a:solidFill>
                  <a:srgbClr val="00823B"/>
                </a:solidFill>
              </a:rPr>
              <a:t> </a:t>
            </a:r>
            <a:r>
              <a:rPr lang="en-IN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minutes</a:t>
            </a:r>
            <a:r>
              <a:rPr lang="en-IN" sz="3600" dirty="0" smtClean="0"/>
              <a:t>, or to any suitable temperature-time combination, using approved and properly-operated equipment.</a:t>
            </a:r>
            <a:endParaRPr lang="en-IN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81000" y="457200"/>
            <a:ext cx="8229600" cy="4572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IN" sz="3000" b="1" dirty="0" smtClean="0">
                <a:solidFill>
                  <a:schemeClr val="bg1"/>
                </a:solidFill>
                <a:latin typeface="Arial Narrow" pitchFamily="34" charset="0"/>
              </a:rPr>
              <a:t>OBJECTIVES OF PASTEURISATION</a:t>
            </a:r>
            <a:endParaRPr lang="en-IN" sz="3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304800" y="1219200"/>
            <a:ext cx="8229600" cy="4572000"/>
          </a:xfrm>
        </p:spPr>
        <p:txBody>
          <a:bodyPr>
            <a:noAutofit/>
          </a:bodyPr>
          <a:lstStyle/>
          <a:p>
            <a:pPr algn="just"/>
            <a:r>
              <a:rPr lang="en-IN" sz="3200" b="1" dirty="0" smtClean="0">
                <a:solidFill>
                  <a:srgbClr val="003399"/>
                </a:solidFill>
              </a:rPr>
              <a:t>To destroy the pathogenic organisms in cream.</a:t>
            </a:r>
          </a:p>
          <a:p>
            <a:pPr algn="just"/>
            <a:r>
              <a:rPr lang="en-IN" sz="3200" b="1" dirty="0" smtClean="0">
                <a:solidFill>
                  <a:srgbClr val="008000"/>
                </a:solidFill>
              </a:rPr>
              <a:t>To destroy the undesirable micro organisms and inactivate the enzymes.</a:t>
            </a:r>
          </a:p>
          <a:p>
            <a:pPr algn="just"/>
            <a:r>
              <a:rPr lang="en-IN" sz="3200" b="1" dirty="0" smtClean="0">
                <a:solidFill>
                  <a:srgbClr val="4D6CCF"/>
                </a:solidFill>
              </a:rPr>
              <a:t>To complete the neutralization process in the manufacture of butter.</a:t>
            </a:r>
          </a:p>
          <a:p>
            <a:pPr algn="just"/>
            <a:r>
              <a:rPr lang="en-IN" sz="3200" b="1" dirty="0" smtClean="0">
                <a:solidFill>
                  <a:srgbClr val="FF0000"/>
                </a:solidFill>
              </a:rPr>
              <a:t>To eliminate some of the gaseous tainting substances.</a:t>
            </a:r>
          </a:p>
          <a:p>
            <a:pPr algn="just"/>
            <a:r>
              <a:rPr lang="en-IN" sz="3200" b="1" dirty="0" smtClean="0">
                <a:solidFill>
                  <a:srgbClr val="7030A0"/>
                </a:solidFill>
              </a:rPr>
              <a:t>To make possible the removal of some volatile off flavours by  vacreation.</a:t>
            </a:r>
            <a:endParaRPr lang="en-IN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29113838"/>
              </p:ext>
            </p:extLst>
          </p:nvPr>
        </p:nvGraphicFramePr>
        <p:xfrm>
          <a:off x="228600" y="304800"/>
          <a:ext cx="85344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80663704"/>
              </p:ext>
            </p:extLst>
          </p:nvPr>
        </p:nvGraphicFramePr>
        <p:xfrm>
          <a:off x="76200" y="76200"/>
          <a:ext cx="89916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76200" y="1447800"/>
            <a:ext cx="8915400" cy="5429250"/>
          </a:xfrm>
        </p:spPr>
        <p:txBody>
          <a:bodyPr>
            <a:normAutofit fontScale="92500" lnSpcReduction="10000"/>
          </a:bodyPr>
          <a:lstStyle/>
          <a:p>
            <a:pPr marL="45720" indent="0" algn="just">
              <a:buNone/>
            </a:pP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</a:rPr>
              <a:t>Neutralization of sour cream for butter making refers to partial reduction in its acidity.</a:t>
            </a:r>
          </a:p>
          <a:p>
            <a:pPr marL="45720" indent="0" algn="just">
              <a:buNone/>
            </a:pPr>
            <a:endParaRPr lang="en-US" dirty="0"/>
          </a:p>
          <a:p>
            <a:pPr marL="45720" indent="0" algn="just"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OBJECTIVE-</a:t>
            </a:r>
          </a:p>
          <a:p>
            <a:pPr marL="45720" indent="0" algn="just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700" b="1" dirty="0" smtClean="0">
                <a:solidFill>
                  <a:srgbClr val="FF6600"/>
                </a:solidFill>
              </a:rPr>
              <a:t>1.To avoid excessive fat loss in butter-milk ,due to churning of high acid pasteurized cream.    </a:t>
            </a:r>
          </a:p>
          <a:p>
            <a:pPr marL="45720" indent="0" algn="just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700" b="1" dirty="0" smtClean="0">
                <a:solidFill>
                  <a:srgbClr val="008000"/>
                </a:solidFill>
              </a:rPr>
              <a:t>2.To guard against off flavors in cream.</a:t>
            </a:r>
          </a:p>
          <a:p>
            <a:pPr marL="45720" indent="0" algn="just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700" b="1" dirty="0" smtClean="0">
                <a:solidFill>
                  <a:srgbClr val="C00000"/>
                </a:solidFill>
              </a:rPr>
              <a:t>3.To improve the keeping quality of butter made from high acid cream. </a:t>
            </a:r>
          </a:p>
          <a:p>
            <a:pPr algn="just"/>
            <a:endParaRPr lang="en-US" b="1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endParaRPr lang="en-US" b="1" dirty="0">
              <a:solidFill>
                <a:srgbClr val="002060"/>
              </a:solidFill>
            </a:endParaRPr>
          </a:p>
          <a:p>
            <a:pPr marL="45720" indent="0" algn="just">
              <a:buNone/>
            </a:pPr>
            <a:r>
              <a:rPr lang="en-US" sz="2700" b="1" dirty="0" smtClean="0">
                <a:solidFill>
                  <a:schemeClr val="bg2">
                    <a:lumMod val="25000"/>
                  </a:schemeClr>
                </a:solidFill>
              </a:rPr>
              <a:t>BUTTER IS GENERALLY STORED AT -23⁰C TO -29⁰C</a:t>
            </a:r>
          </a:p>
          <a:p>
            <a:pPr algn="just"/>
            <a:endParaRPr lang="en-US" b="1" dirty="0" smtClean="0">
              <a:solidFill>
                <a:srgbClr val="FFC000"/>
              </a:solidFill>
            </a:endParaRPr>
          </a:p>
          <a:p>
            <a:pPr algn="just"/>
            <a:endParaRPr lang="en-US" b="1" dirty="0" smtClean="0">
              <a:solidFill>
                <a:srgbClr val="FFC000"/>
              </a:solidFill>
            </a:endParaRPr>
          </a:p>
          <a:p>
            <a:pPr algn="just"/>
            <a:endParaRPr lang="en-US" b="1" dirty="0" smtClean="0">
              <a:solidFill>
                <a:srgbClr val="FFC000"/>
              </a:solidFill>
            </a:endParaRP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96923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43000"/>
            <a:ext cx="9144000" cy="5904656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 smtClean="0"/>
              <a:t>1.ADOPTION OF DEFINITE STANDARD OF CHURNING ACIDITY</a:t>
            </a:r>
          </a:p>
          <a:p>
            <a:pPr marL="357188" indent="-85725" algn="just"/>
            <a:r>
              <a:rPr lang="en-US" sz="2400" dirty="0" smtClean="0"/>
              <a:t>*</a:t>
            </a:r>
            <a:r>
              <a:rPr lang="en-US" sz="2400" b="1" dirty="0" smtClean="0">
                <a:solidFill>
                  <a:srgbClr val="C00000"/>
                </a:solidFill>
              </a:rPr>
              <a:t>Butter for long storage </a:t>
            </a:r>
            <a:r>
              <a:rPr lang="en-US" sz="2400" dirty="0" smtClean="0"/>
              <a:t>–cream acidity should be 0.06 to 0.08 </a:t>
            </a:r>
          </a:p>
          <a:p>
            <a:pPr marL="357188" indent="-85725" algn="just"/>
            <a:r>
              <a:rPr lang="en-US" sz="2400" dirty="0" smtClean="0"/>
              <a:t>*</a:t>
            </a:r>
            <a:r>
              <a:rPr lang="en-US" sz="2400" b="1" dirty="0" smtClean="0">
                <a:solidFill>
                  <a:srgbClr val="7030A0"/>
                </a:solidFill>
              </a:rPr>
              <a:t>Butter for short storage</a:t>
            </a:r>
            <a:r>
              <a:rPr lang="en-US" sz="2400" dirty="0" smtClean="0">
                <a:solidFill>
                  <a:srgbClr val="C00000"/>
                </a:solidFill>
              </a:rPr>
              <a:t>-</a:t>
            </a:r>
            <a:r>
              <a:rPr lang="en-US" sz="2400" dirty="0" smtClean="0">
                <a:solidFill>
                  <a:schemeClr val="tx1"/>
                </a:solidFill>
              </a:rPr>
              <a:t>cream acidity should be 0.25 to 0.30.</a:t>
            </a:r>
          </a:p>
          <a:p>
            <a:pPr algn="just"/>
            <a:r>
              <a:rPr lang="en-US" sz="2400" b="1" dirty="0" smtClean="0">
                <a:solidFill>
                  <a:srgbClr val="008000"/>
                </a:solidFill>
              </a:rPr>
              <a:t>2.Testing correctly for acidity </a:t>
            </a:r>
          </a:p>
          <a:p>
            <a:pPr marL="357188" algn="just"/>
            <a:r>
              <a:rPr lang="en-US" sz="2400" dirty="0" smtClean="0">
                <a:solidFill>
                  <a:schemeClr val="tx1"/>
                </a:solidFill>
              </a:rPr>
              <a:t>*</a:t>
            </a:r>
            <a:r>
              <a:rPr lang="en-US" sz="2400" dirty="0" smtClean="0">
                <a:solidFill>
                  <a:srgbClr val="FF0000"/>
                </a:solidFill>
              </a:rPr>
              <a:t>take sample after thorough mixing</a:t>
            </a:r>
          </a:p>
          <a:p>
            <a:pPr marL="357188" algn="just"/>
            <a:r>
              <a:rPr lang="en-US" sz="2400" dirty="0" smtClean="0">
                <a:solidFill>
                  <a:schemeClr val="tx1"/>
                </a:solidFill>
              </a:rPr>
              <a:t>*</a:t>
            </a:r>
            <a:r>
              <a:rPr lang="en-US" sz="2400" dirty="0" smtClean="0">
                <a:solidFill>
                  <a:srgbClr val="FF6600"/>
                </a:solidFill>
              </a:rPr>
              <a:t>heat cream to boiling point for one minute before testing for acidity</a:t>
            </a:r>
          </a:p>
          <a:p>
            <a:pPr marL="357188" algn="just"/>
            <a:r>
              <a:rPr lang="en-US" sz="2400" dirty="0" smtClean="0">
                <a:solidFill>
                  <a:schemeClr val="tx1"/>
                </a:solidFill>
              </a:rPr>
              <a:t>*</a:t>
            </a:r>
            <a:r>
              <a:rPr lang="en-US" sz="2400" dirty="0" smtClean="0">
                <a:solidFill>
                  <a:srgbClr val="0066CC"/>
                </a:solidFill>
              </a:rPr>
              <a:t>first partially neutralize the cream with known amount of alkali and then treat as above (for acid cream)</a:t>
            </a:r>
          </a:p>
          <a:p>
            <a:pPr marL="357188" algn="just"/>
            <a:r>
              <a:rPr lang="en-US" sz="2400" dirty="0" smtClean="0">
                <a:solidFill>
                  <a:schemeClr val="tx1"/>
                </a:solidFill>
              </a:rPr>
              <a:t>*</a:t>
            </a:r>
            <a:r>
              <a:rPr lang="en-US" sz="2400" dirty="0" smtClean="0">
                <a:solidFill>
                  <a:srgbClr val="7030A0"/>
                </a:solidFill>
              </a:rPr>
              <a:t>determine lactic acidity of cream by titration of a fixed weight (10g) with the standard alkali (n/9 NaOH solution), using phenolphthalein as an indicator.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25378809"/>
              </p:ext>
            </p:extLst>
          </p:nvPr>
        </p:nvGraphicFramePr>
        <p:xfrm>
          <a:off x="457200" y="76200"/>
          <a:ext cx="82296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769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0213922"/>
              </p:ext>
            </p:extLst>
          </p:nvPr>
        </p:nvGraphicFramePr>
        <p:xfrm>
          <a:off x="685799" y="2674938"/>
          <a:ext cx="7594602" cy="34401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16740"/>
                <a:gridCol w="2746328"/>
                <a:gridCol w="2531534"/>
              </a:tblGrid>
              <a:tr h="14336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>
                          <a:solidFill>
                            <a:srgbClr val="003399"/>
                          </a:solidFill>
                        </a:rPr>
                        <a:t>Type</a:t>
                      </a:r>
                      <a:r>
                        <a:rPr lang="en-US" sz="3000" baseline="0" dirty="0" smtClean="0">
                          <a:solidFill>
                            <a:srgbClr val="003399"/>
                          </a:solidFill>
                        </a:rPr>
                        <a:t> of </a:t>
                      </a:r>
                      <a:r>
                        <a:rPr lang="en-US" sz="3000" dirty="0" smtClean="0">
                          <a:solidFill>
                            <a:srgbClr val="003399"/>
                          </a:solidFill>
                        </a:rPr>
                        <a:t>Neutralizer</a:t>
                      </a:r>
                    </a:p>
                    <a:p>
                      <a:pPr algn="ctr"/>
                      <a:endParaRPr lang="en-US" b="1" dirty="0">
                        <a:solidFill>
                          <a:srgbClr val="003399"/>
                        </a:solidFill>
                      </a:endParaRPr>
                    </a:p>
                  </a:txBody>
                  <a:tcPr marL="76301" marR="763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rgbClr val="003399"/>
                          </a:solidFill>
                        </a:rPr>
                        <a:t>Theoretical</a:t>
                      </a:r>
                      <a:r>
                        <a:rPr lang="en-US" sz="3000" baseline="0" dirty="0" smtClean="0">
                          <a:solidFill>
                            <a:srgbClr val="003399"/>
                          </a:solidFill>
                        </a:rPr>
                        <a:t> value (in kg)</a:t>
                      </a:r>
                      <a:endParaRPr lang="en-US" sz="3000" b="1" dirty="0">
                        <a:solidFill>
                          <a:srgbClr val="003399"/>
                        </a:solidFill>
                      </a:endParaRPr>
                    </a:p>
                  </a:txBody>
                  <a:tcPr marL="76301" marR="763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rgbClr val="003399"/>
                          </a:solidFill>
                        </a:rPr>
                        <a:t>Practical value</a:t>
                      </a:r>
                      <a:r>
                        <a:rPr lang="en-US" sz="3000" baseline="0" dirty="0" smtClean="0">
                          <a:solidFill>
                            <a:srgbClr val="003399"/>
                          </a:solidFill>
                        </a:rPr>
                        <a:t> (in kg)</a:t>
                      </a:r>
                      <a:endParaRPr lang="en-US" sz="3000" b="1" dirty="0">
                        <a:solidFill>
                          <a:srgbClr val="003399"/>
                        </a:solidFill>
                      </a:endParaRPr>
                    </a:p>
                  </a:txBody>
                  <a:tcPr marL="76301" marR="76301"/>
                </a:tc>
              </a:tr>
              <a:tr h="1003268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rgbClr val="FF6600"/>
                          </a:solidFill>
                        </a:rPr>
                        <a:t>Sodium bicarbonate</a:t>
                      </a:r>
                      <a:endParaRPr lang="en-US" sz="2500" b="1" dirty="0">
                        <a:solidFill>
                          <a:srgbClr val="FF6600"/>
                        </a:solidFill>
                      </a:endParaRPr>
                    </a:p>
                  </a:txBody>
                  <a:tcPr marL="76301" marR="763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rgbClr val="FF6600"/>
                          </a:solidFill>
                        </a:rPr>
                        <a:t>0.93</a:t>
                      </a:r>
                      <a:endParaRPr lang="en-US" sz="2500" b="1" dirty="0">
                        <a:solidFill>
                          <a:srgbClr val="FF6600"/>
                        </a:solidFill>
                      </a:endParaRPr>
                    </a:p>
                  </a:txBody>
                  <a:tcPr marL="76301" marR="763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rgbClr val="FF6600"/>
                          </a:solidFill>
                        </a:rPr>
                        <a:t>0.83</a:t>
                      </a:r>
                    </a:p>
                    <a:p>
                      <a:pPr algn="ctr"/>
                      <a:endParaRPr lang="en-US" sz="2500" b="1" dirty="0">
                        <a:solidFill>
                          <a:srgbClr val="FF6600"/>
                        </a:solidFill>
                      </a:endParaRPr>
                    </a:p>
                  </a:txBody>
                  <a:tcPr marL="76301" marR="76301"/>
                </a:tc>
              </a:tr>
              <a:tr h="1003268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rgbClr val="008000"/>
                          </a:solidFill>
                        </a:rPr>
                        <a:t>Calcium</a:t>
                      </a:r>
                      <a:r>
                        <a:rPr lang="en-US" sz="2500" b="1" baseline="0" dirty="0" smtClean="0">
                          <a:solidFill>
                            <a:srgbClr val="008000"/>
                          </a:solidFill>
                        </a:rPr>
                        <a:t> hydroxide</a:t>
                      </a:r>
                      <a:endParaRPr lang="en-US" sz="2500" b="1" dirty="0">
                        <a:solidFill>
                          <a:srgbClr val="008000"/>
                        </a:solidFill>
                      </a:endParaRPr>
                    </a:p>
                  </a:txBody>
                  <a:tcPr marL="76301" marR="763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rgbClr val="008000"/>
                          </a:solidFill>
                        </a:rPr>
                        <a:t>0.41</a:t>
                      </a:r>
                      <a:endParaRPr lang="en-US" sz="2500" b="1" dirty="0">
                        <a:solidFill>
                          <a:srgbClr val="008000"/>
                        </a:solidFill>
                      </a:endParaRPr>
                    </a:p>
                  </a:txBody>
                  <a:tcPr marL="76301" marR="763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rgbClr val="008000"/>
                          </a:solidFill>
                        </a:rPr>
                        <a:t>0.49</a:t>
                      </a:r>
                      <a:endParaRPr lang="en-US" sz="2500" b="1" dirty="0">
                        <a:solidFill>
                          <a:srgbClr val="008000"/>
                        </a:solidFill>
                      </a:endParaRPr>
                    </a:p>
                  </a:txBody>
                  <a:tcPr marL="76301" marR="76301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Correct Amount Of Neutralizer To Be Adde</a:t>
            </a:r>
            <a:r>
              <a:rPr lang="en-US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  <a:endParaRPr lang="en-US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41757919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2234</TotalTime>
  <Words>779</Words>
  <Application>Microsoft Office PowerPoint</Application>
  <PresentationFormat>On-screen Show (4:3)</PresentationFormat>
  <Paragraphs>110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32" baseType="lpstr">
      <vt:lpstr>Aharoni</vt:lpstr>
      <vt:lpstr>Arial</vt:lpstr>
      <vt:lpstr>Arial Narrow</vt:lpstr>
      <vt:lpstr>Calibri</vt:lpstr>
      <vt:lpstr>Candara</vt:lpstr>
      <vt:lpstr>Franklin Gothic Book</vt:lpstr>
      <vt:lpstr>Franklin Gothic Medium</vt:lpstr>
      <vt:lpstr>Georgia</vt:lpstr>
      <vt:lpstr>Impact</vt:lpstr>
      <vt:lpstr>Symbol</vt:lpstr>
      <vt:lpstr>Times New Roman</vt:lpstr>
      <vt:lpstr>Trebuchet MS</vt:lpstr>
      <vt:lpstr>Wingdings</vt:lpstr>
      <vt:lpstr>Wingdings 2</vt:lpstr>
      <vt:lpstr>Trek</vt:lpstr>
      <vt:lpstr>Waveform</vt:lpstr>
      <vt:lpstr>NewsPrint</vt:lpstr>
      <vt:lpstr>Slipstream</vt:lpstr>
      <vt:lpstr>PowerPoint Presentation</vt:lpstr>
      <vt:lpstr>STANDARDISATION</vt:lpstr>
      <vt:lpstr>PowerPoint Presentation</vt:lpstr>
      <vt:lpstr>PASTEURISATION</vt:lpstr>
      <vt:lpstr>OBJECTIVES OF PASTEURISATION</vt:lpstr>
      <vt:lpstr>PowerPoint Presentation</vt:lpstr>
      <vt:lpstr>PowerPoint Presentation</vt:lpstr>
      <vt:lpstr>PowerPoint Presentation</vt:lpstr>
      <vt:lpstr>Correct Amount Of Neutralizer To Be Added</vt:lpstr>
      <vt:lpstr>PowerPoint Presentation</vt:lpstr>
      <vt:lpstr>Characteristics of Neutralizers</vt:lpstr>
      <vt:lpstr>Correct procedure for addition of Neutralizer</vt:lpstr>
      <vt:lpstr>Double Neutralization of Cream with Lime and Soda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CREAM</dc:title>
  <dc:creator>sony</dc:creator>
  <cp:lastModifiedBy>sanjeev</cp:lastModifiedBy>
  <cp:revision>305</cp:revision>
  <dcterms:created xsi:type="dcterms:W3CDTF">2006-08-16T00:00:00Z</dcterms:created>
  <dcterms:modified xsi:type="dcterms:W3CDTF">2020-03-29T06:13:21Z</dcterms:modified>
</cp:coreProperties>
</file>