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8" r:id="rId13"/>
    <p:sldId id="259" r:id="rId14"/>
    <p:sldId id="260" r:id="rId15"/>
    <p:sldId id="261" r:id="rId16"/>
    <p:sldId id="262" r:id="rId17"/>
    <p:sldId id="263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572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092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726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7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27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31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748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7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490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65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8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05B67-6F60-4C27-A509-46417D9FD494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9F68-6487-429C-93F0-DE5A6C42D9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85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>
          <a:xfrm>
            <a:off x="2764920" y="4526928"/>
            <a:ext cx="6662159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Dr. Abhishek Thakur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200" dirty="0"/>
              <a:t>(Assistant Professor)</a:t>
            </a:r>
            <a:br>
              <a:rPr lang="en-US" sz="2200" dirty="0"/>
            </a:br>
            <a:r>
              <a:rPr lang="en-US" sz="2200" dirty="0"/>
              <a:t>College of Fisheries, </a:t>
            </a:r>
            <a:r>
              <a:rPr lang="en-US" sz="2200" dirty="0" err="1"/>
              <a:t>Kishjanganj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BASU, Patna</a:t>
            </a:r>
            <a:br>
              <a:rPr lang="en-US" sz="2200" dirty="0"/>
            </a:br>
            <a:endParaRPr lang="en-IN" altLang="en-US" sz="2200" dirty="0" smtClean="0"/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IN" altLang="en-US" dirty="0" smtClean="0"/>
          </a:p>
          <a:p>
            <a:pPr marL="0" indent="0" algn="just">
              <a:buNone/>
            </a:pPr>
            <a:r>
              <a:rPr lang="en-IN" altLang="en-US" dirty="0" smtClean="0"/>
              <a:t>Sewage microbiology, Self purification in natural waters, Sewage treatment, drinking water microbiology, Sanitary quality of water for aquaculture</a:t>
            </a:r>
          </a:p>
        </p:txBody>
      </p:sp>
    </p:spTree>
    <p:extLst>
      <p:ext uri="{BB962C8B-B14F-4D97-AF65-F5344CB8AC3E}">
        <p14:creationId xmlns:p14="http://schemas.microsoft.com/office/powerpoint/2010/main" val="157556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33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b="1" dirty="0"/>
              <a:t>Final Treatment </a:t>
            </a:r>
            <a:endParaRPr lang="en-US" sz="3200" dirty="0"/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5626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Usually the </a:t>
            </a:r>
            <a:r>
              <a:rPr lang="en-US" altLang="en-US" sz="2400" b="1">
                <a:solidFill>
                  <a:srgbClr val="FF0000"/>
                </a:solidFill>
              </a:rPr>
              <a:t>effluent from secondary treatment is disinfected and discharged</a:t>
            </a:r>
            <a:r>
              <a:rPr lang="en-US" altLang="en-US" sz="2400"/>
              <a:t> on to land or into water.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Then, it is subjected to </a:t>
            </a:r>
            <a:r>
              <a:rPr lang="en-US" altLang="en-US" sz="2400" b="1">
                <a:solidFill>
                  <a:srgbClr val="FF0000"/>
                </a:solidFill>
              </a:rPr>
              <a:t>tertiary treatment</a:t>
            </a:r>
            <a:r>
              <a:rPr lang="en-US" altLang="en-US" sz="2400"/>
              <a:t>. Tertiary treatment </a:t>
            </a:r>
            <a:r>
              <a:rPr lang="en-US" altLang="en-US" sz="2400" b="1">
                <a:solidFill>
                  <a:srgbClr val="FF0000"/>
                </a:solidFill>
              </a:rPr>
              <a:t>uses physical filtration and chemical precipitation </a:t>
            </a:r>
            <a:r>
              <a:rPr lang="en-US" altLang="en-US" sz="2400"/>
              <a:t>to remove all the BOD, nitrogen and phosphorus from water.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Tertiary treatment </a:t>
            </a:r>
            <a:r>
              <a:rPr lang="en-US" altLang="en-US" sz="2400">
                <a:solidFill>
                  <a:srgbClr val="FF0000"/>
                </a:solidFill>
              </a:rPr>
              <a:t>provides drinkable water</a:t>
            </a:r>
            <a:r>
              <a:rPr lang="en-US" altLang="en-US" sz="2400"/>
              <a:t>, where as secondary treatment provides </a:t>
            </a:r>
            <a:r>
              <a:rPr lang="en-US" altLang="en-US" sz="2400" b="1">
                <a:solidFill>
                  <a:srgbClr val="FF0000"/>
                </a:solidFill>
              </a:rPr>
              <a:t>water for irrigation</a:t>
            </a:r>
            <a:r>
              <a:rPr lang="en-US" alt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4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33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b="1" dirty="0"/>
              <a:t>Final Treatment </a:t>
            </a:r>
            <a:endParaRPr lang="en-US" sz="3200" dirty="0"/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5626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0000"/>
                </a:solidFill>
              </a:rPr>
              <a:t>sludge is further digested in an anaerobic sludge digester</a:t>
            </a:r>
            <a:r>
              <a:rPr lang="en-US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Bacteria </a:t>
            </a:r>
            <a:r>
              <a:rPr lang="en-US" altLang="en-US" sz="2400" b="1">
                <a:solidFill>
                  <a:srgbClr val="FF0000"/>
                </a:solidFill>
              </a:rPr>
              <a:t>degrade organic matter and produce methane and CO</a:t>
            </a:r>
            <a:r>
              <a:rPr lang="en-US" altLang="en-US" sz="2400" b="1" baseline="-25000">
                <a:solidFill>
                  <a:srgbClr val="FF0000"/>
                </a:solidFill>
              </a:rPr>
              <a:t>2</a:t>
            </a:r>
            <a:r>
              <a:rPr lang="en-US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In the </a:t>
            </a:r>
            <a:r>
              <a:rPr lang="en-US" altLang="en-US" sz="2400" b="1">
                <a:solidFill>
                  <a:srgbClr val="FF0000"/>
                </a:solidFill>
              </a:rPr>
              <a:t>first stage </a:t>
            </a:r>
            <a:r>
              <a:rPr lang="en-US" altLang="en-US" sz="2400"/>
              <a:t>of anaerobic sludge digestion, there is </a:t>
            </a:r>
            <a:r>
              <a:rPr lang="en-US" altLang="en-US" sz="2400" b="1">
                <a:solidFill>
                  <a:srgbClr val="FF0000"/>
                </a:solidFill>
              </a:rPr>
              <a:t>production of CO</a:t>
            </a:r>
            <a:r>
              <a:rPr lang="en-US" altLang="en-US" sz="2400" b="1" baseline="-25000">
                <a:solidFill>
                  <a:srgbClr val="FF0000"/>
                </a:solidFill>
              </a:rPr>
              <a:t>2 </a:t>
            </a:r>
            <a:r>
              <a:rPr lang="en-US" altLang="en-US" sz="2400" b="1">
                <a:solidFill>
                  <a:srgbClr val="FF0000"/>
                </a:solidFill>
              </a:rPr>
              <a:t>and organic acids </a:t>
            </a:r>
            <a:r>
              <a:rPr lang="en-US" altLang="en-US" sz="2400"/>
              <a:t>by anaerobic fermentation.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In the </a:t>
            </a:r>
            <a:r>
              <a:rPr lang="en-US" altLang="en-US" sz="2400" b="1">
                <a:solidFill>
                  <a:srgbClr val="FF0000"/>
                </a:solidFill>
              </a:rPr>
              <a:t>next stage</a:t>
            </a:r>
            <a:r>
              <a:rPr lang="en-US" altLang="en-US" sz="2400"/>
              <a:t> organic acids are metabolized to form hydrogen and CO</a:t>
            </a:r>
            <a:r>
              <a:rPr lang="en-US" altLang="en-US" sz="2400" baseline="-25000"/>
              <a:t>2</a:t>
            </a:r>
            <a:r>
              <a:rPr lang="en-US" altLang="en-US" sz="2400"/>
              <a:t> and some organic acids like acetic acid.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In the </a:t>
            </a:r>
            <a:r>
              <a:rPr lang="en-US" altLang="en-US" sz="2400" b="1">
                <a:solidFill>
                  <a:srgbClr val="FF0000"/>
                </a:solidFill>
              </a:rPr>
              <a:t>third stage </a:t>
            </a:r>
            <a:r>
              <a:rPr lang="en-US" altLang="en-US" sz="2400"/>
              <a:t>there are converted into methane by methane producing bacteria.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0438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721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87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819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3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6484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717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15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Water Treatment </a:t>
            </a:r>
            <a:endParaRPr lang="en-US" altLang="en-US" sz="320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Drinking water is initially held in a holding tank / reservoir for </a:t>
            </a:r>
            <a:r>
              <a:rPr lang="en-US" altLang="en-US" sz="2400" b="1">
                <a:solidFill>
                  <a:srgbClr val="FF0000"/>
                </a:solidFill>
              </a:rPr>
              <a:t>settling the suspended matter</a:t>
            </a:r>
            <a:r>
              <a:rPr lang="en-US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Then, the </a:t>
            </a:r>
            <a:r>
              <a:rPr lang="en-US" altLang="en-US" sz="2400" b="1">
                <a:solidFill>
                  <a:srgbClr val="FF0000"/>
                </a:solidFill>
              </a:rPr>
              <a:t>colloidal materials</a:t>
            </a:r>
            <a:r>
              <a:rPr lang="en-US" altLang="en-US" sz="2400"/>
              <a:t> such as clay are </a:t>
            </a:r>
            <a:r>
              <a:rPr lang="en-US" altLang="en-US" sz="2400" b="1">
                <a:solidFill>
                  <a:srgbClr val="FF0000"/>
                </a:solidFill>
              </a:rPr>
              <a:t>removed from water</a:t>
            </a:r>
            <a:r>
              <a:rPr lang="en-US" altLang="en-US" sz="2400"/>
              <a:t> by using </a:t>
            </a:r>
            <a:r>
              <a:rPr lang="en-US" altLang="en-US" sz="2400" b="1">
                <a:solidFill>
                  <a:srgbClr val="FF0000"/>
                </a:solidFill>
              </a:rPr>
              <a:t>flocculant</a:t>
            </a:r>
            <a:r>
              <a:rPr lang="en-US" altLang="en-US" sz="2400"/>
              <a:t> chemicals such as aluminium potassium sulphate (Alum).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After flocculation treatment, water is treated by </a:t>
            </a:r>
            <a:r>
              <a:rPr lang="en-US" altLang="en-US" sz="2400" b="1">
                <a:solidFill>
                  <a:srgbClr val="FF0000"/>
                </a:solidFill>
              </a:rPr>
              <a:t>filtration</a:t>
            </a:r>
            <a:r>
              <a:rPr lang="en-US" altLang="en-US" sz="2400"/>
              <a:t> that is passing it through beds of sand or diatomaceous earth.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Some </a:t>
            </a:r>
            <a:r>
              <a:rPr lang="en-US" altLang="en-US" sz="2400" b="1">
                <a:solidFill>
                  <a:srgbClr val="FF0000"/>
                </a:solidFill>
              </a:rPr>
              <a:t>microorganisms</a:t>
            </a:r>
            <a:r>
              <a:rPr lang="en-US" altLang="en-US" sz="2400"/>
              <a:t> including protozoan cysts are </a:t>
            </a:r>
            <a:r>
              <a:rPr lang="en-US" altLang="en-US" sz="2400" b="1">
                <a:solidFill>
                  <a:srgbClr val="FF0000"/>
                </a:solidFill>
              </a:rPr>
              <a:t>removed during this process</a:t>
            </a:r>
            <a:r>
              <a:rPr lang="en-US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Finally, water is </a:t>
            </a:r>
            <a:r>
              <a:rPr lang="en-US" altLang="en-US" sz="2400" b="1">
                <a:solidFill>
                  <a:srgbClr val="FF0000"/>
                </a:solidFill>
              </a:rPr>
              <a:t>disinfected with chlorine </a:t>
            </a:r>
            <a:r>
              <a:rPr lang="en-US" altLang="en-US" sz="2400"/>
              <a:t>to kill remaining pathogenic bacteria.</a:t>
            </a:r>
          </a:p>
        </p:txBody>
      </p:sp>
    </p:spTree>
    <p:extLst>
      <p:ext uri="{BB962C8B-B14F-4D97-AF65-F5344CB8AC3E}">
        <p14:creationId xmlns:p14="http://schemas.microsoft.com/office/powerpoint/2010/main" val="41381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Sewage / waste water Treatment </a:t>
            </a:r>
            <a:endParaRPr lang="en-US" altLang="en-US" sz="320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Waste water that is </a:t>
            </a:r>
            <a:r>
              <a:rPr lang="en-US" altLang="en-US" sz="2400" b="1">
                <a:solidFill>
                  <a:srgbClr val="FF0000"/>
                </a:solidFill>
              </a:rPr>
              <a:t>water after being used </a:t>
            </a:r>
            <a:r>
              <a:rPr lang="en-US" altLang="en-US" sz="2400"/>
              <a:t>is called </a:t>
            </a:r>
            <a:r>
              <a:rPr lang="en-US" altLang="en-US" sz="2400" b="1">
                <a:solidFill>
                  <a:srgbClr val="FF0000"/>
                </a:solidFill>
              </a:rPr>
              <a:t>sewage</a:t>
            </a:r>
            <a:r>
              <a:rPr lang="en-US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Sewage </a:t>
            </a:r>
            <a:r>
              <a:rPr lang="en-US" altLang="en-US" sz="2400" b="1">
                <a:solidFill>
                  <a:srgbClr val="FF0000"/>
                </a:solidFill>
              </a:rPr>
              <a:t>includes household water, toilet wastes, industrial wastes and rain water</a:t>
            </a:r>
            <a:r>
              <a:rPr lang="en-US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Sewage has </a:t>
            </a:r>
            <a:r>
              <a:rPr lang="en-US" altLang="en-US" sz="2400" b="1">
                <a:solidFill>
                  <a:srgbClr val="FF0000"/>
                </a:solidFill>
              </a:rPr>
              <a:t>to be treated </a:t>
            </a:r>
            <a:r>
              <a:rPr lang="en-US" altLang="en-US" sz="2400"/>
              <a:t>before it is discharged into rivers and sea.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Sewage treatment is done in three steps: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/>
              <a:t>Primary Treatment,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/>
              <a:t>Secondary Treatment and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/>
              <a:t>Tertiary Treatment.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1228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Primary Treatment </a:t>
            </a:r>
            <a:endParaRPr lang="en-US" altLang="en-US" sz="320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It is the </a:t>
            </a:r>
            <a:r>
              <a:rPr lang="en-US" altLang="en-US" sz="2400" b="1" dirty="0">
                <a:solidFill>
                  <a:srgbClr val="FF0000"/>
                </a:solidFill>
              </a:rPr>
              <a:t>process of removal of solid matter </a:t>
            </a:r>
            <a:r>
              <a:rPr lang="en-US" altLang="en-US" sz="2400" dirty="0"/>
              <a:t>called </a:t>
            </a:r>
            <a:r>
              <a:rPr lang="en-US" altLang="en-US" sz="2400" b="1" dirty="0">
                <a:solidFill>
                  <a:srgbClr val="FF0000"/>
                </a:solidFill>
              </a:rPr>
              <a:t>sludge </a:t>
            </a:r>
            <a:r>
              <a:rPr lang="en-US" altLang="en-US" sz="2400" dirty="0"/>
              <a:t>from sewage.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About </a:t>
            </a:r>
            <a:r>
              <a:rPr lang="en-US" altLang="en-US" sz="2400" b="1" dirty="0">
                <a:solidFill>
                  <a:srgbClr val="FF0000"/>
                </a:solidFill>
              </a:rPr>
              <a:t>40 ~ 60% of suspended solids </a:t>
            </a:r>
            <a:r>
              <a:rPr lang="en-US" altLang="en-US" sz="2400" dirty="0"/>
              <a:t>are removed by passing the sewage through sedimentation tanks. Sometimes flocculating chemicals are added to remove more solids.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Primary treatment removes approximately </a:t>
            </a:r>
            <a:r>
              <a:rPr lang="en-US" altLang="en-US" sz="2400" b="1" dirty="0">
                <a:solidFill>
                  <a:srgbClr val="FF0000"/>
                </a:solidFill>
              </a:rPr>
              <a:t>25% to 35% of the BOD</a:t>
            </a:r>
            <a:r>
              <a:rPr lang="en-US" altLang="en-US" sz="2400" dirty="0"/>
              <a:t> of the sewage.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BOD is a measure of the biologically degradable organic matter in water. </a:t>
            </a:r>
            <a:r>
              <a:rPr lang="en-US" altLang="en-US" sz="2400"/>
              <a:t>BOD is determined by the amount of oxygen required by bacteria to metabolize the organic matter.</a:t>
            </a:r>
          </a:p>
        </p:txBody>
      </p:sp>
    </p:spTree>
    <p:extLst>
      <p:ext uri="{BB962C8B-B14F-4D97-AF65-F5344CB8AC3E}">
        <p14:creationId xmlns:p14="http://schemas.microsoft.com/office/powerpoint/2010/main" val="273248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Secondary Treatment </a:t>
            </a:r>
            <a:r>
              <a:rPr lang="en-US" altLang="en-US" sz="3200"/>
              <a:t/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340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Secondary treatment is the </a:t>
            </a:r>
            <a:r>
              <a:rPr lang="en-US" altLang="en-US" sz="2400" b="1">
                <a:solidFill>
                  <a:srgbClr val="FF0000"/>
                </a:solidFill>
              </a:rPr>
              <a:t>biological degradation or organic matter in sewage after primary treatment</a:t>
            </a:r>
            <a:r>
              <a:rPr lang="en-US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In this process, the </a:t>
            </a:r>
            <a:r>
              <a:rPr lang="en-US" altLang="en-US" sz="2400" b="1">
                <a:solidFill>
                  <a:srgbClr val="FF0000"/>
                </a:solidFill>
              </a:rPr>
              <a:t>sewage is aerated vigorously </a:t>
            </a:r>
            <a:r>
              <a:rPr lang="en-US" altLang="en-US" sz="2400"/>
              <a:t>to encourage growth of aerobic bacteria and other microorganisms that oxidize the dissolved organic matter to CO</a:t>
            </a:r>
            <a:r>
              <a:rPr lang="en-US" altLang="en-US" sz="2400" baseline="-25000"/>
              <a:t>2</a:t>
            </a:r>
            <a:r>
              <a:rPr lang="en-US" altLang="en-US" sz="2400"/>
              <a:t> and water.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Two commonly used methods of secondary treatment are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/>
              <a:t>Activated sludge systems and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/>
              <a:t>Trickling filters.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287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Secondary Treatment </a:t>
            </a:r>
            <a:r>
              <a:rPr lang="en-US" altLang="en-US" sz="3200"/>
              <a:t/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34000"/>
          </a:xfrm>
        </p:spPr>
        <p:txBody>
          <a:bodyPr rtlCol="0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Activated sludge system </a:t>
            </a:r>
            <a:r>
              <a:rPr lang="en-US" sz="2400" dirty="0"/>
              <a:t>consists of </a:t>
            </a:r>
            <a:r>
              <a:rPr lang="en-US" sz="2400" b="1" dirty="0"/>
              <a:t>aeration tank </a:t>
            </a:r>
            <a:r>
              <a:rPr lang="en-US" sz="2400" dirty="0"/>
              <a:t>where air or pure oxygen is mixed with the effluent from primary treatment and some of the sludge from a previous batch is added to the incoming water.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Sludge inoculum </a:t>
            </a:r>
            <a:r>
              <a:rPr lang="en-US" sz="2400" dirty="0"/>
              <a:t>contains large number of metabolizing bacteria, together with yeasts, molds and protozoa.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Species of </a:t>
            </a:r>
            <a:r>
              <a:rPr lang="en-US" sz="2400" b="1" dirty="0" err="1">
                <a:solidFill>
                  <a:srgbClr val="FF0000"/>
                </a:solidFill>
              </a:rPr>
              <a:t>Zoogloea</a:t>
            </a:r>
            <a:r>
              <a:rPr lang="en-US" sz="2400" b="1" dirty="0">
                <a:solidFill>
                  <a:srgbClr val="FF0000"/>
                </a:solidFill>
              </a:rPr>
              <a:t> bacteria are important </a:t>
            </a:r>
            <a:r>
              <a:rPr lang="en-US" sz="2400" dirty="0"/>
              <a:t>as they form </a:t>
            </a:r>
            <a:r>
              <a:rPr lang="en-US" sz="2400" dirty="0" err="1"/>
              <a:t>flocculant</a:t>
            </a:r>
            <a:r>
              <a:rPr lang="en-US" sz="2400" dirty="0"/>
              <a:t> masses in the tank and oxidizes the organic matter.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Most of the </a:t>
            </a:r>
            <a:r>
              <a:rPr lang="en-US" sz="2400" b="1" dirty="0">
                <a:solidFill>
                  <a:srgbClr val="FF0000"/>
                </a:solidFill>
              </a:rPr>
              <a:t>settled sludge is removed for treatment in an anaerobic sludge digester</a:t>
            </a:r>
            <a:r>
              <a:rPr lang="en-US" sz="2400" dirty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Then the effluent is sent on for </a:t>
            </a:r>
            <a:r>
              <a:rPr lang="en-US" sz="2400" b="1" dirty="0">
                <a:solidFill>
                  <a:srgbClr val="FF0000"/>
                </a:solidFill>
              </a:rPr>
              <a:t>final treatment</a:t>
            </a:r>
            <a:r>
              <a:rPr lang="en-US" sz="2400" dirty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Activated sludge systems </a:t>
            </a:r>
            <a:r>
              <a:rPr lang="en-US" sz="2400" b="1" dirty="0">
                <a:solidFill>
                  <a:srgbClr val="FF0000"/>
                </a:solidFill>
              </a:rPr>
              <a:t>remove 75% to 95% of the BOD </a:t>
            </a:r>
            <a:r>
              <a:rPr lang="en-US" sz="2400" dirty="0"/>
              <a:t>from sewage.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932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Trickling filters </a:t>
            </a:r>
            <a:endParaRPr lang="en-US" altLang="en-US" sz="320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In this method </a:t>
            </a:r>
            <a:r>
              <a:rPr lang="en-US" altLang="en-US" sz="2400" b="1">
                <a:solidFill>
                  <a:srgbClr val="FF0000"/>
                </a:solidFill>
              </a:rPr>
              <a:t>sewage is sprayed over a bed of rocks or molded plastic</a:t>
            </a:r>
            <a:r>
              <a:rPr lang="en-US" altLang="en-US" sz="240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The </a:t>
            </a:r>
            <a:r>
              <a:rPr lang="en-US" altLang="en-US" sz="2400" b="1">
                <a:solidFill>
                  <a:srgbClr val="FF0000"/>
                </a:solidFill>
              </a:rPr>
              <a:t>rocks provide enough surface area</a:t>
            </a:r>
            <a:r>
              <a:rPr lang="en-US" altLang="en-US" sz="2400"/>
              <a:t> for microbial activity and the </a:t>
            </a:r>
            <a:r>
              <a:rPr lang="en-US" altLang="en-US" sz="2400" b="1">
                <a:solidFill>
                  <a:srgbClr val="FF0000"/>
                </a:solidFill>
              </a:rPr>
              <a:t>space between rocks are large enough to provide air </a:t>
            </a:r>
            <a:r>
              <a:rPr lang="en-US" altLang="en-US" sz="2400"/>
              <a:t>to the bottom.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A </a:t>
            </a:r>
            <a:r>
              <a:rPr lang="en-US" altLang="en-US" sz="2400" b="1">
                <a:solidFill>
                  <a:srgbClr val="FF0000"/>
                </a:solidFill>
              </a:rPr>
              <a:t>slimy gelatinous film of aerobic microorganisms grow on rock surface</a:t>
            </a:r>
            <a:r>
              <a:rPr lang="en-US" altLang="en-US" sz="2400"/>
              <a:t> and metabolize the organic matter in water when it passes along into CO</a:t>
            </a:r>
            <a:r>
              <a:rPr lang="en-US" altLang="en-US" sz="2400" baseline="-25000"/>
              <a:t>2 </a:t>
            </a:r>
            <a:r>
              <a:rPr lang="en-US" altLang="en-US" sz="2400"/>
              <a:t>and water.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Trickling filters </a:t>
            </a:r>
            <a:r>
              <a:rPr lang="en-US" altLang="en-US" sz="2400" b="1">
                <a:solidFill>
                  <a:srgbClr val="FF0000"/>
                </a:solidFill>
              </a:rPr>
              <a:t>remove 80 to 85% of BOD</a:t>
            </a:r>
            <a:r>
              <a:rPr lang="en-US" alt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57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Trickling filter</a:t>
            </a:r>
          </a:p>
        </p:txBody>
      </p:sp>
      <p:pic>
        <p:nvPicPr>
          <p:cNvPr id="113667" name="il_fi" descr="trickf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7086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4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4" descr="http://www.water-technology.net/projects/bray-waste-water/images/3-bray-waste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6"/>
          <a:stretch>
            <a:fillRect/>
          </a:stretch>
        </p:blipFill>
        <p:spPr bwMode="auto">
          <a:xfrm>
            <a:off x="2076450" y="1219200"/>
            <a:ext cx="7467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5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Widescreen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Dr. Abhishek Thakur (Assistant Professor) College of Fisheries, Kishjanganj BASU, Patna </vt:lpstr>
      <vt:lpstr>Water Treatment </vt:lpstr>
      <vt:lpstr>Sewage / waste water Treatment </vt:lpstr>
      <vt:lpstr>Primary Treatment </vt:lpstr>
      <vt:lpstr>Secondary Treatment  </vt:lpstr>
      <vt:lpstr>Secondary Treatment  </vt:lpstr>
      <vt:lpstr>Trickling filters </vt:lpstr>
      <vt:lpstr>Trickling filter</vt:lpstr>
      <vt:lpstr>PowerPoint Presentation</vt:lpstr>
      <vt:lpstr>Final Treatment </vt:lpstr>
      <vt:lpstr>Final Treatment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2020-03-30T07:02:16Z</dcterms:created>
  <dcterms:modified xsi:type="dcterms:W3CDTF">2020-03-30T07:13:49Z</dcterms:modified>
</cp:coreProperties>
</file>