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98" r:id="rId5"/>
    <p:sldId id="299" r:id="rId6"/>
    <p:sldId id="300" r:id="rId7"/>
    <p:sldId id="324" r:id="rId8"/>
    <p:sldId id="301" r:id="rId9"/>
    <p:sldId id="302" r:id="rId10"/>
    <p:sldId id="259" r:id="rId11"/>
    <p:sldId id="303" r:id="rId12"/>
    <p:sldId id="305" r:id="rId13"/>
    <p:sldId id="306" r:id="rId14"/>
    <p:sldId id="30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308" r:id="rId23"/>
    <p:sldId id="314" r:id="rId24"/>
    <p:sldId id="313" r:id="rId25"/>
    <p:sldId id="309" r:id="rId26"/>
    <p:sldId id="311" r:id="rId27"/>
    <p:sldId id="312" r:id="rId28"/>
    <p:sldId id="290" r:id="rId29"/>
    <p:sldId id="295" r:id="rId30"/>
    <p:sldId id="296" r:id="rId31"/>
    <p:sldId id="316" r:id="rId32"/>
    <p:sldId id="317" r:id="rId33"/>
    <p:sldId id="318" r:id="rId34"/>
    <p:sldId id="319" r:id="rId35"/>
    <p:sldId id="321" r:id="rId36"/>
    <p:sldId id="322" r:id="rId37"/>
    <p:sldId id="323" r:id="rId38"/>
    <p:sldId id="320" r:id="rId39"/>
    <p:sldId id="29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9FEE-962F-43AF-8D8A-451258174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61E99-7AED-49CE-B93F-013EDF40B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F4480-D782-4390-9130-8DCB3474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C5661-3E06-4ECC-8487-187ABD07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119E8-F9BC-4EDF-A3AA-C8545C3A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1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5C15-297A-4B67-BD22-57A00C521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6DE44-EFB5-4FC6-9DCF-CA0602431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7B66-E6CF-4AD9-97AC-D02B0BB1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E070-8ED8-4313-BB75-3A0F5AAB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CD9EC-1414-4A7B-8B6F-1E8CFDA1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19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0231D-104C-4794-860D-504332CC7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0C5F2-006F-4D07-86AF-F044D8FA1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EAA68-B4BB-4402-B636-6CBD67EF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8951B-D18C-42BE-BF38-53773046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17A55-FDC0-4455-B694-1B0458BF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942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0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0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7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57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77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0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1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4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6D280-2370-4C26-9331-FE69B8E68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B914-1E43-4CCA-8EDB-2B53AFB84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10311-A6AF-44D2-B6EC-18756886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C57D2-77DB-4CE6-8EB5-04CB0D3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959B4-864D-4665-8265-C6E77112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758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7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02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0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C202-0B68-45F6-ABC1-EF474F448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A2DF1-578C-41DA-BA57-8A28FFFD7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17BAF-0FB0-4F92-8095-8D592006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8C3B1-6762-44A4-BBBD-EE6FAF49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E607-0F6D-4234-AD6E-AA8340A5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43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2758-FE4A-447F-B996-10665D0B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95BCF-3DBA-48DD-9B60-A83A643DD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389E3-000F-42C2-80A2-04E839479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A572E-E99F-4250-A5AF-F8D9FE9F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51CDD-9D08-43D1-A046-8FDA2B8C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679B2-A934-4092-81EA-011A47DB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61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E110-AF7D-4C9C-8AB9-FA20654E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81F50-5ACD-4243-ADCD-40EAE4726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18D4E-7BCE-42FD-B897-1D2B81DF5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67410-69A5-4321-BF07-9536355E1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18BBA-BF46-4527-B32C-C41E5CE71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6D3F3-B5D1-42B6-945D-317B9D6C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DCE32E-6933-48C2-B977-A4A41B3F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3F397-C3B3-48F5-B4D8-2800078B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9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9BC5-EA7A-4641-9708-2561B495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B0737-85E1-425F-B3EE-152C28AD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7F06E-2D72-4F3E-A157-03D6E0C5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B2BFB-1030-4E53-988E-F282E7DB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510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E676F2-A426-4E18-9D68-E974284B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ECE28-E926-496B-8CBA-000A18BD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F1994-FDC2-41F0-97B0-DABCECA2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74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1717D-8F31-4B97-9515-F7C1C882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2D4A9-AF1B-441A-9C44-E9C587F1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57276-C669-4CE3-AC7C-C4598F015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27E0A-DBAA-435D-ABB8-C49927F2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F8163-B909-4D91-8E95-AB388D3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06731-FBDF-4A17-9AE1-34405C4F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60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7F4E-E5BC-4BC9-A042-22C6C904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329A3-494E-49C1-A2D4-9C7C3BF3E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32394-D486-4E4A-B280-C5F80FE49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5D691-656B-4F73-AA5F-07941EC0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3FA48-572C-4C0F-9EB6-A535AE73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CE360-0A51-4ED6-A8EE-1E07B10F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904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813C9-26E8-45C2-A15D-387F06EFA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00E8B-5FEB-473B-B16F-32D9F6AE2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D698-45CA-465C-9520-78DBC2C64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7CE9-5F9C-4F8A-84AD-5E57EA4B797C}" type="datetimeFigureOut">
              <a:rPr lang="en-IN" smtClean="0"/>
              <a:t>11-04-2020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615A2-E571-4A0C-80BF-2C5F6FD0F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5D48F-5856-432D-8124-D1BB96C0B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7ACE-E564-402E-95F5-32A37B49F9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4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630A-8515-4B0C-91A0-84691413B92A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0282-481E-49D4-8F86-CFA9E700B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vetmed.iastate.edu/sites/default/files/vdpam/Disease_Topics/PCV2/Diagnosis/Available_Tests/sequencing2-lg.jpg" TargetMode="Externa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vetmed.iastate.edu/sites/default/files/vdpam/Disease_Topics/PCV2/Diagnosis/Available_Tests/PCV2b-PCV2a.jpg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96C51-8548-46DD-92E2-D84F450E17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i="1" dirty="0"/>
              <a:t>CIRCOVIRIDAE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20E0B-390A-46AC-95E7-654453FDB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Dr Manoj Kumar</a:t>
            </a:r>
          </a:p>
        </p:txBody>
      </p:sp>
    </p:spTree>
    <p:extLst>
      <p:ext uri="{BB962C8B-B14F-4D97-AF65-F5344CB8AC3E}">
        <p14:creationId xmlns:p14="http://schemas.microsoft.com/office/powerpoint/2010/main" val="356967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4661" y="2319130"/>
            <a:ext cx="7194964" cy="3273287"/>
          </a:xfrm>
        </p:spPr>
        <p:txBody>
          <a:bodyPr>
            <a:normAutofit fontScale="90000"/>
          </a:bodyPr>
          <a:lstStyle/>
          <a:p>
            <a:pPr algn="l"/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>
                <a:latin typeface="Arial Narrow" panose="020B0606020202030204" pitchFamily="34" charset="0"/>
              </a:rPr>
              <a:t>Blue Wing Disease (BWD)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Anemia Dermatitis Syndrome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Avian Infectious </a:t>
            </a:r>
            <a:r>
              <a:rPr lang="en-US" sz="3600" b="1" dirty="0" err="1">
                <a:latin typeface="Arial Narrow" panose="020B0606020202030204" pitchFamily="34" charset="0"/>
              </a:rPr>
              <a:t>Anaemia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 err="1">
                <a:latin typeface="Arial Narrow" panose="020B0606020202030204" pitchFamily="34" charset="0"/>
              </a:rPr>
              <a:t>Haemorrhagic</a:t>
            </a:r>
            <a:r>
              <a:rPr lang="en-US" sz="3600" b="1" dirty="0">
                <a:latin typeface="Arial Narrow" panose="020B0606020202030204" pitchFamily="34" charset="0"/>
              </a:rPr>
              <a:t> Aplastic </a:t>
            </a:r>
            <a:r>
              <a:rPr lang="en-US" sz="3600" b="1" dirty="0" err="1">
                <a:latin typeface="Arial Narrow" panose="020B0606020202030204" pitchFamily="34" charset="0"/>
              </a:rPr>
              <a:t>Anaemia</a:t>
            </a:r>
            <a:r>
              <a:rPr lang="en-US" sz="3600" b="1" dirty="0">
                <a:latin typeface="Arial Narrow" panose="020B0606020202030204" pitchFamily="34" charset="0"/>
              </a:rPr>
              <a:t> Syndrome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Infectious Chicken </a:t>
            </a:r>
            <a:r>
              <a:rPr lang="en-US" sz="3600" b="1" dirty="0" err="1">
                <a:latin typeface="Arial Narrow" panose="020B0606020202030204" pitchFamily="34" charset="0"/>
              </a:rPr>
              <a:t>Anaemia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Chicken Anemia Agent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Pale bird syndrome.</a:t>
            </a:r>
            <a:br>
              <a:rPr lang="en-US" sz="3600" b="1" dirty="0">
                <a:latin typeface="Arial Narrow" panose="020B0606020202030204" pitchFamily="34" charset="0"/>
              </a:rPr>
            </a:br>
            <a:br>
              <a:rPr lang="en-US" sz="3600" b="1" dirty="0"/>
            </a:br>
            <a:endParaRPr lang="en-US" sz="2800" dirty="0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6959600" y="260350"/>
            <a:ext cx="3200400" cy="22098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Synonyms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  <p:bldP spid="4813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828801" y="2286000"/>
            <a:ext cx="8421193" cy="157184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9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Susceptible Host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38400"/>
            <a:ext cx="82296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Chicken of all age group</a:t>
            </a:r>
            <a:br>
              <a:rPr lang="en-US" dirty="0"/>
            </a:br>
            <a:r>
              <a:rPr lang="en-US" dirty="0"/>
              <a:t>Young birds are more susceptible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438400" y="304800"/>
            <a:ext cx="6858000" cy="16002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Transmission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Horizontal transmission by oral-</a:t>
            </a:r>
            <a:r>
              <a:rPr lang="en-US" sz="3200" dirty="0" err="1"/>
              <a:t>faecal</a:t>
            </a:r>
            <a:r>
              <a:rPr lang="en-US" sz="3200" dirty="0"/>
              <a:t> route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3810000"/>
            <a:ext cx="7620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+mj-lt"/>
              </a:rPr>
              <a:t>Vertical transmission in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seronagative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hens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001000" cy="601980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800"/>
            </a:br>
            <a:br>
              <a:rPr lang="en-US" sz="1800"/>
            </a:br>
            <a:endParaRPr lang="en-US" sz="1800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362200" y="0"/>
            <a:ext cx="6858000" cy="16002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Economic losses</a:t>
            </a:r>
            <a:endParaRPr lang="en-U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752600" y="4876800"/>
            <a:ext cx="8159750" cy="609600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Carcass condemnation</a:t>
            </a:r>
            <a:endParaRPr lang="en-US" sz="48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1752600" y="4038600"/>
            <a:ext cx="8159750" cy="609600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br>
              <a:rPr lang="en-US" sz="48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48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Marketability</a:t>
            </a:r>
            <a:br>
              <a:rPr lang="en-US" sz="48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48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752600" y="3200400"/>
            <a:ext cx="8159750" cy="609600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Feed conversion</a:t>
            </a:r>
            <a:endParaRPr lang="en-US" sz="48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1752600" y="2438400"/>
            <a:ext cx="8159750" cy="609600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Diminished weight gains</a:t>
            </a:r>
            <a:endParaRPr lang="en-US" sz="480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 autoUpdateAnimBg="0"/>
      <p:bldP spid="51204" grpId="0" animBg="1" autoUpdateAnimBg="0"/>
      <p:bldP spid="51205" grpId="0" animBg="1" autoUpdateAnimBg="0"/>
      <p:bldP spid="51206" grpId="0" animBg="1" autoUpdateAnimBg="0"/>
      <p:bldP spid="5120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14400"/>
            <a:ext cx="7848600" cy="5943600"/>
          </a:xfrm>
        </p:spPr>
        <p:txBody>
          <a:bodyPr/>
          <a:lstStyle/>
          <a:p>
            <a:pPr algn="l"/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2133600" y="0"/>
            <a:ext cx="8534400" cy="990600"/>
          </a:xfrm>
          <a:prstGeom prst="cloudCallout">
            <a:avLst>
              <a:gd name="adj1" fmla="val -18972"/>
              <a:gd name="adj2" fmla="val 6233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i="1" dirty="0">
                <a:solidFill>
                  <a:prstClr val="black"/>
                </a:solidFill>
                <a:latin typeface="Times New Roman" pitchFamily="18" charset="0"/>
              </a:rPr>
              <a:t>Pathogenesis</a:t>
            </a:r>
            <a:endParaRPr lang="en-US" sz="48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524000" y="1125538"/>
            <a:ext cx="9144000" cy="838200"/>
          </a:xfrm>
          <a:prstGeom prst="wedgeEllipseCallout">
            <a:avLst>
              <a:gd name="adj1" fmla="val -47500"/>
              <a:gd name="adj2" fmla="val 10776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Virus multiplying in most lymphopoietic organs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1828800" y="4038601"/>
            <a:ext cx="7164388" cy="4524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  <a:t>2- Immunodeficiency due to depletion of cortical </a:t>
            </a:r>
            <a:r>
              <a:rPr lang="en-US" sz="3200" dirty="0" err="1">
                <a:solidFill>
                  <a:prstClr val="black"/>
                </a:solidFill>
                <a:latin typeface="Monotype Corsiva" pitchFamily="66" charset="0"/>
              </a:rPr>
              <a:t>thymocytes</a:t>
            </a:r>
            <a: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  <a:t> .</a:t>
            </a:r>
            <a:b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</a:br>
            <a:endParaRPr lang="en-US" sz="1600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1828800" y="3429000"/>
            <a:ext cx="5791200" cy="45720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  <a:t>1- Destruction of </a:t>
            </a:r>
            <a:r>
              <a:rPr lang="en-US" sz="3200" dirty="0" err="1">
                <a:solidFill>
                  <a:prstClr val="black"/>
                </a:solidFill>
                <a:latin typeface="Monotype Corsiva" pitchFamily="66" charset="0"/>
              </a:rPr>
              <a:t>erythroblastoid</a:t>
            </a:r>
            <a: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  <a:t> cells </a:t>
            </a:r>
            <a:r>
              <a:rPr lang="en-US" sz="1600" dirty="0">
                <a:solidFill>
                  <a:prstClr val="black"/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 rot="1206956">
            <a:off x="4803230" y="1915294"/>
            <a:ext cx="806450" cy="1710892"/>
          </a:xfrm>
          <a:prstGeom prst="curvedLeftArrow">
            <a:avLst>
              <a:gd name="adj1" fmla="val 45157"/>
              <a:gd name="adj2" fmla="val 90315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524000" y="5029201"/>
            <a:ext cx="9144000" cy="212583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Monotype Corsiva" pitchFamily="66" charset="0"/>
              </a:rPr>
              <a:t>i. </a:t>
            </a:r>
            <a:r>
              <a:rPr lang="en-US" sz="3200" b="1" dirty="0" err="1">
                <a:solidFill>
                  <a:srgbClr val="00B0F0"/>
                </a:solidFill>
                <a:latin typeface="Monotype Corsiva" pitchFamily="66" charset="0"/>
              </a:rPr>
              <a:t>Anaemia</a:t>
            </a:r>
            <a:r>
              <a:rPr lang="en-US" sz="3200" b="1" dirty="0">
                <a:solidFill>
                  <a:srgbClr val="00B0F0"/>
                </a:solidFill>
                <a:latin typeface="Monotype Corsiva" pitchFamily="66" charset="0"/>
              </a:rPr>
              <a:t> ,  Lymphoid atrophy   </a:t>
            </a:r>
          </a:p>
          <a:p>
            <a:r>
              <a:rPr lang="en-US" sz="3200" b="1" dirty="0">
                <a:solidFill>
                  <a:srgbClr val="00B0F0"/>
                </a:solidFill>
                <a:latin typeface="Monotype Corsiva" pitchFamily="66" charset="0"/>
              </a:rPr>
              <a:t>ii. Concurrent infections and to vaccination failures.</a:t>
            </a:r>
          </a:p>
          <a:p>
            <a:r>
              <a:rPr lang="en-US" sz="3200" b="1" dirty="0">
                <a:solidFill>
                  <a:srgbClr val="00B0F0"/>
                </a:solidFill>
                <a:latin typeface="Monotype Corsiva" pitchFamily="66" charset="0"/>
              </a:rPr>
              <a:t>iii. Increased mortality</a:t>
            </a:r>
            <a:br>
              <a:rPr lang="en-US" sz="3600" dirty="0">
                <a:solidFill>
                  <a:srgbClr val="00FFFF"/>
                </a:solidFill>
                <a:latin typeface="Calibri"/>
              </a:rPr>
            </a:br>
            <a:endParaRPr lang="en-US" sz="3600" dirty="0">
              <a:solidFill>
                <a:srgbClr val="00FFFF"/>
              </a:solidFill>
              <a:latin typeface="Calibri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828800" y="4495801"/>
            <a:ext cx="7164388" cy="4524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  <a:t>3- Destruction of </a:t>
            </a:r>
            <a:r>
              <a:rPr lang="en-US" sz="3200" dirty="0" err="1">
                <a:solidFill>
                  <a:prstClr val="black"/>
                </a:solidFill>
                <a:latin typeface="Monotype Corsiva" pitchFamily="66" charset="0"/>
              </a:rPr>
              <a:t>erythroid</a:t>
            </a:r>
            <a: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  <a:t> precursor cells in bone marrow.</a:t>
            </a:r>
            <a:b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</a:br>
            <a:endParaRPr lang="en-US" sz="1600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172200" y="1905000"/>
            <a:ext cx="914400" cy="1447800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391401" y="2057400"/>
            <a:ext cx="2878137" cy="228600"/>
          </a:xfrm>
          <a:prstGeom prst="cloudCallout">
            <a:avLst>
              <a:gd name="adj1" fmla="val -61861"/>
              <a:gd name="adj2" fmla="val 58630"/>
            </a:avLst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</a:rPr>
              <a:t>Other viruses</a:t>
            </a:r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7162800" y="2667000"/>
            <a:ext cx="1600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Birnaviruses</a:t>
            </a:r>
            <a:endParaRPr lang="en-US" sz="900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7391400" y="3200400"/>
            <a:ext cx="25146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Marek’s</a:t>
            </a:r>
            <a:r>
              <a:rPr lang="en-US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Disease viruses</a:t>
            </a:r>
            <a:endParaRPr lang="en-US" sz="900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7620000" y="4724400"/>
            <a:ext cx="990600" cy="838200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8686800" y="5105400"/>
            <a:ext cx="19812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Immunosuppression</a:t>
            </a:r>
            <a:endParaRPr lang="en-US" sz="900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 rot="1206956">
            <a:off x="6848247" y="4771801"/>
            <a:ext cx="436518" cy="906966"/>
          </a:xfrm>
          <a:prstGeom prst="curvedLeftArrow">
            <a:avLst>
              <a:gd name="adj1" fmla="val 45157"/>
              <a:gd name="adj2" fmla="val 62466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8915400" y="2667000"/>
            <a:ext cx="1600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REV</a:t>
            </a:r>
            <a:endParaRPr lang="en-US" sz="900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2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2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2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2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2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22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82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32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82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32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32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 animBg="1"/>
      <p:bldP spid="52229" grpId="0"/>
      <p:bldP spid="52230" grpId="0"/>
      <p:bldP spid="52232" grpId="0" animBg="1"/>
      <p:bldP spid="52234" grpId="0"/>
      <p:bldP spid="10" grpId="0"/>
      <p:bldP spid="12" grpId="0" build="p" autoUpdateAnimBg="0"/>
      <p:bldP spid="13" grpId="0" animBg="1" autoUpdateAnimBg="0"/>
      <p:bldP spid="14" grpId="0" animBg="1" autoUpdateAnimBg="0"/>
      <p:bldP spid="17" grpId="0" animBg="1" autoUpdateAnimBg="0"/>
      <p:bldP spid="18" grpId="0" animBg="1"/>
      <p:bldP spid="1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81200" y="5105400"/>
            <a:ext cx="6769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9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4275" name="AutoShape 3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7086600" cy="1905000"/>
          </a:xfrm>
          <a:prstGeom prst="cloudCallout">
            <a:avLst>
              <a:gd name="adj1" fmla="val 6519"/>
              <a:gd name="adj2" fmla="val -34500"/>
            </a:avLst>
          </a:prstGeom>
          <a:solidFill>
            <a:srgbClr val="333300"/>
          </a:solidFill>
          <a:ln>
            <a:solidFill>
              <a:srgbClr val="FFFFFF"/>
            </a:solidFill>
            <a:round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Pathogenesis and </a:t>
            </a:r>
            <a:r>
              <a:rPr lang="en-US" sz="4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epizootiology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1752600" y="2133600"/>
            <a:ext cx="4953000" cy="914400"/>
          </a:xfrm>
          <a:prstGeom prst="flowChart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CIAviruses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infect</a:t>
            </a:r>
          </a:p>
          <a:p>
            <a:pPr algn="ctr">
              <a:defRPr/>
            </a:pP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Corttex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of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thymuscells</a:t>
            </a: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8153400" y="3810000"/>
            <a:ext cx="2362200" cy="14478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Monotype Corsiva" pitchFamily="66" charset="0"/>
              </a:rPr>
              <a:t>Destruction of </a:t>
            </a:r>
          </a:p>
          <a:p>
            <a:pPr algn="ctr">
              <a:defRPr/>
            </a:pPr>
            <a:r>
              <a:rPr lang="en-US" sz="2800" dirty="0" err="1">
                <a:solidFill>
                  <a:prstClr val="white"/>
                </a:solidFill>
                <a:latin typeface="Monotype Corsiva" pitchFamily="66" charset="0"/>
              </a:rPr>
              <a:t>erythroid</a:t>
            </a:r>
            <a:r>
              <a:rPr lang="en-US" sz="2800" dirty="0">
                <a:solidFill>
                  <a:prstClr val="white"/>
                </a:solidFill>
                <a:latin typeface="Monotype Corsiva" pitchFamily="66" charset="0"/>
              </a:rPr>
              <a:t> precursor </a:t>
            </a:r>
          </a:p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Monotype Corsiva" pitchFamily="66" charset="0"/>
              </a:rPr>
              <a:t>cells</a:t>
            </a:r>
            <a:endParaRPr lang="en-US" sz="2800" i="1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1828800" y="3886201"/>
            <a:ext cx="5130800" cy="911225"/>
          </a:xfrm>
          <a:prstGeom prst="flowChart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Invades Bone marrow </a:t>
            </a:r>
            <a:endParaRPr lang="en-US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8153400" y="3048000"/>
            <a:ext cx="2362200" cy="6858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200" dirty="0">
              <a:solidFill>
                <a:prstClr val="black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B cell deficiency</a:t>
            </a:r>
            <a:br>
              <a:rPr lang="en-US" sz="3200" dirty="0">
                <a:solidFill>
                  <a:prstClr val="black"/>
                </a:solidFill>
                <a:latin typeface="Monotype Corsiva" pitchFamily="66" charset="0"/>
              </a:rPr>
            </a:br>
            <a:endParaRPr lang="en-US" sz="2400" i="1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1752600" y="3200400"/>
            <a:ext cx="4953000" cy="457200"/>
          </a:xfrm>
          <a:prstGeom prst="flowChartProcess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Invades Bursa of </a:t>
            </a:r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Fabricius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8153400" y="1752601"/>
            <a:ext cx="2514600" cy="11430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Dysfunction </a:t>
            </a:r>
          </a:p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of  </a:t>
            </a:r>
          </a:p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T helper and </a:t>
            </a:r>
            <a:r>
              <a:rPr lang="en-US" dirty="0" err="1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Cytotoxic</a:t>
            </a: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T cell</a:t>
            </a:r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br>
              <a:rPr lang="en-US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en-US" b="1" i="1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1524000" y="5257800"/>
            <a:ext cx="9144000" cy="1600200"/>
          </a:xfrm>
          <a:prstGeom prst="flowChartProcess">
            <a:avLst/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US" sz="4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Vertical and horizontal transmission </a:t>
            </a:r>
          </a:p>
          <a:p>
            <a:pPr algn="ctr">
              <a:defRPr/>
            </a:pPr>
            <a:r>
              <a:rPr lang="en-US" sz="44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these viruses are proven.</a:t>
            </a:r>
            <a:r>
              <a:rPr lang="en-US" sz="36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7239000" y="2514600"/>
            <a:ext cx="838200" cy="381000"/>
          </a:xfrm>
          <a:custGeom>
            <a:avLst/>
            <a:gdLst>
              <a:gd name="T0" fmla="*/ 24395113 w 21600"/>
              <a:gd name="T1" fmla="*/ 0 h 21600"/>
              <a:gd name="T2" fmla="*/ 0 w 21600"/>
              <a:gd name="T3" fmla="*/ 3360208 h 21600"/>
              <a:gd name="T4" fmla="*/ 24395113 w 21600"/>
              <a:gd name="T5" fmla="*/ 6720416 h 21600"/>
              <a:gd name="T6" fmla="*/ 32526815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7248525" y="3068638"/>
            <a:ext cx="838200" cy="381000"/>
          </a:xfrm>
          <a:custGeom>
            <a:avLst/>
            <a:gdLst>
              <a:gd name="T0" fmla="*/ 24395113 w 21600"/>
              <a:gd name="T1" fmla="*/ 0 h 21600"/>
              <a:gd name="T2" fmla="*/ 0 w 21600"/>
              <a:gd name="T3" fmla="*/ 3360208 h 21600"/>
              <a:gd name="T4" fmla="*/ 24395113 w 21600"/>
              <a:gd name="T5" fmla="*/ 6720416 h 21600"/>
              <a:gd name="T6" fmla="*/ 32526815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7248525" y="3789363"/>
            <a:ext cx="838200" cy="381000"/>
          </a:xfrm>
          <a:custGeom>
            <a:avLst/>
            <a:gdLst>
              <a:gd name="T0" fmla="*/ 24395113 w 21600"/>
              <a:gd name="T1" fmla="*/ 0 h 21600"/>
              <a:gd name="T2" fmla="*/ 0 w 21600"/>
              <a:gd name="T3" fmla="*/ 3360208 h 21600"/>
              <a:gd name="T4" fmla="*/ 24395113 w 21600"/>
              <a:gd name="T5" fmla="*/ 6720416 h 21600"/>
              <a:gd name="T6" fmla="*/ 32526815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 autoUpdateAnimBg="0"/>
      <p:bldP spid="54277" grpId="0" animBg="1" autoUpdateAnimBg="0"/>
      <p:bldP spid="54278" grpId="0" animBg="1" autoUpdateAnimBg="0"/>
      <p:bldP spid="54279" grpId="0" animBg="1" autoUpdateAnimBg="0"/>
      <p:bldP spid="54280" grpId="0" animBg="1" autoUpdateAnimBg="0"/>
      <p:bldP spid="54281" grpId="0" animBg="1" autoUpdateAnimBg="0"/>
      <p:bldP spid="54282" grpId="0" animBg="1" autoUpdateAnimBg="0"/>
      <p:bldP spid="54283" grpId="0" animBg="1"/>
      <p:bldP spid="54284" grpId="0" animBg="1"/>
      <p:bldP spid="542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524000" y="439685"/>
            <a:ext cx="9144000" cy="78592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0" anchor="ctr">
            <a:spAutoFit/>
          </a:bodyPr>
          <a:lstStyle/>
          <a:p>
            <a:pPr algn="ctr"/>
            <a:r>
              <a:rPr lang="en-US" sz="4800" b="1" i="1" dirty="0">
                <a:solidFill>
                  <a:prstClr val="black"/>
                </a:solidFill>
                <a:latin typeface="Monotype Corsiva" pitchFamily="66" charset="0"/>
              </a:rPr>
              <a:t>Viruses Infect Bone marrow and thymus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085154" y="2910812"/>
            <a:ext cx="2102156" cy="83317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/>
          <a:p>
            <a:pPr algn="ctr" rtl="1"/>
            <a:r>
              <a:rPr lang="en-US" sz="4800" dirty="0" err="1">
                <a:solidFill>
                  <a:prstClr val="black"/>
                </a:solidFill>
                <a:latin typeface="Monotype Corsiva" pitchFamily="66" charset="0"/>
              </a:rPr>
              <a:t>Anaemia</a:t>
            </a:r>
            <a:endParaRPr lang="en-US" sz="4800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847850" y="1881755"/>
            <a:ext cx="8820150" cy="71006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latin typeface="Calibri"/>
              </a:rPr>
              <a:t>Dysfunction of the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haematopoesis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lymphocytosis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of T lymphocytes leads to impaired formation of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erythocytes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 and myeloid cells producing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aplastic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alibri"/>
              </a:rPr>
              <a:t>anaemia</a:t>
            </a:r>
            <a:r>
              <a:rPr lang="en-US" sz="2000" b="1" dirty="0">
                <a:solidFill>
                  <a:prstClr val="black"/>
                </a:solidFill>
                <a:latin typeface="Calibri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6456364" y="3357564"/>
            <a:ext cx="434975" cy="2376487"/>
          </a:xfrm>
          <a:prstGeom prst="curvedLeftArrow">
            <a:avLst>
              <a:gd name="adj1" fmla="val 109270"/>
              <a:gd name="adj2" fmla="val 218540"/>
              <a:gd name="adj3" fmla="val 33333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6743701" y="2852739"/>
            <a:ext cx="1554163" cy="274637"/>
          </a:xfrm>
          <a:prstGeom prst="curvedDownArrow">
            <a:avLst>
              <a:gd name="adj1" fmla="val 113179"/>
              <a:gd name="adj2" fmla="val 226359"/>
              <a:gd name="adj3" fmla="val 33333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292292" y="5350005"/>
            <a:ext cx="4381625" cy="83317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/>
          <a:p>
            <a:pPr algn="just"/>
            <a:r>
              <a:rPr lang="en-US" sz="4800" i="1" u="sng" dirty="0">
                <a:solidFill>
                  <a:prstClr val="black"/>
                </a:solidFill>
                <a:latin typeface="Monotype Corsiva" pitchFamily="66" charset="0"/>
              </a:rPr>
              <a:t>Increased mortality</a:t>
            </a:r>
            <a:endParaRPr lang="en-US" sz="4800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6816970" y="3429001"/>
            <a:ext cx="3851031" cy="77162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4400" i="1" u="sng" dirty="0">
                <a:solidFill>
                  <a:prstClr val="black"/>
                </a:solidFill>
                <a:latin typeface="Monotype Corsiva" pitchFamily="66" charset="0"/>
              </a:rPr>
              <a:t>Lymphoid atrophy</a:t>
            </a:r>
            <a:endParaRPr lang="en-US" sz="4400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5735639" y="1412875"/>
            <a:ext cx="48577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5591175" y="2565400"/>
            <a:ext cx="374650" cy="649288"/>
          </a:xfrm>
          <a:prstGeom prst="curvedLeftArrow">
            <a:avLst>
              <a:gd name="adj1" fmla="val 34661"/>
              <a:gd name="adj2" fmla="val 69322"/>
              <a:gd name="adj3" fmla="val 33333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ar-EG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0" grpId="0"/>
      <p:bldP spid="55301" grpId="0" animBg="1"/>
      <p:bldP spid="55302" grpId="0" animBg="1"/>
      <p:bldP spid="55303" grpId="0"/>
      <p:bldP spid="55304" grpId="0"/>
      <p:bldP spid="55305" grpId="0" animBg="1"/>
      <p:bldP spid="553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935413" y="2224088"/>
            <a:ext cx="5175112" cy="157184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9600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i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564" y="908051"/>
            <a:ext cx="43211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8"/>
          <p:cNvSpPr>
            <a:spLocks noChangeArrowheads="1"/>
          </p:cNvSpPr>
          <p:nvPr/>
        </p:nvSpPr>
        <p:spPr bwMode="auto">
          <a:xfrm>
            <a:off x="4495800" y="1"/>
            <a:ext cx="1993900" cy="504825"/>
          </a:xfrm>
          <a:prstGeom prst="wedgeRoundRectCallout">
            <a:avLst>
              <a:gd name="adj1" fmla="val 186704"/>
              <a:gd name="adj2" fmla="val 197171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Anaemic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and poor growth</a:t>
            </a:r>
          </a:p>
        </p:txBody>
      </p:sp>
      <p:sp>
        <p:nvSpPr>
          <p:cNvPr id="14341" name="AutoShape 10"/>
          <p:cNvSpPr>
            <a:spLocks noChangeArrowheads="1"/>
          </p:cNvSpPr>
          <p:nvPr/>
        </p:nvSpPr>
        <p:spPr bwMode="auto">
          <a:xfrm>
            <a:off x="1524001" y="5105400"/>
            <a:ext cx="2663825" cy="1223962"/>
          </a:xfrm>
          <a:prstGeom prst="wedgeRoundRectCallout">
            <a:avLst>
              <a:gd name="adj1" fmla="val 185775"/>
              <a:gd name="adj2" fmla="val -140815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Poor pigmentation (Pale-bird syndrome)</a:t>
            </a:r>
            <a:br>
              <a:rPr lang="en-US" dirty="0">
                <a:solidFill>
                  <a:prstClr val="white"/>
                </a:solidFill>
                <a:latin typeface="Calibri"/>
              </a:rPr>
            </a:b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43" name="AutoShape 12"/>
          <p:cNvSpPr>
            <a:spLocks noChangeArrowheads="1"/>
          </p:cNvSpPr>
          <p:nvPr/>
        </p:nvSpPr>
        <p:spPr bwMode="auto">
          <a:xfrm>
            <a:off x="2057400" y="1295401"/>
            <a:ext cx="1993900" cy="809625"/>
          </a:xfrm>
          <a:prstGeom prst="wedgeRoundRectCallout">
            <a:avLst>
              <a:gd name="adj1" fmla="val 211704"/>
              <a:gd name="adj2" fmla="val -11005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Haemorrhagic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Feathers </a:t>
            </a:r>
          </a:p>
        </p:txBody>
      </p:sp>
      <p:sp>
        <p:nvSpPr>
          <p:cNvPr id="14345" name="AutoShape 14"/>
          <p:cNvSpPr>
            <a:spLocks noChangeArrowheads="1"/>
          </p:cNvSpPr>
          <p:nvPr/>
        </p:nvSpPr>
        <p:spPr bwMode="auto">
          <a:xfrm>
            <a:off x="8112126" y="0"/>
            <a:ext cx="2555875" cy="933450"/>
          </a:xfrm>
          <a:prstGeom prst="wedgeRoundRectCallout">
            <a:avLst>
              <a:gd name="adj1" fmla="val 20000"/>
              <a:gd name="adj2" fmla="val 115958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Birds 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apears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depressed and pale</a:t>
            </a:r>
            <a:br>
              <a:rPr lang="en-US" dirty="0">
                <a:solidFill>
                  <a:prstClr val="white"/>
                </a:solidFill>
                <a:latin typeface="Calibri"/>
              </a:rPr>
            </a:b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46" name="AutoShape 15"/>
          <p:cNvSpPr>
            <a:spLocks noChangeArrowheads="1"/>
          </p:cNvSpPr>
          <p:nvPr/>
        </p:nvSpPr>
        <p:spPr bwMode="auto">
          <a:xfrm>
            <a:off x="1524001" y="304801"/>
            <a:ext cx="2665413" cy="504825"/>
          </a:xfrm>
          <a:prstGeom prst="wedgeRoundRectCallout">
            <a:avLst>
              <a:gd name="adj1" fmla="val 237551"/>
              <a:gd name="adj2" fmla="val 238051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Young chickens are depressed and huddle </a:t>
            </a:r>
          </a:p>
        </p:txBody>
      </p:sp>
      <p:sp>
        <p:nvSpPr>
          <p:cNvPr id="14347" name="AutoShape 16"/>
          <p:cNvSpPr>
            <a:spLocks noChangeArrowheads="1"/>
          </p:cNvSpPr>
          <p:nvPr/>
        </p:nvSpPr>
        <p:spPr bwMode="auto">
          <a:xfrm>
            <a:off x="1992313" y="2420939"/>
            <a:ext cx="1943100" cy="504825"/>
          </a:xfrm>
          <a:prstGeom prst="wedgeRoundRectCallout">
            <a:avLst>
              <a:gd name="adj1" fmla="val 180801"/>
              <a:gd name="adj2" fmla="val -78931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Anorexia</a:t>
            </a:r>
            <a:endParaRPr lang="en-US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4348" name="Rectangle 17"/>
          <p:cNvSpPr>
            <a:spLocks noChangeArrowheads="1"/>
          </p:cNvSpPr>
          <p:nvPr/>
        </p:nvSpPr>
        <p:spPr bwMode="auto">
          <a:xfrm>
            <a:off x="5951538" y="5229225"/>
            <a:ext cx="4716462" cy="9562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sz="2800">
                <a:solidFill>
                  <a:srgbClr val="1F497D"/>
                </a:solidFill>
                <a:latin typeface="Calibri"/>
              </a:rPr>
              <a:t>Feed conversion - Mortality</a:t>
            </a:r>
            <a:br>
              <a:rPr lang="en-US" sz="2800">
                <a:solidFill>
                  <a:srgbClr val="1F497D"/>
                </a:solidFill>
                <a:latin typeface="Calibri"/>
              </a:rPr>
            </a:br>
            <a:endParaRPr lang="en-US" sz="280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4349" name="AutoShape 18"/>
          <p:cNvSpPr>
            <a:spLocks noChangeArrowheads="1"/>
          </p:cNvSpPr>
          <p:nvPr/>
        </p:nvSpPr>
        <p:spPr bwMode="auto">
          <a:xfrm>
            <a:off x="1752600" y="3657601"/>
            <a:ext cx="2770188" cy="504825"/>
          </a:xfrm>
          <a:prstGeom prst="wedgeRoundRectCallout">
            <a:avLst>
              <a:gd name="adj1" fmla="val 154971"/>
              <a:gd name="adj2" fmla="val -265808"/>
              <a:gd name="adj3" fmla="val 16667"/>
            </a:avLst>
          </a:prstGeom>
          <a:solidFill>
            <a:srgbClr val="333300"/>
          </a:solidFill>
          <a:ln w="9525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alibri"/>
              </a:rPr>
              <a:t>Depression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7924800" cy="6248400"/>
          </a:xfrm>
        </p:spPr>
        <p:txBody>
          <a:bodyPr/>
          <a:lstStyle/>
          <a:p>
            <a:pPr algn="ctr"/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By</a:t>
            </a:r>
            <a:br>
              <a:rPr lang="en-US" sz="2400" b="1" dirty="0"/>
            </a:br>
            <a:r>
              <a:rPr lang="en-US" sz="2400" b="1" dirty="0"/>
              <a:t>Dr Manoj Kumar</a:t>
            </a:r>
            <a:br>
              <a:rPr lang="en-US" sz="2400" b="1" dirty="0"/>
            </a:br>
            <a:r>
              <a:rPr lang="en-US" sz="2400" b="1" dirty="0"/>
              <a:t>Department of Veterinary Microbiology, </a:t>
            </a:r>
            <a:br>
              <a:rPr lang="en-US" sz="2400" b="1" dirty="0"/>
            </a:br>
            <a:r>
              <a:rPr lang="en-US" sz="2400" b="1" dirty="0"/>
              <a:t>Bihar Veterinary College, Patna</a:t>
            </a:r>
            <a:endParaRPr lang="en-US" sz="1800" dirty="0"/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905001" y="0"/>
            <a:ext cx="8523287" cy="3810000"/>
          </a:xfrm>
          <a:prstGeom prst="cloudCallout">
            <a:avLst>
              <a:gd name="adj1" fmla="val -4759"/>
              <a:gd name="adj2" fmla="val 710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6000" b="1" i="1" dirty="0" err="1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Circoviridae</a:t>
            </a:r>
            <a:r>
              <a:rPr lang="en-US" sz="60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endParaRPr lang="en-US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i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76250"/>
            <a:ext cx="91440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648075" y="4797425"/>
            <a:ext cx="3373144" cy="83317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Stunts-Runts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496" y="609600"/>
            <a:ext cx="8287304" cy="569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7601" y="5105400"/>
            <a:ext cx="5883703" cy="83317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Depression &amp; Anorexia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aman\Desktop\Polynomials\CIA\CIA haemorrhage-wing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0" y="806450"/>
            <a:ext cx="7302500" cy="52451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90800" y="5181601"/>
            <a:ext cx="7471126" cy="77162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Haemorrhagic</a:t>
            </a:r>
            <a:r>
              <a:rPr lang="en-US" sz="4400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 &amp; Necrotic Wings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2063751" y="1484314"/>
            <a:ext cx="8207375" cy="3817937"/>
          </a:xfrm>
        </p:spPr>
        <p:txBody>
          <a:bodyPr/>
          <a:lstStyle/>
          <a:p>
            <a:pPr algn="ctr"/>
            <a:r>
              <a:rPr lang="en-US" sz="11700">
                <a:cs typeface="Times New Roman" pitchFamily="18" charset="0"/>
              </a:rPr>
              <a:t>Post mortem Lesions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:\Users\aman\Desktop\Polynomials\CIA\CIA blue w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0" y="806450"/>
            <a:ext cx="7378700" cy="52451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90800" y="5181600"/>
            <a:ext cx="7379434" cy="83317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Subcutaneous </a:t>
            </a:r>
            <a:r>
              <a:rPr lang="en-US" sz="4800" dirty="0" err="1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harmorrhages</a:t>
            </a:r>
            <a:endParaRPr lang="en-US" sz="4800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:\Users\aman\Desktop\Polynomials\CIA\CIA pale-carcass-full.jpg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2603500" y="914400"/>
            <a:ext cx="7250734" cy="48514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953001" y="5715001"/>
            <a:ext cx="2912377" cy="77162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Pale carcass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C:\Users\aman\Desktop\Polynomials\CIA\CI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0" y="806450"/>
            <a:ext cx="6985000" cy="52451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00401" y="5867401"/>
            <a:ext cx="5843179" cy="77162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</a:rPr>
              <a:t>Hemorrhage &amp; Cyanoses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81300"/>
            <a:ext cx="9144000" cy="2870200"/>
          </a:xfrm>
        </p:spPr>
        <p:txBody>
          <a:bodyPr/>
          <a:lstStyle/>
          <a:p>
            <a:pPr algn="ctr"/>
            <a:r>
              <a:rPr lang="en-US" sz="8800"/>
              <a:t>Histopathological lesions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001000" cy="6019800"/>
          </a:xfrm>
        </p:spPr>
        <p:txBody>
          <a:bodyPr/>
          <a:lstStyle/>
          <a:p>
            <a:pPr algn="l"/>
            <a:br>
              <a:rPr lang="en-US" sz="1800" dirty="0"/>
            </a:br>
            <a:endParaRPr lang="en-US" sz="1800" dirty="0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1524000" y="1341438"/>
            <a:ext cx="9144000" cy="175650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justLow"/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1- Decrease in the number </a:t>
            </a:r>
            <a:r>
              <a:rPr lang="en-US" sz="3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haematopoietic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 cells is observed 4 – 6 days post infection followed by the appearance of large </a:t>
            </a:r>
            <a:r>
              <a:rPr lang="en-US" sz="3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blastic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 cells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524000" y="3573464"/>
            <a:ext cx="9144000" cy="286450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2- </a:t>
            </a:r>
            <a:r>
              <a:rPr lang="en-US" sz="3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Haematopoietic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 tissue is replaced by adipose tissue; this gives the bone marrow a pale appearance.</a:t>
            </a:r>
          </a:p>
          <a:p>
            <a:br>
              <a:rPr lang="en-US" sz="3600" dirty="0">
                <a:solidFill>
                  <a:prstClr val="black"/>
                </a:solidFill>
                <a:latin typeface="Calibri"/>
              </a:rPr>
            </a:b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105101" y="3243245"/>
            <a:ext cx="181822" cy="3715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br>
              <a:rPr lang="en-US" sz="900">
                <a:solidFill>
                  <a:prstClr val="black"/>
                </a:solidFill>
                <a:latin typeface="Times New Roman" pitchFamily="18" charset="0"/>
              </a:rPr>
            </a:br>
            <a:endParaRPr lang="en-US" sz="9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524000" y="2997200"/>
            <a:ext cx="9144000" cy="175650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 lIns="90000" tIns="46800" rIns="90000" bIns="46800">
            <a:spAutoFit/>
          </a:bodyPr>
          <a:lstStyle/>
          <a:p>
            <a:pPr algn="justLow"/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4- 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Cortical lymphocytes disappearing in thymus and being replaced by reticular cells. </a:t>
            </a:r>
          </a:p>
          <a:p>
            <a:pPr algn="justLow"/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5- Medullar lymphocytes are also reduced</a:t>
            </a:r>
            <a:endParaRPr lang="en-US" sz="36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1524000" y="914400"/>
            <a:ext cx="9144000" cy="175650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 lIns="90000" tIns="46800" rIns="90000" bIns="46800">
            <a:spAutoFit/>
          </a:bodyPr>
          <a:lstStyle/>
          <a:p>
            <a:pPr algn="justLow"/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  <a:cs typeface="Arial" charset="0"/>
              </a:rPr>
              <a:t>3- 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Depletion of lymphocytes from the thymus, spleen, Bursa </a:t>
            </a:r>
            <a:r>
              <a:rPr lang="en-US" sz="3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Fabricius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 and </a:t>
            </a:r>
            <a:r>
              <a:rPr lang="en-US" sz="3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caecal</a:t>
            </a:r>
            <a:r>
              <a:rPr lang="en-US" sz="3600" dirty="0">
                <a:solidFill>
                  <a:prstClr val="black"/>
                </a:solidFill>
                <a:latin typeface="Arial Narrow" panose="020B0606020202030204" pitchFamily="34" charset="0"/>
              </a:rPr>
              <a:t> tonsils followed by hyperplasia of reticular cells</a:t>
            </a:r>
            <a:endParaRPr lang="en-US" sz="3600" dirty="0">
              <a:solidFill>
                <a:prstClr val="black"/>
              </a:solidFill>
              <a:latin typeface="Arial Narrow" panose="020B0606020202030204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2367573" y="850901"/>
            <a:ext cx="7609256" cy="543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497" tIns="25399" rIns="63497" bIns="25399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CHICKEN INFECTIOUS ANEMIA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VIRUS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1524001"/>
            <a:ext cx="7848600" cy="39580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882" indent="-342882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Family: </a:t>
            </a:r>
            <a:r>
              <a:rPr lang="en-US" sz="28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Circoviridae</a:t>
            </a:r>
            <a:endParaRPr lang="en-US" sz="2800" b="1" i="1" dirty="0">
              <a:solidFill>
                <a:prstClr val="blac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marL="742912" lvl="1" indent="-285736">
              <a:spcBef>
                <a:spcPct val="20000"/>
              </a:spcBef>
              <a:buFontTx/>
              <a:buChar char="–"/>
              <a:defRPr/>
            </a:pPr>
            <a:r>
              <a:rPr lang="en-US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Genus: </a:t>
            </a:r>
            <a:r>
              <a:rPr lang="en-US" sz="25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Gyrovirus</a:t>
            </a:r>
            <a:endParaRPr lang="en-US" sz="2500" b="1" dirty="0">
              <a:solidFill>
                <a:prstClr val="blac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marL="2112963" lvl="1" indent="-284163">
              <a:spcBef>
                <a:spcPct val="20000"/>
              </a:spcBef>
              <a:buFontTx/>
              <a:buChar char="–"/>
              <a:defRPr/>
            </a:pPr>
            <a:r>
              <a:rPr lang="de-D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Chicken Anemia Virus, CAV </a:t>
            </a:r>
            <a:r>
              <a:rPr lang="de-DE" sz="2800" b="1" dirty="0">
                <a:solidFill>
                  <a:prstClr val="black"/>
                </a:solidFill>
                <a:latin typeface="Calibri"/>
              </a:rPr>
              <a:t>(chicken)</a:t>
            </a:r>
            <a:endParaRPr lang="en-US" sz="2500" b="1" dirty="0">
              <a:solidFill>
                <a:prstClr val="blac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marL="742912" lvl="1" indent="-285736">
              <a:spcBef>
                <a:spcPct val="20000"/>
              </a:spcBef>
              <a:buFontTx/>
              <a:buChar char="–"/>
              <a:defRPr/>
            </a:pPr>
            <a:r>
              <a:rPr lang="en-US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Genus : </a:t>
            </a:r>
            <a:r>
              <a:rPr lang="en-US" sz="25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Circovirus</a:t>
            </a:r>
            <a:endParaRPr lang="en-US" sz="2500" b="1" dirty="0">
              <a:solidFill>
                <a:prstClr val="blac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marL="2057400" lvl="1" indent="-284163"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Porcine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Circovirus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PCV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(pigs)</a:t>
            </a:r>
          </a:p>
          <a:p>
            <a:pPr marL="2057400" lvl="1" indent="-284163"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Psittacine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Beak and Feather Disease  </a:t>
            </a:r>
          </a:p>
          <a:p>
            <a:pPr marL="2057400" lvl="1" indent="-284163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  Virus, PBFDV</a:t>
            </a: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2800" b="1" dirty="0" err="1">
                <a:solidFill>
                  <a:prstClr val="black"/>
                </a:solidFill>
                <a:latin typeface="Calibri"/>
              </a:rPr>
              <a:t>psittacines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                     </a:t>
            </a:r>
          </a:p>
          <a:p>
            <a:pPr marL="2057400" lvl="1" indent="-284163"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Pigeon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Circovirus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(racing pigeons )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279650" y="981076"/>
            <a:ext cx="7092950" cy="4657725"/>
          </a:xfrm>
          <a:prstGeom prst="flowChartAlternateProcess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0600" b="1" i="1" dirty="0">
                <a:solidFill>
                  <a:prstClr val="black"/>
                </a:solidFill>
                <a:latin typeface="Times New Roman" pitchFamily="18" charset="0"/>
              </a:rPr>
              <a:t>Diagnosis </a:t>
            </a:r>
            <a:endParaRPr lang="en-US" sz="48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524000" y="1181479"/>
            <a:ext cx="91440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Diagnosis on the basis of </a:t>
            </a:r>
            <a:r>
              <a:rPr lang="en-US" sz="3200" dirty="0">
                <a:solidFill>
                  <a:srgbClr val="FF0000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Clinical signs</a:t>
            </a: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  - although very difficult.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 clinical disease may present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   itself in milder forms making it impossible to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   make a proper diagnosis.</a:t>
            </a:r>
            <a:endParaRPr lang="en-US" sz="3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srgbClr val="333333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   Post mortem findings are often not conclusive.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279650" y="981076"/>
            <a:ext cx="7092950" cy="4657725"/>
          </a:xfrm>
          <a:prstGeom prst="flowChartAlternateProcess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8000" b="1" i="1" dirty="0">
                <a:solidFill>
                  <a:prstClr val="black"/>
                </a:solidFill>
                <a:latin typeface="Times New Roman" pitchFamily="18" charset="0"/>
              </a:rPr>
              <a:t>Laboratory Test</a:t>
            </a:r>
            <a:endParaRPr lang="en-US" sz="36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33600" y="2971800"/>
            <a:ext cx="7848600" cy="2133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Antigen determination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3100" b="1" dirty="0" err="1">
                <a:solidFill>
                  <a:schemeClr val="bg1"/>
                </a:solidFill>
              </a:rPr>
              <a:t>Immunofluoresence</a:t>
            </a:r>
            <a:br>
              <a:rPr lang="en-US" sz="3100" b="1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Virus neutralization test (VN)</a:t>
            </a:r>
            <a:br>
              <a:rPr lang="en-US" sz="3100" b="1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Enzyme linked </a:t>
            </a:r>
            <a:r>
              <a:rPr lang="en-US" sz="3100" b="1" dirty="0" err="1">
                <a:solidFill>
                  <a:schemeClr val="bg1"/>
                </a:solidFill>
              </a:rPr>
              <a:t>Immuno</a:t>
            </a:r>
            <a:r>
              <a:rPr lang="en-US" sz="3100" b="1" dirty="0">
                <a:solidFill>
                  <a:schemeClr val="bg1"/>
                </a:solidFill>
              </a:rPr>
              <a:t> Sorbent Assay (ELISA)</a:t>
            </a:r>
            <a:r>
              <a:rPr lang="en-US" sz="3600" b="1" dirty="0">
                <a:solidFill>
                  <a:schemeClr val="bg1"/>
                </a:solidFill>
              </a:rPr>
              <a:t> Antigen-Capture ELISA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2209800" y="838201"/>
            <a:ext cx="7772400" cy="7651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prstClr val="white"/>
                </a:solidFill>
                <a:latin typeface="Calibri"/>
              </a:rPr>
              <a:t>Isolation and identification of virus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2209800" y="1828801"/>
            <a:ext cx="7772400" cy="7651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prstClr val="white"/>
                </a:solidFill>
                <a:latin typeface="Calibri"/>
              </a:rPr>
              <a:t>Serological test 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2133600" y="5257801"/>
            <a:ext cx="7772400" cy="7651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Calibri"/>
              </a:rPr>
              <a:t>Antigen-Capture ELISA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209800" y="685801"/>
            <a:ext cx="7772400" cy="7651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US" sz="4000" dirty="0">
                <a:solidFill>
                  <a:prstClr val="white"/>
                </a:solidFill>
                <a:latin typeface="Calibri"/>
              </a:rPr>
              <a:t>DNA-based virus detection-  PCR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2209800" y="1600201"/>
            <a:ext cx="7772400" cy="765175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r>
              <a:rPr lang="en-US" sz="4000" b="1" dirty="0">
                <a:solidFill>
                  <a:prstClr val="white"/>
                </a:solidFill>
                <a:latin typeface="Calibri"/>
              </a:rPr>
              <a:t>Restriction Fragment Length Polymorphism (RFLP)</a:t>
            </a:r>
            <a:endParaRPr lang="en-US" sz="40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https://vetmed.iastate.edu/sites/default/files/vdpam/Disease_Topics/PCV2/Diagnosis/Available_Tests/PCR-RFL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14601"/>
            <a:ext cx="67818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vetmed.iastate.edu/sites/default/files/vdpam/Disease_Topics/PCV2/Diagnosis/Available_Tests/PCR-RFLP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876801"/>
            <a:ext cx="6400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81200" y="381001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Sequencing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http://vetmed.iastate.edu/sites/default/files/vdpam/Disease_Topics/PCV2/Diagnosis/Available_Tests/sequencing2-lg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Phylogeny</a:t>
            </a:r>
          </a:p>
        </p:txBody>
      </p:sp>
      <p:pic>
        <p:nvPicPr>
          <p:cNvPr id="4" name="Content Placeholder 3" descr="http://vetmed.iastate.edu/sites/default/files/vdpam/Disease_Topics/PCV2/Diagnosis/Available_Tests/PCV2b-PCV2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1600201"/>
            <a:ext cx="85343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48600" y="4114801"/>
            <a:ext cx="1371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Calibri"/>
              </a:rPr>
              <a:t>CAV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39200" y="1981201"/>
            <a:ext cx="1371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Calibri"/>
              </a:rPr>
              <a:t>CAV 1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Fluorescent Antibody Assays (IFA)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ttps://vetmed.iastate.edu/sites/default/files/vdpam/Disease_Topics/PCV2/Diagnosis/applegre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FD8A253C-ED83-47C4-ACD4-191CD36A0E9F}"/>
              </a:ext>
            </a:extLst>
          </p:cNvPr>
          <p:cNvSpPr/>
          <p:nvPr/>
        </p:nvSpPr>
        <p:spPr>
          <a:xfrm>
            <a:off x="404194" y="4340087"/>
            <a:ext cx="887896" cy="1325217"/>
          </a:xfrm>
          <a:prstGeom prst="wedgeRectCallout">
            <a:avLst>
              <a:gd name="adj1" fmla="val 629920"/>
              <a:gd name="adj2" fmla="val -1171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Virus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2279650" y="981076"/>
            <a:ext cx="7092950" cy="4657725"/>
          </a:xfrm>
          <a:prstGeom prst="flowChartAlternateProcess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0600" b="1" i="1" dirty="0">
                <a:solidFill>
                  <a:prstClr val="black"/>
                </a:solidFill>
                <a:latin typeface="Times New Roman" pitchFamily="18" charset="0"/>
              </a:rPr>
              <a:t>Thank you</a:t>
            </a:r>
            <a:endParaRPr lang="en-US" sz="48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57400" y="5334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Morphology                          (</a:t>
            </a:r>
            <a:r>
              <a:rPr 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Chicken infectious anemia virus) 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9329530" cy="46216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smallest known animal virus</a:t>
            </a: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spherical, </a:t>
            </a:r>
            <a:r>
              <a:rPr lang="en-US" sz="4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icosahedron</a:t>
            </a:r>
            <a:r>
              <a:rPr lang="en-US" sz="4100" dirty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</a:t>
            </a:r>
            <a:r>
              <a:rPr lang="en-US" sz="4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capsid</a:t>
            </a: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protein molecules </a:t>
            </a:r>
            <a:endParaRPr lang="en-US" sz="4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Non-enveloped virus</a:t>
            </a: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Diameter of 19 to 24 nm.</a:t>
            </a: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genome - circular single- </a:t>
            </a:r>
          </a:p>
          <a:p>
            <a:pPr algn="l"/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stranded molecule of DNA (1.8- 2.3 kb)</a:t>
            </a: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sense</a:t>
            </a:r>
          </a:p>
          <a:p>
            <a:pPr algn="l">
              <a:buFont typeface="Arial" pitchFamily="34" charset="0"/>
              <a:buChar char="•"/>
            </a:pPr>
            <a:r>
              <a:rPr lang="en-US" sz="4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rolling-circle replication</a:t>
            </a:r>
          </a:p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Morphology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Symmetrical structure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Cross section</a:t>
            </a:r>
          </a:p>
        </p:txBody>
      </p:sp>
      <p:pic>
        <p:nvPicPr>
          <p:cNvPr id="4098" name="Picture 2" descr="C:\Users\aman\Desktop\Polynomials\CIA\Chicken_anemia_viru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38400"/>
            <a:ext cx="3200400" cy="3879494"/>
          </a:xfrm>
          <a:prstGeom prst="rect">
            <a:avLst/>
          </a:prstGeom>
          <a:noFill/>
        </p:spPr>
      </p:pic>
      <p:pic>
        <p:nvPicPr>
          <p:cNvPr id="4099" name="Picture 3" descr="C:\Users\aman\Desktop\Polynomials\CIA\Circovirus_virio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r="60330"/>
          <a:stretch>
            <a:fillRect/>
          </a:stretch>
        </p:blipFill>
        <p:spPr bwMode="auto">
          <a:xfrm>
            <a:off x="6539736" y="2438401"/>
            <a:ext cx="3290064" cy="4181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Replication (in Nucleus)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>
                <a:latin typeface="Arial Narrow" panose="020B0606020202030204" pitchFamily="34" charset="0"/>
              </a:rPr>
              <a:t>Virus penetrates into the host cell.</a:t>
            </a:r>
          </a:p>
          <a:p>
            <a:pPr lvl="0"/>
            <a:r>
              <a:rPr lang="en-US" sz="2800" dirty="0" err="1">
                <a:latin typeface="Arial Narrow" panose="020B0606020202030204" pitchFamily="34" charset="0"/>
              </a:rPr>
              <a:t>Uncoating</a:t>
            </a:r>
            <a:r>
              <a:rPr lang="en-US" sz="2800" dirty="0">
                <a:latin typeface="Arial Narrow" panose="020B0606020202030204" pitchFamily="34" charset="0"/>
              </a:rPr>
              <a:t>, the viral </a:t>
            </a:r>
            <a:r>
              <a:rPr lang="en-US" sz="2800" dirty="0" err="1">
                <a:latin typeface="Arial Narrow" panose="020B0606020202030204" pitchFamily="34" charset="0"/>
              </a:rPr>
              <a:t>ssDNA</a:t>
            </a:r>
            <a:r>
              <a:rPr lang="en-US" sz="2800" dirty="0">
                <a:latin typeface="Arial Narrow" panose="020B0606020202030204" pitchFamily="34" charset="0"/>
              </a:rPr>
              <a:t> genome penetrates into nucleus</a:t>
            </a:r>
          </a:p>
          <a:p>
            <a:pPr lvl="0"/>
            <a:r>
              <a:rPr lang="en-US" sz="2800" dirty="0">
                <a:latin typeface="Arial Narrow" panose="020B0606020202030204" pitchFamily="34" charset="0"/>
              </a:rPr>
              <a:t>Viral </a:t>
            </a:r>
            <a:r>
              <a:rPr lang="en-US" sz="2800" dirty="0" err="1">
                <a:latin typeface="Arial Narrow" panose="020B0606020202030204" pitchFamily="34" charset="0"/>
              </a:rPr>
              <a:t>ssDNA</a:t>
            </a:r>
            <a:r>
              <a:rPr lang="en-US" sz="2800" dirty="0">
                <a:latin typeface="Arial Narrow" panose="020B0606020202030204" pitchFamily="34" charset="0"/>
              </a:rPr>
              <a:t> is converted into </a:t>
            </a:r>
            <a:r>
              <a:rPr lang="en-US" sz="2800" dirty="0" err="1">
                <a:latin typeface="Arial Narrow" panose="020B0606020202030204" pitchFamily="34" charset="0"/>
              </a:rPr>
              <a:t>dsDNA</a:t>
            </a:r>
            <a:r>
              <a:rPr lang="en-US" sz="2800" dirty="0">
                <a:latin typeface="Arial Narrow" panose="020B0606020202030204" pitchFamily="34" charset="0"/>
              </a:rPr>
              <a:t> with the participation of cellular factors. </a:t>
            </a:r>
          </a:p>
          <a:p>
            <a:pPr lvl="0"/>
            <a:r>
              <a:rPr lang="en-US" sz="2800" dirty="0" err="1">
                <a:latin typeface="Arial Narrow" panose="020B0606020202030204" pitchFamily="34" charset="0"/>
              </a:rPr>
              <a:t>ds</a:t>
            </a:r>
            <a:r>
              <a:rPr lang="en-US" sz="2800" dirty="0">
                <a:latin typeface="Arial Narrow" panose="020B0606020202030204" pitchFamily="34" charset="0"/>
              </a:rPr>
              <a:t> DNA transcription gives rise to viral mRNAs.</a:t>
            </a:r>
          </a:p>
          <a:p>
            <a:pPr lvl="0"/>
            <a:r>
              <a:rPr lang="en-US" sz="2800" dirty="0">
                <a:latin typeface="Arial Narrow" panose="020B0606020202030204" pitchFamily="34" charset="0"/>
              </a:rPr>
              <a:t>Viral mRNAs are translated to produce viral proteins.</a:t>
            </a:r>
          </a:p>
          <a:p>
            <a:pPr lvl="0"/>
            <a:r>
              <a:rPr lang="en-US" sz="2800" dirty="0">
                <a:latin typeface="Arial Narrow" panose="020B0606020202030204" pitchFamily="34" charset="0"/>
              </a:rPr>
              <a:t>Replication may be mediated by a Rep protein, and would occur by rolling circle replication producing </a:t>
            </a:r>
            <a:r>
              <a:rPr lang="en-US" sz="2800" dirty="0" err="1">
                <a:latin typeface="Arial Narrow" panose="020B0606020202030204" pitchFamily="34" charset="0"/>
              </a:rPr>
              <a:t>ssDNA</a:t>
            </a:r>
            <a:r>
              <a:rPr lang="en-US" sz="2800" dirty="0">
                <a:latin typeface="Arial Narrow" panose="020B0606020202030204" pitchFamily="34" charset="0"/>
              </a:rPr>
              <a:t> genomes.</a:t>
            </a:r>
          </a:p>
          <a:p>
            <a:pPr lvl="0"/>
            <a:r>
              <a:rPr lang="en-US" sz="2800" dirty="0">
                <a:latin typeface="Arial Narrow" panose="020B0606020202030204" pitchFamily="34" charset="0"/>
              </a:rPr>
              <a:t>These newly synthesized ssDNA can either</a:t>
            </a:r>
            <a:br>
              <a:rPr lang="en-US" sz="2800" dirty="0">
                <a:latin typeface="Arial Narrow" panose="020B0606020202030204" pitchFamily="34" charset="0"/>
              </a:rPr>
            </a:br>
            <a:r>
              <a:rPr lang="en-US" sz="2800" dirty="0">
                <a:latin typeface="Arial Narrow" panose="020B0606020202030204" pitchFamily="34" charset="0"/>
              </a:rPr>
              <a:t>a) be converted to dsDNA and serve as a template for transcription/replication</a:t>
            </a:r>
            <a:br>
              <a:rPr lang="en-US" sz="2800" dirty="0">
                <a:latin typeface="Arial Narrow" panose="020B0606020202030204" pitchFamily="34" charset="0"/>
              </a:rPr>
            </a:br>
            <a:r>
              <a:rPr lang="en-US" sz="2800" dirty="0">
                <a:latin typeface="Arial Narrow" panose="020B0606020202030204" pitchFamily="34" charset="0"/>
              </a:rPr>
              <a:t>b) be </a:t>
            </a:r>
            <a:r>
              <a:rPr lang="en-US" sz="2800" dirty="0" err="1">
                <a:latin typeface="Arial Narrow" panose="020B0606020202030204" pitchFamily="34" charset="0"/>
              </a:rPr>
              <a:t>encapsidated</a:t>
            </a:r>
            <a:r>
              <a:rPr lang="en-US" sz="2800" dirty="0">
                <a:latin typeface="Arial Narrow" panose="020B0606020202030204" pitchFamily="34" charset="0"/>
              </a:rPr>
              <a:t> by capsid protein and form virions released by cell lysis.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97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09800" y="304801"/>
            <a:ext cx="7772400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Cultivation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1" y="2958548"/>
            <a:ext cx="10667999" cy="2753139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Embryonated specific pathogen free(SPF) eggs through yolk sac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Susceptible immunosuppressed  chickens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MDCC-MSB-1 cell cultures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Lymphoblastoid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cell line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590800"/>
            <a:ext cx="8229600" cy="1143000"/>
          </a:xfrm>
        </p:spPr>
        <p:txBody>
          <a:bodyPr/>
          <a:lstStyle/>
          <a:p>
            <a:r>
              <a:rPr lang="en-US" dirty="0">
                <a:latin typeface="Monotype Corsiva" pitchFamily="66" charset="0"/>
              </a:rPr>
              <a:t>Chicken infectious anemia (CIA)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008439" y="0"/>
            <a:ext cx="4054475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Definition</a:t>
            </a:r>
            <a:br>
              <a:rPr lang="en-US" sz="5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95401"/>
            <a:ext cx="8458200" cy="51784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>
                <a:latin typeface="Monotype Corsiva" pitchFamily="66" charset="0"/>
              </a:rPr>
              <a:t>Chicken infectious anemia (CIA) is a viral disease of poultry characterized by :</a:t>
            </a:r>
            <a:br>
              <a:rPr lang="en-US" sz="3800" dirty="0">
                <a:latin typeface="Monotype Corsiva" pitchFamily="66" charset="0"/>
              </a:rPr>
            </a:br>
            <a:br>
              <a:rPr lang="en-US" sz="3800" dirty="0">
                <a:latin typeface="Monotype Corsiva" pitchFamily="66" charset="0"/>
              </a:rPr>
            </a:br>
            <a:r>
              <a:rPr lang="en-US" sz="3800" dirty="0" err="1">
                <a:latin typeface="Monotype Corsiva" pitchFamily="66" charset="0"/>
              </a:rPr>
              <a:t>i</a:t>
            </a:r>
            <a:r>
              <a:rPr lang="en-US" sz="3800" dirty="0">
                <a:latin typeface="Monotype Corsiva" pitchFamily="66" charset="0"/>
              </a:rPr>
              <a:t> . Aplastic anemia,</a:t>
            </a:r>
            <a:br>
              <a:rPr lang="en-US" sz="3800" dirty="0">
                <a:latin typeface="Monotype Corsiva" pitchFamily="66" charset="0"/>
              </a:rPr>
            </a:br>
            <a:r>
              <a:rPr lang="en-US" sz="3800" dirty="0">
                <a:latin typeface="Monotype Corsiva" pitchFamily="66" charset="0"/>
              </a:rPr>
              <a:t>ii. Generalized lymphoid depletion, </a:t>
            </a:r>
            <a:br>
              <a:rPr lang="en-US" sz="3800" dirty="0">
                <a:latin typeface="Monotype Corsiva" pitchFamily="66" charset="0"/>
              </a:rPr>
            </a:br>
            <a:r>
              <a:rPr lang="en-US" sz="3800" dirty="0">
                <a:latin typeface="Monotype Corsiva" pitchFamily="66" charset="0"/>
              </a:rPr>
              <a:t>iii. Subcutaneous and intramuscular hemorrhages, </a:t>
            </a:r>
            <a:br>
              <a:rPr lang="en-US" sz="3800" dirty="0">
                <a:latin typeface="Monotype Corsiva" pitchFamily="66" charset="0"/>
              </a:rPr>
            </a:br>
            <a:r>
              <a:rPr lang="en-US" sz="3800" dirty="0">
                <a:latin typeface="Monotype Corsiva" pitchFamily="66" charset="0"/>
              </a:rPr>
              <a:t>iv. Immunosuppression. </a:t>
            </a:r>
            <a:br>
              <a:rPr lang="en-US" sz="3800" dirty="0">
                <a:latin typeface="Monotype Corsiva" pitchFamily="66" charset="0"/>
              </a:rPr>
            </a:br>
            <a:r>
              <a:rPr lang="en-US" sz="3800" dirty="0">
                <a:latin typeface="Monotype Corsiva" pitchFamily="66" charset="0"/>
              </a:rPr>
              <a:t>V. Increased mortality due to secondary complications.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808</Words>
  <Application>Microsoft Office PowerPoint</Application>
  <PresentationFormat>Widescreen</PresentationFormat>
  <Paragraphs>136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 Unicode MS</vt:lpstr>
      <vt:lpstr>Arial</vt:lpstr>
      <vt:lpstr>Arial Narrow</vt:lpstr>
      <vt:lpstr>Calibri</vt:lpstr>
      <vt:lpstr>Calibri Light</vt:lpstr>
      <vt:lpstr>Helvetica</vt:lpstr>
      <vt:lpstr>Monotype Corsiva</vt:lpstr>
      <vt:lpstr>Times New Roman</vt:lpstr>
      <vt:lpstr>Wingdings</vt:lpstr>
      <vt:lpstr>Office Theme</vt:lpstr>
      <vt:lpstr>1_Office Theme</vt:lpstr>
      <vt:lpstr>CIRCOVIRIDAE</vt:lpstr>
      <vt:lpstr>           By Dr Manoj Kumar Department of Veterinary Microbiology,  Bihar Veterinary College, Patna</vt:lpstr>
      <vt:lpstr>PowerPoint Presentation</vt:lpstr>
      <vt:lpstr>Morphology                          (Chicken infectious anemia virus) </vt:lpstr>
      <vt:lpstr>Morphology</vt:lpstr>
      <vt:lpstr>Replication (in Nucleus)</vt:lpstr>
      <vt:lpstr>Cultivation</vt:lpstr>
      <vt:lpstr>Chicken infectious anemia (CIA)</vt:lpstr>
      <vt:lpstr>Chicken infectious anemia (CIA) is a viral disease of poultry characterized by :  i . Aplastic anemia, ii. Generalized lymphoid depletion,  iii. Subcutaneous and intramuscular hemorrhages,  iv. Immunosuppression.  V. Increased mortality due to secondary complications.</vt:lpstr>
      <vt:lpstr>    Blue Wing Disease (BWD) Anemia Dermatitis Syndrome Avian Infectious Anaemia Haemorrhagic Aplastic Anaemia Syndrome Infectious Chicken Anaemia Chicken Anemia Agent Pale bird syndrome.  </vt:lpstr>
      <vt:lpstr>PowerPoint Presentation</vt:lpstr>
      <vt:lpstr>Chicken of all age group Young birds are more susceptible  </vt:lpstr>
      <vt:lpstr>Horizontal transmission by oral-faecal route</vt:lpstr>
      <vt:lpstr>  </vt:lpstr>
      <vt:lpstr>          </vt:lpstr>
      <vt:lpstr>Pathogenesis and epizootiology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 mortem Lesions</vt:lpstr>
      <vt:lpstr>PowerPoint Presentation</vt:lpstr>
      <vt:lpstr>PowerPoint Presentation</vt:lpstr>
      <vt:lpstr>PowerPoint Presentation</vt:lpstr>
      <vt:lpstr>Histopathological lesions</vt:lpstr>
      <vt:lpstr> </vt:lpstr>
      <vt:lpstr>PowerPoint Presentation</vt:lpstr>
      <vt:lpstr>PowerPoint Presentation</vt:lpstr>
      <vt:lpstr>PowerPoint Presentation</vt:lpstr>
      <vt:lpstr>PowerPoint Presentation</vt:lpstr>
      <vt:lpstr> Antigen determination   Immunofluoresence Virus neutralization test (VN) Enzyme linked Immuno Sorbent Assay (ELISA) Antigen-Capture ELISA     </vt:lpstr>
      <vt:lpstr>PowerPoint Presentation</vt:lpstr>
      <vt:lpstr>Sequencing </vt:lpstr>
      <vt:lpstr>Phylogeny</vt:lpstr>
      <vt:lpstr>Fluorescent Antibody Assays (IFA)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 KUMAR</dc:creator>
  <cp:lastModifiedBy>MANOJ KUMAR</cp:lastModifiedBy>
  <cp:revision>6</cp:revision>
  <dcterms:created xsi:type="dcterms:W3CDTF">2020-04-11T08:21:27Z</dcterms:created>
  <dcterms:modified xsi:type="dcterms:W3CDTF">2020-04-11T08:35:36Z</dcterms:modified>
</cp:coreProperties>
</file>