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6"/>
  </p:notesMasterIdLst>
  <p:sldIdLst>
    <p:sldId id="341" r:id="rId2"/>
    <p:sldId id="282" r:id="rId3"/>
    <p:sldId id="343" r:id="rId4"/>
    <p:sldId id="283" r:id="rId5"/>
    <p:sldId id="344" r:id="rId6"/>
    <p:sldId id="338" r:id="rId7"/>
    <p:sldId id="345" r:id="rId8"/>
    <p:sldId id="284" r:id="rId9"/>
    <p:sldId id="346" r:id="rId10"/>
    <p:sldId id="334" r:id="rId11"/>
    <p:sldId id="335" r:id="rId12"/>
    <p:sldId id="336" r:id="rId13"/>
    <p:sldId id="337" r:id="rId14"/>
    <p:sldId id="34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 snapToGrid="0">
      <p:cViewPr varScale="1">
        <p:scale>
          <a:sx n="61" d="100"/>
          <a:sy n="61" d="100"/>
        </p:scale>
        <p:origin x="79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F86E5-76C9-4C59-BB84-C776B8A9A28B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8DE3B-C6E7-462A-A9FB-1075922F6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8DE3B-C6E7-462A-A9FB-1075922F672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590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6477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168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6099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5812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90510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6976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0430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9852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7374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4336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0976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143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255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7593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11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019503" y="674247"/>
            <a:ext cx="10583918" cy="192180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Berlin Sans FB" pitchFamily="34" charset="0"/>
              </a:rPr>
              <a:t>Intravenous </a:t>
            </a:r>
            <a:r>
              <a:rPr lang="en-US" sz="5400" dirty="0" err="1" smtClean="0">
                <a:latin typeface="Berlin Sans FB" pitchFamily="34" charset="0"/>
              </a:rPr>
              <a:t>Anaesthetics</a:t>
            </a:r>
            <a:endParaRPr lang="en-US" sz="5400" dirty="0" smtClean="0">
              <a:latin typeface="Berlin Sans FB" pitchFamily="34" charset="0"/>
            </a:endParaRPr>
          </a:p>
          <a:p>
            <a:pPr algn="ctr"/>
            <a:r>
              <a:rPr lang="en-US" sz="5400" dirty="0" smtClean="0">
                <a:latin typeface="Berlin Sans FB" pitchFamily="34" charset="0"/>
                <a:cs typeface="Aharoni" pitchFamily="2" charset="-79"/>
              </a:rPr>
              <a:t>(Dissociative &amp; other </a:t>
            </a:r>
            <a:r>
              <a:rPr lang="en-US" sz="5400" dirty="0" err="1" smtClean="0">
                <a:latin typeface="Berlin Sans FB" pitchFamily="34" charset="0"/>
                <a:cs typeface="Aharoni" pitchFamily="2" charset="-79"/>
              </a:rPr>
              <a:t>anaesthetics</a:t>
            </a:r>
            <a:r>
              <a:rPr lang="en-US" sz="5400" dirty="0" smtClean="0">
                <a:latin typeface="Berlin Sans FB" pitchFamily="34" charset="0"/>
                <a:cs typeface="Aharoni" pitchFamily="2" charset="-79"/>
              </a:rPr>
              <a:t>)</a:t>
            </a:r>
            <a:endParaRPr lang="en-US" sz="5400" dirty="0">
              <a:latin typeface="Berlin Sans FB" pitchFamily="34" charset="0"/>
              <a:cs typeface="Aharoni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20413" y="4064918"/>
            <a:ext cx="952194" cy="9698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7281" y="4028229"/>
            <a:ext cx="1196387" cy="100649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37380" y="4443066"/>
            <a:ext cx="111514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b="1" dirty="0" err="1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>Dr.Kumari</a:t>
            </a:r>
            <a:r>
              <a:rPr lang="en-IN" sz="2800" b="1" dirty="0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> </a:t>
            </a:r>
            <a:r>
              <a:rPr lang="en-IN" sz="2800" b="1" dirty="0" err="1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>Anjana</a:t>
            </a:r>
            <a:r>
              <a:rPr lang="en-IN" sz="2800" b="1" dirty="0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/>
            </a:r>
            <a:br>
              <a:rPr lang="en-IN" sz="2800" b="1" dirty="0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</a:br>
            <a:r>
              <a:rPr lang="en-IN" sz="2800" dirty="0" smtClean="0">
                <a:latin typeface="Comic Sans MS" panose="030F0702030302020204" pitchFamily="66" charset="0"/>
                <a:cs typeface="Aharoni" pitchFamily="2" charset="-79"/>
              </a:rPr>
              <a:t>Assistant Professor</a:t>
            </a:r>
            <a:br>
              <a:rPr lang="en-IN" sz="2800" dirty="0" smtClean="0">
                <a:latin typeface="Comic Sans MS" panose="030F0702030302020204" pitchFamily="66" charset="0"/>
                <a:cs typeface="Aharoni" pitchFamily="2" charset="-79"/>
              </a:rPr>
            </a:br>
            <a:r>
              <a:rPr lang="en-IN" sz="2800" dirty="0" err="1" smtClean="0">
                <a:latin typeface="Comic Sans MS" panose="030F0702030302020204" pitchFamily="66" charset="0"/>
                <a:cs typeface="Aharoni" pitchFamily="2" charset="-79"/>
              </a:rPr>
              <a:t>Deptt</a:t>
            </a:r>
            <a:r>
              <a:rPr lang="en-IN" sz="2800" dirty="0" smtClean="0">
                <a:latin typeface="Comic Sans MS" panose="030F0702030302020204" pitchFamily="66" charset="0"/>
                <a:cs typeface="Aharoni" pitchFamily="2" charset="-79"/>
              </a:rPr>
              <a:t>. of Veterinary Pharmacology &amp; Toxicology</a:t>
            </a:r>
          </a:p>
          <a:p>
            <a:pPr algn="ctr"/>
            <a:r>
              <a:rPr lang="en-IN" sz="2800" dirty="0" smtClean="0">
                <a:latin typeface="Comic Sans MS" panose="030F0702030302020204" pitchFamily="66" charset="0"/>
                <a:cs typeface="Aharoni" pitchFamily="2" charset="-79"/>
              </a:rPr>
              <a:t>Bihar Veterinary College, Bihar Animal Sciences University, Patna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97573" y="267508"/>
            <a:ext cx="10373710" cy="941180"/>
          </a:xfrm>
        </p:spPr>
        <p:txBody>
          <a:bodyPr>
            <a:noAutofit/>
          </a:bodyPr>
          <a:lstStyle/>
          <a:p>
            <a:r>
              <a:rPr lang="en-IN" dirty="0">
                <a:solidFill>
                  <a:srgbClr val="FF0000"/>
                </a:solidFill>
                <a:latin typeface="Comic Sans MS" panose="030F0702030302020204" pitchFamily="66" charset="0"/>
              </a:rPr>
              <a:t>Steroidal </a:t>
            </a:r>
            <a:r>
              <a:rPr lang="en-IN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anesthetics</a:t>
            </a:r>
            <a:r>
              <a:rPr lang="en-IN" dirty="0">
                <a:solidFill>
                  <a:srgbClr val="FF0000"/>
                </a:solidFill>
                <a:latin typeface="Comic Sans MS" panose="030F0702030302020204" pitchFamily="66" charset="0"/>
              </a:rPr>
              <a:t>- </a:t>
            </a:r>
            <a:r>
              <a:rPr lang="en-IN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saffan</a:t>
            </a:r>
            <a:r>
              <a:rPr lang="en-IN" dirty="0" smtClean="0">
                <a:latin typeface="Comic Sans MS" panose="030F0702030302020204" pitchFamily="66" charset="0"/>
              </a:rPr>
              <a:t>/ </a:t>
            </a:r>
            <a:r>
              <a:rPr lang="en-IN" dirty="0" err="1" smtClean="0">
                <a:latin typeface="Comic Sans MS" panose="030F0702030302020204" pitchFamily="66" charset="0"/>
              </a:rPr>
              <a:t>Althesin</a:t>
            </a:r>
            <a:r>
              <a:rPr lang="en-IN" dirty="0" smtClean="0">
                <a:latin typeface="Comic Sans MS" panose="030F0702030302020204" pitchFamily="66" charset="0"/>
              </a:rPr>
              <a:t>    </a:t>
            </a:r>
            <a:r>
              <a:rPr lang="en-IN" sz="2400" dirty="0" err="1" smtClean="0">
                <a:latin typeface="Comic Sans MS" panose="030F0702030302020204" pitchFamily="66" charset="0"/>
              </a:rPr>
              <a:t>contd</a:t>
            </a:r>
            <a:r>
              <a:rPr lang="en-IN" sz="2400" dirty="0" smtClean="0">
                <a:latin typeface="Comic Sans MS" panose="030F0702030302020204" pitchFamily="66" charset="0"/>
              </a:rPr>
              <a:t>…</a:t>
            </a:r>
            <a:r>
              <a:rPr lang="en-IN" u="sng" dirty="0">
                <a:latin typeface="Comic Sans MS" panose="030F0702030302020204" pitchFamily="66" charset="0"/>
              </a:rPr>
              <a:t/>
            </a:r>
            <a:br>
              <a:rPr lang="en-IN" u="sng" dirty="0">
                <a:latin typeface="Comic Sans MS" panose="030F0702030302020204" pitchFamily="66" charset="0"/>
              </a:rPr>
            </a:br>
            <a:endParaRPr lang="en-IN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641" y="1327902"/>
            <a:ext cx="11446574" cy="5107170"/>
          </a:xfrm>
        </p:spPr>
        <p:txBody>
          <a:bodyPr>
            <a:noAutofit/>
          </a:bodyPr>
          <a:lstStyle/>
          <a:p>
            <a:pPr algn="just">
              <a:spcBef>
                <a:spcPts val="1800"/>
              </a:spcBef>
            </a:pPr>
            <a:r>
              <a:rPr lang="en-US" sz="3200" dirty="0" err="1" smtClean="0">
                <a:latin typeface="Comic Sans MS" panose="030F0702030302020204" pitchFamily="66" charset="0"/>
              </a:rPr>
              <a:t>Althesin</a:t>
            </a:r>
            <a:r>
              <a:rPr lang="en-US" sz="3200" dirty="0" smtClean="0">
                <a:latin typeface="Comic Sans MS" panose="030F0702030302020204" pitchFamily="66" charset="0"/>
              </a:rPr>
              <a:t> </a:t>
            </a:r>
            <a:r>
              <a:rPr lang="en-US" sz="3200" dirty="0" smtClean="0">
                <a:latin typeface="Comic Sans MS" panose="030F0702030302020204" pitchFamily="66" charset="0"/>
              </a:rPr>
              <a:t>is combination of two steroid drugs solubilized in an aqueous formulation containing </a:t>
            </a:r>
            <a:r>
              <a:rPr lang="en-US" sz="3200" dirty="0" err="1" smtClean="0">
                <a:latin typeface="Comic Sans MS" panose="030F0702030302020204" pitchFamily="66" charset="0"/>
              </a:rPr>
              <a:t>polyethylated</a:t>
            </a:r>
            <a:r>
              <a:rPr lang="en-US" sz="3200" dirty="0" smtClean="0">
                <a:latin typeface="Comic Sans MS" panose="030F0702030302020204" pitchFamily="66" charset="0"/>
              </a:rPr>
              <a:t> castor oil (</a:t>
            </a:r>
            <a:r>
              <a:rPr lang="en-US" sz="3200" dirty="0" err="1" smtClean="0">
                <a:latin typeface="Comic Sans MS" panose="030F0702030302020204" pitchFamily="66" charset="0"/>
              </a:rPr>
              <a:t>Cremophor</a:t>
            </a:r>
            <a:r>
              <a:rPr lang="en-US" sz="3200" dirty="0" smtClean="0">
                <a:latin typeface="Comic Sans MS" panose="030F0702030302020204" pitchFamily="66" charset="0"/>
              </a:rPr>
              <a:t> EL).</a:t>
            </a:r>
          </a:p>
          <a:p>
            <a:pPr algn="just">
              <a:spcBef>
                <a:spcPts val="1800"/>
              </a:spcBef>
            </a:pPr>
            <a:r>
              <a:rPr lang="en-US" sz="3200" dirty="0" smtClean="0">
                <a:latin typeface="Comic Sans MS" panose="030F0702030302020204" pitchFamily="66" charset="0"/>
              </a:rPr>
              <a:t> </a:t>
            </a:r>
            <a:r>
              <a:rPr lang="en-US" sz="3200" dirty="0" err="1" smtClean="0">
                <a:latin typeface="Comic Sans MS" panose="030F0702030302020204" pitchFamily="66" charset="0"/>
              </a:rPr>
              <a:t>Alphadolone</a:t>
            </a:r>
            <a:r>
              <a:rPr lang="en-US" sz="3200" dirty="0" smtClean="0">
                <a:latin typeface="Comic Sans MS" panose="030F0702030302020204" pitchFamily="66" charset="0"/>
              </a:rPr>
              <a:t> has less </a:t>
            </a:r>
            <a:r>
              <a:rPr lang="en-US" sz="3200" dirty="0" err="1" smtClean="0">
                <a:latin typeface="Comic Sans MS" panose="030F0702030302020204" pitchFamily="66" charset="0"/>
              </a:rPr>
              <a:t>anaesthetic</a:t>
            </a:r>
            <a:r>
              <a:rPr lang="en-US" sz="3200" dirty="0" smtClean="0">
                <a:latin typeface="Comic Sans MS" panose="030F0702030302020204" pitchFamily="66" charset="0"/>
              </a:rPr>
              <a:t> activity than </a:t>
            </a:r>
            <a:r>
              <a:rPr lang="en-US" sz="3200" dirty="0" err="1" smtClean="0">
                <a:latin typeface="Comic Sans MS" panose="030F0702030302020204" pitchFamily="66" charset="0"/>
              </a:rPr>
              <a:t>alphaxalone</a:t>
            </a:r>
            <a:r>
              <a:rPr lang="en-US" sz="3200" dirty="0" smtClean="0">
                <a:latin typeface="Comic Sans MS" panose="030F0702030302020204" pitchFamily="66" charset="0"/>
              </a:rPr>
              <a:t> but is included to improve the solubility. </a:t>
            </a:r>
          </a:p>
          <a:p>
            <a:pPr algn="just">
              <a:spcBef>
                <a:spcPts val="1800"/>
              </a:spcBef>
            </a:pPr>
            <a:r>
              <a:rPr lang="en-US" sz="32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Contraindicated</a:t>
            </a:r>
            <a:r>
              <a:rPr lang="en-US" sz="3200" dirty="0" smtClean="0">
                <a:latin typeface="Comic Sans MS" panose="030F0702030302020204" pitchFamily="66" charset="0"/>
              </a:rPr>
              <a:t> –not used in </a:t>
            </a:r>
            <a:r>
              <a:rPr lang="en-US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dogs due to  vehicle surfactant</a:t>
            </a:r>
            <a:r>
              <a:rPr lang="en-US" sz="3200" dirty="0" smtClean="0">
                <a:latin typeface="Comic Sans MS" panose="030F0702030302020204" pitchFamily="66" charset="0"/>
              </a:rPr>
              <a:t> (</a:t>
            </a:r>
            <a:r>
              <a:rPr lang="en-US" sz="3200" dirty="0" err="1" smtClean="0">
                <a:latin typeface="Comic Sans MS" panose="030F0702030302020204" pitchFamily="66" charset="0"/>
              </a:rPr>
              <a:t>Cremophor</a:t>
            </a:r>
            <a:r>
              <a:rPr lang="en-US" sz="3200" dirty="0" smtClean="0">
                <a:latin typeface="Comic Sans MS" panose="030F0702030302020204" pitchFamily="66" charset="0"/>
              </a:rPr>
              <a:t> EL) in the </a:t>
            </a:r>
            <a:r>
              <a:rPr lang="en-US" sz="3200" dirty="0" err="1" smtClean="0">
                <a:latin typeface="Comic Sans MS" panose="030F0702030302020204" pitchFamily="66" charset="0"/>
              </a:rPr>
              <a:t>preperation</a:t>
            </a:r>
            <a:r>
              <a:rPr lang="en-US" sz="3200" dirty="0" smtClean="0">
                <a:latin typeface="Comic Sans MS" panose="030F0702030302020204" pitchFamily="66" charset="0"/>
              </a:rPr>
              <a:t> causes </a:t>
            </a:r>
            <a:r>
              <a:rPr lang="en-US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excessive histamine release</a:t>
            </a:r>
            <a:r>
              <a:rPr lang="en-US" sz="3200" dirty="0" smtClean="0">
                <a:latin typeface="Comic Sans MS" panose="030F0702030302020204" pitchFamily="66" charset="0"/>
              </a:rPr>
              <a:t> from mast cells resulting in profound  depression</a:t>
            </a:r>
            <a:r>
              <a:rPr lang="en-US" sz="3200" dirty="0" smtClean="0">
                <a:latin typeface="Comic Sans MS" panose="030F0702030302020204" pitchFamily="66" charset="0"/>
              </a:rPr>
              <a:t>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74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0525" y="139144"/>
            <a:ext cx="10993820" cy="563652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3200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Propofol</a:t>
            </a:r>
            <a:endParaRPr lang="en-US" sz="3200" b="1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US" sz="3200" b="1" dirty="0" smtClean="0">
                <a:latin typeface="Comic Sans MS" panose="030F0702030302020204" pitchFamily="66" charset="0"/>
              </a:rPr>
              <a:t> </a:t>
            </a:r>
            <a:r>
              <a:rPr lang="en-US" sz="3200" dirty="0" smtClean="0">
                <a:latin typeface="Comic Sans MS" panose="030F0702030302020204" pitchFamily="66" charset="0"/>
              </a:rPr>
              <a:t>It resembles thiopentone in being highly lipid soluble.</a:t>
            </a:r>
          </a:p>
          <a:p>
            <a:pPr algn="just"/>
            <a:r>
              <a:rPr lang="en-US" sz="3200" dirty="0" smtClean="0">
                <a:latin typeface="Comic Sans MS" panose="030F0702030302020204" pitchFamily="66" charset="0"/>
              </a:rPr>
              <a:t>It is an oily liquid introduced as 1% emulsion for IV induction and short duration of anesthesia.</a:t>
            </a:r>
          </a:p>
          <a:p>
            <a:pPr algn="just"/>
            <a:r>
              <a:rPr lang="en-US" sz="3200" dirty="0" smtClean="0">
                <a:latin typeface="Comic Sans MS" panose="030F0702030302020204" pitchFamily="66" charset="0"/>
              </a:rPr>
              <a:t>Quick recovery - rapidly metabolized.</a:t>
            </a:r>
          </a:p>
          <a:p>
            <a:pPr algn="just"/>
            <a:r>
              <a:rPr lang="en-US" sz="3200" dirty="0" smtClean="0">
                <a:latin typeface="Comic Sans MS" panose="030F0702030302020204" pitchFamily="66" charset="0"/>
              </a:rPr>
              <a:t>No hangover like thiopentone sodium.</a:t>
            </a:r>
          </a:p>
          <a:p>
            <a:pPr algn="just">
              <a:buNone/>
            </a:pPr>
            <a:endParaRPr lang="en-US" sz="3200" dirty="0" smtClean="0">
              <a:latin typeface="Comic Sans MS" panose="030F0702030302020204" pitchFamily="66" charset="0"/>
            </a:endParaRPr>
          </a:p>
          <a:p>
            <a:pPr algn="just">
              <a:buNone/>
            </a:pPr>
            <a:r>
              <a:rPr lang="en-US" sz="3200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Etomidate</a:t>
            </a:r>
            <a:endParaRPr lang="en-US" sz="3200" b="1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US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Has potent hypnotic effect but no analgesic effect.</a:t>
            </a:r>
          </a:p>
          <a:p>
            <a:pPr algn="just"/>
            <a:r>
              <a:rPr lang="en-US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Has wide margin of safety.</a:t>
            </a:r>
          </a:p>
          <a:p>
            <a:pPr algn="just"/>
            <a:r>
              <a:rPr lang="en-US" sz="3200" dirty="0" smtClean="0">
                <a:latin typeface="Comic Sans MS" panose="030F0702030302020204" pitchFamily="66" charset="0"/>
              </a:rPr>
              <a:t>No hangover like thiopentone sodium.</a:t>
            </a:r>
            <a:endParaRPr lang="en-US" sz="32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endParaRPr lang="en-US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6456" y="393080"/>
            <a:ext cx="10404417" cy="50119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Metomidate</a:t>
            </a:r>
          </a:p>
          <a:p>
            <a:r>
              <a:rPr lang="en-US" sz="3200" dirty="0" smtClean="0">
                <a:latin typeface="Comic Sans MS" panose="030F0702030302020204" pitchFamily="66" charset="0"/>
              </a:rPr>
              <a:t>It is recommonded for anesthesia </a:t>
            </a:r>
            <a:r>
              <a:rPr lang="en-US" sz="32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 birds</a:t>
            </a:r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lang="en-US" sz="3200" dirty="0" smtClean="0">
                <a:latin typeface="Comic Sans MS" panose="030F0702030302020204" pitchFamily="66" charset="0"/>
              </a:rPr>
              <a:t>Also in pig, dog &amp; cats.</a:t>
            </a:r>
            <a:endParaRPr lang="en-US" sz="32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Has wide margin of safety.</a:t>
            </a:r>
          </a:p>
          <a:p>
            <a:r>
              <a:rPr lang="en-US" sz="3200" dirty="0" smtClean="0">
                <a:latin typeface="Comic Sans MS" panose="030F0702030302020204" pitchFamily="66" charset="0"/>
              </a:rPr>
              <a:t>No hangover like thiopentone sodium</a:t>
            </a:r>
            <a:endParaRPr lang="en-US" sz="32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en-US" sz="32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Urethane</a:t>
            </a:r>
          </a:p>
          <a:p>
            <a:r>
              <a:rPr lang="en-US" sz="3200" dirty="0" smtClean="0">
                <a:latin typeface="Comic Sans MS" panose="030F0702030302020204" pitchFamily="66" charset="0"/>
              </a:rPr>
              <a:t>Also called Ethyl carbamate.</a:t>
            </a:r>
          </a:p>
          <a:p>
            <a:r>
              <a:rPr lang="en-US" sz="3200" dirty="0" smtClean="0">
                <a:latin typeface="Comic Sans MS" panose="030F0702030302020204" pitchFamily="66" charset="0"/>
              </a:rPr>
              <a:t>Chemically related to urea.</a:t>
            </a:r>
          </a:p>
          <a:p>
            <a:r>
              <a:rPr lang="en-US" sz="3200" dirty="0" smtClean="0">
                <a:latin typeface="Comic Sans MS" panose="030F0702030302020204" pitchFamily="66" charset="0"/>
              </a:rPr>
              <a:t>Commonly used in </a:t>
            </a:r>
            <a:r>
              <a:rPr lang="en-US" sz="3200" b="1" u="sng" dirty="0" smtClean="0">
                <a:latin typeface="Comic Sans MS" panose="030F0702030302020204" pitchFamily="66" charset="0"/>
              </a:rPr>
              <a:t>laboratory animals.</a:t>
            </a:r>
          </a:p>
          <a:p>
            <a:endParaRPr lang="en-US" sz="3200" dirty="0" smtClean="0">
              <a:latin typeface="Comic Sans MS" panose="030F0702030302020204" pitchFamily="66" charset="0"/>
            </a:endParaRPr>
          </a:p>
          <a:p>
            <a:endParaRPr lang="en-US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9504" y="234326"/>
            <a:ext cx="10972800" cy="501190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800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Chloralose</a:t>
            </a:r>
            <a:endParaRPr lang="en-US" sz="2800" b="1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US" sz="2800" b="1" dirty="0" smtClean="0"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latin typeface="Comic Sans MS" panose="030F0702030302020204" pitchFamily="66" charset="0"/>
              </a:rPr>
              <a:t>It is the condensation product of glucose and </a:t>
            </a:r>
            <a:r>
              <a:rPr lang="en-US" sz="2800" dirty="0" err="1" smtClean="0">
                <a:latin typeface="Comic Sans MS" panose="030F0702030302020204" pitchFamily="66" charset="0"/>
              </a:rPr>
              <a:t>chloralhydrate</a:t>
            </a:r>
            <a:r>
              <a:rPr lang="en-US" sz="2800" dirty="0" smtClean="0">
                <a:latin typeface="Comic Sans MS" panose="030F0702030302020204" pitchFamily="66" charset="0"/>
              </a:rPr>
              <a:t>. </a:t>
            </a:r>
          </a:p>
          <a:p>
            <a:pPr algn="just"/>
            <a:r>
              <a:rPr lang="en-US" sz="2800" dirty="0" smtClean="0">
                <a:latin typeface="Comic Sans MS" panose="030F0702030302020204" pitchFamily="66" charset="0"/>
              </a:rPr>
              <a:t>it is transformed to chloraldehyde which is further metabolized to </a:t>
            </a:r>
            <a:r>
              <a:rPr lang="en-US" sz="2800" dirty="0" err="1" smtClean="0">
                <a:solidFill>
                  <a:srgbClr val="7030A0"/>
                </a:solidFill>
                <a:latin typeface="Comic Sans MS" panose="030F0702030302020204" pitchFamily="66" charset="0"/>
              </a:rPr>
              <a:t>trichloroethanol</a:t>
            </a:r>
            <a:r>
              <a:rPr lang="en-US" sz="2800" dirty="0" smtClean="0">
                <a:latin typeface="Comic Sans MS" panose="030F0702030302020204" pitchFamily="66" charset="0"/>
              </a:rPr>
              <a:t>. </a:t>
            </a:r>
          </a:p>
          <a:p>
            <a:pPr algn="just"/>
            <a:r>
              <a:rPr lang="en-US" sz="2800" dirty="0" smtClean="0">
                <a:latin typeface="Comic Sans MS" panose="030F0702030302020204" pitchFamily="66" charset="0"/>
              </a:rPr>
              <a:t>Produces dissociative </a:t>
            </a:r>
            <a:r>
              <a:rPr lang="en-US" sz="2800" dirty="0" err="1" smtClean="0">
                <a:latin typeface="Comic Sans MS" panose="030F0702030302020204" pitchFamily="66" charset="0"/>
              </a:rPr>
              <a:t>anaesthesia</a:t>
            </a:r>
            <a:r>
              <a:rPr lang="en-US" sz="2800" dirty="0" smtClean="0">
                <a:latin typeface="Comic Sans MS" panose="030F0702030302020204" pitchFamily="66" charset="0"/>
              </a:rPr>
              <a:t> like </a:t>
            </a:r>
            <a:r>
              <a:rPr lang="en-US" sz="2800" dirty="0" err="1" smtClean="0">
                <a:latin typeface="Comic Sans MS" panose="030F0702030302020204" pitchFamily="66" charset="0"/>
              </a:rPr>
              <a:t>Ketamine</a:t>
            </a:r>
            <a:r>
              <a:rPr lang="en-US" sz="2800" dirty="0" smtClean="0">
                <a:latin typeface="Comic Sans MS" panose="030F0702030302020204" pitchFamily="66" charset="0"/>
              </a:rPr>
              <a:t>.</a:t>
            </a:r>
          </a:p>
          <a:p>
            <a:pPr algn="just">
              <a:buNone/>
            </a:pPr>
            <a:endParaRPr lang="en-US" sz="2800" dirty="0" smtClean="0">
              <a:latin typeface="Comic Sans MS" panose="030F0702030302020204" pitchFamily="66" charset="0"/>
            </a:endParaRPr>
          </a:p>
          <a:p>
            <a:pPr algn="just">
              <a:buNone/>
            </a:pPr>
            <a:r>
              <a:rPr lang="en-US" sz="2800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Midazolam</a:t>
            </a:r>
            <a:endParaRPr lang="en-US" sz="2800" b="1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US" sz="2800" dirty="0" smtClean="0">
                <a:latin typeface="Comic Sans MS" panose="030F0702030302020204" pitchFamily="66" charset="0"/>
              </a:rPr>
              <a:t>A benzodiazepines derivatives  with slower onset of anesthetic action.</a:t>
            </a:r>
          </a:p>
          <a:p>
            <a:pPr algn="just"/>
            <a:r>
              <a:rPr lang="en-US" sz="2800" dirty="0" smtClean="0">
                <a:latin typeface="Comic Sans MS" panose="030F0702030302020204" pitchFamily="66" charset="0"/>
              </a:rPr>
              <a:t>It has no respiratory or cardiovascular depressant effect.</a:t>
            </a:r>
          </a:p>
          <a:p>
            <a:pPr algn="just"/>
            <a:r>
              <a:rPr lang="en-US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In human it is generally used as a preoperative sedative for </a:t>
            </a:r>
            <a:r>
              <a:rPr lang="en-US" sz="2800" b="1" i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endoscopy or other probing procedures</a:t>
            </a:r>
            <a:r>
              <a:rPr lang="en-US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.</a:t>
            </a:r>
          </a:p>
          <a:p>
            <a:endParaRPr lang="en-US" sz="28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09586" y="2478820"/>
            <a:ext cx="578395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Thank You</a:t>
            </a:r>
            <a:endParaRPr lang="en-US" sz="8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6430" y="270536"/>
            <a:ext cx="10017369" cy="687060"/>
          </a:xfrm>
        </p:spPr>
        <p:txBody>
          <a:bodyPr>
            <a:noAutofit/>
          </a:bodyPr>
          <a:lstStyle/>
          <a:p>
            <a:r>
              <a:rPr lang="en-IN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Dissociative anaesthetics</a:t>
            </a:r>
            <a:endParaRPr lang="en-IN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660" y="1102290"/>
            <a:ext cx="10909086" cy="5667787"/>
          </a:xfrm>
        </p:spPr>
        <p:txBody>
          <a:bodyPr>
            <a:noAutofit/>
          </a:bodyPr>
          <a:lstStyle/>
          <a:p>
            <a:r>
              <a:rPr lang="en-IN" sz="32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These </a:t>
            </a:r>
            <a:r>
              <a:rPr lang="en-IN" sz="32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are the  agents that induce a state of altered  CNS activity in which the anaesthetised patient feels totally dissociated from its surroundings during induction.</a:t>
            </a:r>
          </a:p>
          <a:p>
            <a:r>
              <a:rPr lang="en-IN" sz="32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These agents produce marked sensory loss, analgesia, amnesia and paralysis of movements without apparent loss of consciousness ( patients appears to be awake but actually is unconsciousness).</a:t>
            </a:r>
          </a:p>
          <a:p>
            <a:r>
              <a:rPr lang="en-IN" sz="32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The term </a:t>
            </a:r>
            <a:r>
              <a:rPr lang="en-IN" sz="3200" dirty="0">
                <a:latin typeface="Comic Sans MS" panose="030F0702030302020204" pitchFamily="66" charset="0"/>
                <a:cs typeface="Times New Roman" panose="02020603050405020304" pitchFamily="18" charset="0"/>
              </a:rPr>
              <a:t>Dissociative anaesthetics </a:t>
            </a:r>
            <a:r>
              <a:rPr lang="en-IN" sz="32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is derived primarily from use of ketamine in man and appears to have same meaning in the animals</a:t>
            </a:r>
            <a:r>
              <a:rPr lang="en-IN" sz="32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.</a:t>
            </a:r>
            <a:endParaRPr lang="en-IN" sz="3200" dirty="0" smtClean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endParaRPr lang="en-IN" sz="3200" dirty="0" smtClean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endParaRPr lang="en-IN" sz="3200" dirty="0" smtClean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endParaRPr lang="en-IN" sz="3200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26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7351" y="365126"/>
            <a:ext cx="10017369" cy="687060"/>
          </a:xfrm>
        </p:spPr>
        <p:txBody>
          <a:bodyPr>
            <a:noAutofit/>
          </a:bodyPr>
          <a:lstStyle/>
          <a:p>
            <a:r>
              <a:rPr lang="en-IN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Dissociative </a:t>
            </a:r>
            <a:r>
              <a:rPr lang="en-IN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anaesthetics     </a:t>
            </a:r>
            <a:r>
              <a:rPr lang="en-IN" sz="28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contd</a:t>
            </a:r>
            <a:r>
              <a:rPr lang="en-IN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…</a:t>
            </a:r>
            <a:endParaRPr lang="en-IN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660" y="1396578"/>
            <a:ext cx="10909086" cy="5130345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</a:pPr>
            <a:r>
              <a:rPr lang="en-IN" sz="2800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Dissociative anaesthetics- </a:t>
            </a:r>
            <a:r>
              <a:rPr lang="en-IN" sz="28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ketamine</a:t>
            </a:r>
            <a:r>
              <a:rPr lang="en-IN" sz="28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, tiletamine,  Phencyclidine</a:t>
            </a:r>
          </a:p>
          <a:p>
            <a:pPr algn="just">
              <a:spcBef>
                <a:spcPts val="1200"/>
              </a:spcBef>
            </a:pPr>
            <a:r>
              <a:rPr lang="en-IN" sz="28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It act as antagonists of excitatory amino acid glutamate( at NMDA type glutamate receptor) and interfere with neuronal transport of 5- HT, dopamine and noradrenaline in CNS. </a:t>
            </a:r>
          </a:p>
          <a:p>
            <a:pPr>
              <a:spcBef>
                <a:spcPts val="1200"/>
              </a:spcBef>
            </a:pPr>
            <a:r>
              <a:rPr lang="en-IN" sz="28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Act on cerebral cortex</a:t>
            </a:r>
            <a:r>
              <a:rPr lang="en-IN" sz="28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IN" sz="2800" dirty="0">
                <a:latin typeface="Comic Sans MS" panose="030F0702030302020204" pitchFamily="66" charset="0"/>
                <a:cs typeface="Times New Roman" panose="02020603050405020304" pitchFamily="18" charset="0"/>
              </a:rPr>
              <a:t>At anaesthetic dose no significant effect on respiration, increase in BP and Heart rate due to sympathetic stimulation (can be used in patients in CV).</a:t>
            </a:r>
          </a:p>
          <a:p>
            <a:pPr>
              <a:spcBef>
                <a:spcPts val="1200"/>
              </a:spcBef>
            </a:pPr>
            <a:r>
              <a:rPr lang="en-IN" sz="2800" dirty="0" err="1">
                <a:latin typeface="Comic Sans MS" panose="030F0702030302020204" pitchFamily="66" charset="0"/>
                <a:cs typeface="Times New Roman" panose="02020603050405020304" pitchFamily="18" charset="0"/>
              </a:rPr>
              <a:t>Preanaesthetic</a:t>
            </a:r>
            <a:r>
              <a:rPr lang="en-IN" sz="2800" dirty="0">
                <a:latin typeface="Comic Sans MS" panose="030F0702030302020204" pitchFamily="66" charset="0"/>
                <a:cs typeface="Times New Roman" panose="02020603050405020304" pitchFamily="18" charset="0"/>
              </a:rPr>
              <a:t> diazepam, </a:t>
            </a:r>
            <a:r>
              <a:rPr lang="en-IN" sz="2800" dirty="0" err="1">
                <a:latin typeface="Comic Sans MS" panose="030F0702030302020204" pitchFamily="66" charset="0"/>
                <a:cs typeface="Times New Roman" panose="02020603050405020304" pitchFamily="18" charset="0"/>
              </a:rPr>
              <a:t>acepromazine</a:t>
            </a:r>
            <a:r>
              <a:rPr lang="en-IN" sz="2800" dirty="0">
                <a:latin typeface="Comic Sans MS" panose="030F0702030302020204" pitchFamily="66" charset="0"/>
                <a:cs typeface="Times New Roman" panose="02020603050405020304" pitchFamily="18" charset="0"/>
              </a:rPr>
              <a:t> or </a:t>
            </a:r>
            <a:r>
              <a:rPr lang="en-IN" sz="2800" dirty="0" err="1">
                <a:latin typeface="Comic Sans MS" panose="030F0702030302020204" pitchFamily="66" charset="0"/>
                <a:cs typeface="Times New Roman" panose="02020603050405020304" pitchFamily="18" charset="0"/>
              </a:rPr>
              <a:t>xylazine</a:t>
            </a:r>
            <a:r>
              <a:rPr lang="en-IN" sz="2800" dirty="0">
                <a:latin typeface="Comic Sans MS" panose="030F0702030302020204" pitchFamily="66" charset="0"/>
                <a:cs typeface="Times New Roman" panose="02020603050405020304" pitchFamily="18" charset="0"/>
              </a:rPr>
              <a:t> administration is necessary before dissociative anaesthesia.</a:t>
            </a:r>
            <a:endParaRPr lang="en-IN" sz="2800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8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2394" y="213023"/>
            <a:ext cx="10709753" cy="59747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Ketamine</a:t>
            </a:r>
            <a:endParaRPr lang="en-IN" sz="32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ts val="1800"/>
              </a:spcBef>
            </a:pPr>
            <a:r>
              <a:rPr lang="en-US" sz="3200" dirty="0" smtClean="0">
                <a:latin typeface="Comic Sans MS" panose="030F0702030302020204" pitchFamily="66" charset="0"/>
              </a:rPr>
              <a:t>It is a general </a:t>
            </a:r>
            <a:r>
              <a:rPr lang="en-US" sz="3200" dirty="0" err="1" smtClean="0">
                <a:latin typeface="Comic Sans MS" panose="030F0702030302020204" pitchFamily="66" charset="0"/>
              </a:rPr>
              <a:t>anaesthetic</a:t>
            </a:r>
            <a:r>
              <a:rPr lang="en-US" sz="3200" dirty="0" smtClean="0">
                <a:latin typeface="Comic Sans MS" panose="030F0702030302020204" pitchFamily="66" charset="0"/>
              </a:rPr>
              <a:t> which was </a:t>
            </a:r>
            <a:r>
              <a:rPr lang="en-US" sz="32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first introduced in 1965 for use in humans. </a:t>
            </a:r>
          </a:p>
          <a:p>
            <a:pPr>
              <a:spcBef>
                <a:spcPts val="1800"/>
              </a:spcBef>
            </a:pPr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 1970</a:t>
            </a:r>
            <a:r>
              <a:rPr lang="en-US" sz="32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, </a:t>
            </a:r>
            <a:r>
              <a:rPr lang="en-US" sz="3200" dirty="0" smtClean="0">
                <a:latin typeface="Comic Sans MS" panose="030F0702030302020204" pitchFamily="66" charset="0"/>
              </a:rPr>
              <a:t>it was introduced for </a:t>
            </a:r>
            <a:r>
              <a:rPr lang="en-US" sz="3200" dirty="0" err="1" smtClean="0">
                <a:latin typeface="Comic Sans MS" panose="030F0702030302020204" pitchFamily="66" charset="0"/>
              </a:rPr>
              <a:t>anaesthesia</a:t>
            </a:r>
            <a:r>
              <a:rPr lang="en-US" sz="3200" dirty="0" smtClean="0">
                <a:latin typeface="Comic Sans MS" panose="030F0702030302020204" pitchFamily="66" charset="0"/>
              </a:rPr>
              <a:t> in the </a:t>
            </a:r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cat</a:t>
            </a:r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 </a:t>
            </a:r>
          </a:p>
          <a:p>
            <a:pPr>
              <a:spcBef>
                <a:spcPts val="1800"/>
              </a:spcBef>
            </a:pPr>
            <a:r>
              <a:rPr lang="en-US" sz="3200" dirty="0" smtClean="0">
                <a:latin typeface="Comic Sans MS" panose="030F0702030302020204" pitchFamily="66" charset="0"/>
              </a:rPr>
              <a:t>The important features of </a:t>
            </a:r>
            <a:r>
              <a:rPr lang="en-US" sz="3200" dirty="0" err="1" smtClean="0">
                <a:latin typeface="Comic Sans MS" panose="030F0702030302020204" pitchFamily="66" charset="0"/>
              </a:rPr>
              <a:t>Ketamine</a:t>
            </a:r>
            <a:r>
              <a:rPr lang="en-US" sz="3200" dirty="0" smtClean="0">
                <a:latin typeface="Comic Sans MS" panose="030F0702030302020204" pitchFamily="66" charset="0"/>
              </a:rPr>
              <a:t> are as below:</a:t>
            </a:r>
          </a:p>
          <a:p>
            <a:pPr lvl="1">
              <a:spcBef>
                <a:spcPts val="1800"/>
              </a:spcBef>
              <a:buFont typeface="Courier New" pitchFamily="49" charset="0"/>
              <a:buChar char="o"/>
            </a:pPr>
            <a:r>
              <a:rPr lang="en-US" sz="3200" b="1" dirty="0" smtClean="0">
                <a:latin typeface="Comic Sans MS" panose="030F0702030302020204" pitchFamily="66" charset="0"/>
              </a:rPr>
              <a:t>It induces only stage I and II but not III &amp; IV.</a:t>
            </a:r>
          </a:p>
          <a:p>
            <a:pPr lvl="1">
              <a:spcBef>
                <a:spcPts val="1800"/>
              </a:spcBef>
              <a:buFont typeface="Courier New" pitchFamily="49" charset="0"/>
              <a:buChar char="o"/>
            </a:pPr>
            <a:r>
              <a:rPr lang="en-US" sz="3200" b="1" dirty="0" smtClean="0">
                <a:latin typeface="Comic Sans MS" panose="030F0702030302020204" pitchFamily="66" charset="0"/>
              </a:rPr>
              <a:t>It does not act on ARS (Ascending Reticular System) like other general </a:t>
            </a:r>
            <a:r>
              <a:rPr lang="en-US" sz="3200" b="1" dirty="0" err="1" smtClean="0">
                <a:latin typeface="Comic Sans MS" panose="030F0702030302020204" pitchFamily="66" charset="0"/>
              </a:rPr>
              <a:t>anaesthetics</a:t>
            </a:r>
            <a:r>
              <a:rPr lang="en-US" sz="3200" b="1" dirty="0" smtClean="0">
                <a:latin typeface="Comic Sans MS" panose="030F0702030302020204" pitchFamily="66" charset="0"/>
              </a:rPr>
              <a:t>.</a:t>
            </a:r>
            <a:endParaRPr lang="en-IN" sz="3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sz="32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74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2394" y="360166"/>
            <a:ext cx="10709753" cy="59747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IN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Ketamine         </a:t>
            </a:r>
            <a:r>
              <a:rPr lang="en-IN" sz="32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contd</a:t>
            </a:r>
            <a:r>
              <a:rPr lang="en-IN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…</a:t>
            </a:r>
            <a:endParaRPr lang="en-IN" sz="28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US" sz="1000" b="1" dirty="0" smtClean="0">
              <a:latin typeface="Comic Sans MS" panose="030F0702030302020204" pitchFamily="66" charset="0"/>
            </a:endParaRPr>
          </a:p>
          <a:p>
            <a:pPr marL="987425" lvl="1" indent="-530225" algn="just">
              <a:spcBef>
                <a:spcPts val="1800"/>
              </a:spcBef>
              <a:buFont typeface="Courier New" pitchFamily="49" charset="0"/>
              <a:buChar char="o"/>
            </a:pPr>
            <a:r>
              <a:rPr lang="en-US" sz="3200" dirty="0" smtClean="0">
                <a:latin typeface="Comic Sans MS" panose="030F0702030302020204" pitchFamily="66" charset="0"/>
              </a:rPr>
              <a:t>It produces depression of </a:t>
            </a:r>
            <a:r>
              <a:rPr lang="en-US" sz="3200" dirty="0" err="1" smtClean="0">
                <a:latin typeface="Comic Sans MS" panose="030F0702030302020204" pitchFamily="66" charset="0"/>
              </a:rPr>
              <a:t>thalamoneocortical</a:t>
            </a:r>
            <a:r>
              <a:rPr lang="en-US" sz="3200" dirty="0" smtClean="0">
                <a:latin typeface="Comic Sans MS" panose="030F0702030302020204" pitchFamily="66" charset="0"/>
              </a:rPr>
              <a:t> system and stimulation of limbic system. Therefore, due to dual action, Ketamine is called dissociative </a:t>
            </a:r>
            <a:r>
              <a:rPr lang="en-US" sz="3200" dirty="0" err="1" smtClean="0">
                <a:latin typeface="Comic Sans MS" panose="030F0702030302020204" pitchFamily="66" charset="0"/>
              </a:rPr>
              <a:t>anaesthetic</a:t>
            </a:r>
            <a:r>
              <a:rPr lang="en-US" sz="3200" dirty="0" smtClean="0">
                <a:latin typeface="Comic Sans MS" panose="030F0702030302020204" pitchFamily="66" charset="0"/>
              </a:rPr>
              <a:t>.</a:t>
            </a:r>
          </a:p>
          <a:p>
            <a:pPr marL="987425" lvl="1" indent="-530225" algn="just">
              <a:spcBef>
                <a:spcPts val="1800"/>
              </a:spcBef>
              <a:buFont typeface="Courier New" pitchFamily="49" charset="0"/>
              <a:buChar char="o"/>
            </a:pPr>
            <a:r>
              <a:rPr lang="en-US" sz="3200" dirty="0" smtClean="0">
                <a:latin typeface="Comic Sans MS" panose="030F0702030302020204" pitchFamily="66" charset="0"/>
              </a:rPr>
              <a:t>It induces </a:t>
            </a:r>
            <a:r>
              <a:rPr lang="en-US" sz="3200" dirty="0" err="1" smtClean="0">
                <a:latin typeface="Comic Sans MS" panose="030F0702030302020204" pitchFamily="66" charset="0"/>
              </a:rPr>
              <a:t>anaesthesia</a:t>
            </a:r>
            <a:r>
              <a:rPr lang="en-US" sz="3200" dirty="0" smtClean="0">
                <a:latin typeface="Comic Sans MS" panose="030F0702030302020204" pitchFamily="66" charset="0"/>
              </a:rPr>
              <a:t> and amnesia (loss of memory) by functional disruption (dissociation) of CNS through marked CNS excitation.</a:t>
            </a:r>
          </a:p>
          <a:p>
            <a:pPr marL="987425" lvl="1" indent="-530225" algn="just">
              <a:spcBef>
                <a:spcPts val="1800"/>
              </a:spcBef>
              <a:buFont typeface="Courier New" pitchFamily="49" charset="0"/>
              <a:buChar char="o"/>
            </a:pPr>
            <a:r>
              <a:rPr lang="en-US" sz="3200" dirty="0" smtClean="0">
                <a:latin typeface="Comic Sans MS" panose="030F0702030302020204" pitchFamily="66" charset="0"/>
              </a:rPr>
              <a:t>It produces dissociation or complete unawareness of environment due to amnesia or forgetfulness.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sz="28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buNone/>
            </a:pPr>
            <a:endParaRPr lang="en-IN" sz="2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sz="2800" dirty="0" smtClean="0">
              <a:latin typeface="Comic Sans MS" panose="030F0702030302020204" pitchFamily="66" charset="0"/>
            </a:endParaRPr>
          </a:p>
          <a:p>
            <a:endParaRPr lang="en-IN" sz="2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sz="28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28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27" y="140813"/>
            <a:ext cx="11479601" cy="5924811"/>
          </a:xfrm>
        </p:spPr>
        <p:txBody>
          <a:bodyPr>
            <a:noAutofit/>
          </a:bodyPr>
          <a:lstStyle/>
          <a:p>
            <a:pPr>
              <a:spcAft>
                <a:spcPts val="1800"/>
              </a:spcAft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Actions of Ketamine on Cardiovascular System (</a:t>
            </a:r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CVS)</a:t>
            </a:r>
            <a:endParaRPr lang="en-US" sz="32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lvl="1">
              <a:spcBef>
                <a:spcPts val="600"/>
              </a:spcBef>
            </a:pPr>
            <a:r>
              <a:rPr lang="en-US" sz="3000" dirty="0" err="1" smtClean="0">
                <a:latin typeface="Comic Sans MS" panose="030F0702030302020204" pitchFamily="66" charset="0"/>
              </a:rPr>
              <a:t>Ketamine</a:t>
            </a:r>
            <a:r>
              <a:rPr lang="en-US" sz="3000" dirty="0" smtClean="0">
                <a:latin typeface="Comic Sans MS" panose="030F0702030302020204" pitchFamily="66" charset="0"/>
              </a:rPr>
              <a:t> increases cardiac output, blood pressure, central venous pressure and heart rate.</a:t>
            </a:r>
          </a:p>
          <a:p>
            <a:pPr lvl="1">
              <a:spcBef>
                <a:spcPts val="600"/>
              </a:spcBef>
            </a:pPr>
            <a:r>
              <a:rPr lang="en-US" sz="3000" dirty="0" smtClean="0">
                <a:latin typeface="Comic Sans MS" panose="030F0702030302020204" pitchFamily="66" charset="0"/>
              </a:rPr>
              <a:t>Cardiac stimulatory properties prove it a good induction agent for poor risk and </a:t>
            </a:r>
            <a:r>
              <a:rPr lang="en-US" sz="3000" dirty="0" err="1" smtClean="0">
                <a:latin typeface="Comic Sans MS" panose="030F0702030302020204" pitchFamily="66" charset="0"/>
              </a:rPr>
              <a:t>hypovolemic</a:t>
            </a:r>
            <a:r>
              <a:rPr lang="en-US" sz="3000" dirty="0" smtClean="0">
                <a:latin typeface="Comic Sans MS" panose="030F0702030302020204" pitchFamily="66" charset="0"/>
              </a:rPr>
              <a:t> patients.</a:t>
            </a:r>
          </a:p>
          <a:p>
            <a:pPr lvl="1">
              <a:spcBef>
                <a:spcPts val="600"/>
              </a:spcBef>
            </a:pPr>
            <a:r>
              <a:rPr lang="en-US" sz="3000" dirty="0" smtClean="0">
                <a:latin typeface="Comic Sans MS" panose="030F0702030302020204" pitchFamily="66" charset="0"/>
              </a:rPr>
              <a:t>It does not depress respiration, there is profound analgesia and amnesia, muscle relaxation is poor, induction rapid but recovery is prolonged. There is only little salivation which is not a problem, swallowing reflex is impaired.</a:t>
            </a:r>
          </a:p>
          <a:p>
            <a:pPr lvl="1">
              <a:spcBef>
                <a:spcPts val="600"/>
              </a:spcBef>
            </a:pPr>
            <a:r>
              <a:rPr lang="en-US" sz="3000" dirty="0" smtClean="0">
                <a:latin typeface="Comic Sans MS" panose="030F0702030302020204" pitchFamily="66" charset="0"/>
              </a:rPr>
              <a:t>It possesses wide margin of safety i.e. 5 times than that of </a:t>
            </a:r>
            <a:r>
              <a:rPr lang="en-US" sz="3000" dirty="0" err="1" smtClean="0">
                <a:latin typeface="Comic Sans MS" panose="030F0702030302020204" pitchFamily="66" charset="0"/>
              </a:rPr>
              <a:t>Pentobarbitone</a:t>
            </a:r>
            <a:r>
              <a:rPr lang="en-US" sz="3000" dirty="0" smtClean="0">
                <a:latin typeface="Comic Sans MS" panose="030F0702030302020204" pitchFamily="66" charset="0"/>
              </a:rPr>
              <a:t>. </a:t>
            </a:r>
          </a:p>
          <a:p>
            <a:pPr lvl="1">
              <a:spcBef>
                <a:spcPts val="600"/>
              </a:spcBef>
            </a:pPr>
            <a:r>
              <a:rPr lang="en-US" sz="3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It can be used in patients with CV </a:t>
            </a:r>
            <a:r>
              <a:rPr lang="en-US" sz="3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shock</a:t>
            </a:r>
            <a:r>
              <a:rPr lang="en-US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  <a:endParaRPr lang="en-US" sz="30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357" y="613775"/>
            <a:ext cx="11469090" cy="5924811"/>
          </a:xfrm>
        </p:spPr>
        <p:txBody>
          <a:bodyPr>
            <a:normAutofit/>
          </a:bodyPr>
          <a:lstStyle/>
          <a:p>
            <a:pPr lvl="1">
              <a:spcAft>
                <a:spcPts val="1800"/>
              </a:spcAft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Dosage of Ketamine</a:t>
            </a:r>
            <a:endParaRPr lang="en-US" sz="30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IN" sz="3000" b="1" dirty="0" smtClean="0">
                <a:latin typeface="Comic Sans MS" panose="030F0702030302020204" pitchFamily="66" charset="0"/>
              </a:rPr>
              <a:t>Dog</a:t>
            </a:r>
            <a:r>
              <a:rPr lang="en-IN" sz="3000" dirty="0" smtClean="0">
                <a:latin typeface="Comic Sans MS" panose="030F0702030302020204" pitchFamily="66" charset="0"/>
              </a:rPr>
              <a:t> </a:t>
            </a:r>
            <a:r>
              <a:rPr lang="en-IN" sz="3000" dirty="0" smtClean="0">
                <a:latin typeface="Comic Sans MS" panose="030F0702030302020204" pitchFamily="66" charset="0"/>
              </a:rPr>
              <a:t>: </a:t>
            </a:r>
            <a:r>
              <a:rPr lang="en-IN" sz="3000" dirty="0" smtClean="0">
                <a:latin typeface="Comic Sans MS" panose="030F0702030302020204" pitchFamily="66" charset="0"/>
              </a:rPr>
              <a:t>As anaesthetic – 10 </a:t>
            </a:r>
            <a:r>
              <a:rPr lang="en-IN" sz="3000" dirty="0" smtClean="0">
                <a:latin typeface="Comic Sans MS" panose="030F0702030302020204" pitchFamily="66" charset="0"/>
              </a:rPr>
              <a:t>mg/kg IV after diazepam (0.5mg/kg)</a:t>
            </a:r>
          </a:p>
          <a:p>
            <a:pPr marL="0" indent="0">
              <a:buNone/>
            </a:pPr>
            <a:r>
              <a:rPr lang="en-IN" sz="3000" dirty="0" smtClean="0">
                <a:latin typeface="Comic Sans MS" panose="030F0702030302020204" pitchFamily="66" charset="0"/>
              </a:rPr>
              <a:t>   </a:t>
            </a:r>
            <a:r>
              <a:rPr lang="en-IN" sz="3000" dirty="0" smtClean="0">
                <a:latin typeface="Comic Sans MS" panose="030F0702030302020204" pitchFamily="66" charset="0"/>
              </a:rPr>
              <a:t>As </a:t>
            </a:r>
            <a:r>
              <a:rPr lang="en-IN" sz="3000" dirty="0" smtClean="0">
                <a:latin typeface="Comic Sans MS" panose="030F0702030302020204" pitchFamily="66" charset="0"/>
              </a:rPr>
              <a:t>restraining    --  10 mg/kg after </a:t>
            </a:r>
            <a:r>
              <a:rPr lang="en-IN" sz="3000" dirty="0" err="1" smtClean="0">
                <a:latin typeface="Comic Sans MS" panose="030F0702030302020204" pitchFamily="66" charset="0"/>
              </a:rPr>
              <a:t>acepromazine</a:t>
            </a:r>
            <a:r>
              <a:rPr lang="en-IN" sz="3000" dirty="0" smtClean="0">
                <a:latin typeface="Comic Sans MS" panose="030F0702030302020204" pitchFamily="66" charset="0"/>
              </a:rPr>
              <a:t> (0.5mg/kg)</a:t>
            </a:r>
          </a:p>
          <a:p>
            <a:r>
              <a:rPr lang="en-IN" sz="3000" b="1" dirty="0" smtClean="0">
                <a:latin typeface="Comic Sans MS" panose="030F0702030302020204" pitchFamily="66" charset="0"/>
              </a:rPr>
              <a:t>Horse</a:t>
            </a:r>
            <a:r>
              <a:rPr lang="en-IN" sz="3000" dirty="0" smtClean="0">
                <a:latin typeface="Comic Sans MS" panose="030F0702030302020204" pitchFamily="66" charset="0"/>
              </a:rPr>
              <a:t>: 2 mg/kg IV in combination with diazepam (0.2mg/kg</a:t>
            </a:r>
            <a:r>
              <a:rPr lang="en-IN" sz="3000" dirty="0" smtClean="0">
                <a:latin typeface="Comic Sans MS" panose="030F0702030302020204" pitchFamily="66" charset="0"/>
              </a:rPr>
              <a:t>) and </a:t>
            </a:r>
            <a:r>
              <a:rPr lang="en-IN" sz="3000" dirty="0" err="1" smtClean="0">
                <a:latin typeface="Comic Sans MS" panose="030F0702030302020204" pitchFamily="66" charset="0"/>
              </a:rPr>
              <a:t>xylazine</a:t>
            </a:r>
            <a:r>
              <a:rPr lang="en-IN" sz="3000" dirty="0" smtClean="0">
                <a:latin typeface="Comic Sans MS" panose="030F0702030302020204" pitchFamily="66" charset="0"/>
              </a:rPr>
              <a:t> </a:t>
            </a:r>
            <a:r>
              <a:rPr lang="en-IN" sz="3000" dirty="0" smtClean="0">
                <a:latin typeface="Comic Sans MS" panose="030F0702030302020204" pitchFamily="66" charset="0"/>
              </a:rPr>
              <a:t>(</a:t>
            </a:r>
            <a:r>
              <a:rPr lang="en-IN" sz="3000" dirty="0" smtClean="0">
                <a:latin typeface="Comic Sans MS" panose="030F0702030302020204" pitchFamily="66" charset="0"/>
              </a:rPr>
              <a:t>0.1mg/kg)</a:t>
            </a:r>
          </a:p>
          <a:p>
            <a:r>
              <a:rPr lang="en-IN" sz="3000" b="1" dirty="0" smtClean="0">
                <a:latin typeface="Comic Sans MS" panose="030F0702030302020204" pitchFamily="66" charset="0"/>
              </a:rPr>
              <a:t>Cattle</a:t>
            </a:r>
            <a:r>
              <a:rPr lang="en-IN" sz="3000" dirty="0" smtClean="0">
                <a:latin typeface="Comic Sans MS" panose="030F0702030302020204" pitchFamily="66" charset="0"/>
              </a:rPr>
              <a:t>: induction- 2 mg/kg rapid IV or IV </a:t>
            </a:r>
          </a:p>
          <a:p>
            <a:pPr marL="0" indent="0">
              <a:buNone/>
            </a:pPr>
            <a:r>
              <a:rPr lang="en-IN" sz="3000" dirty="0" smtClean="0">
                <a:latin typeface="Comic Sans MS" panose="030F0702030302020204" pitchFamily="66" charset="0"/>
              </a:rPr>
              <a:t>               </a:t>
            </a:r>
            <a:r>
              <a:rPr lang="en-IN" sz="3000" dirty="0" smtClean="0">
                <a:latin typeface="Comic Sans MS" panose="030F0702030302020204" pitchFamily="66" charset="0"/>
              </a:rPr>
              <a:t>maintenance</a:t>
            </a:r>
            <a:r>
              <a:rPr lang="en-IN" sz="3000" dirty="0" smtClean="0">
                <a:latin typeface="Comic Sans MS" panose="030F0702030302020204" pitchFamily="66" charset="0"/>
              </a:rPr>
              <a:t>: 0.2 % ketamine in normal saline solution </a:t>
            </a:r>
            <a:r>
              <a:rPr lang="en-IN" sz="3000" dirty="0" smtClean="0">
                <a:latin typeface="Comic Sans MS" panose="030F0702030302020204" pitchFamily="66" charset="0"/>
              </a:rPr>
              <a:t>			   administered </a:t>
            </a:r>
            <a:r>
              <a:rPr lang="en-IN" sz="3000" dirty="0" smtClean="0">
                <a:latin typeface="Comic Sans MS" panose="030F0702030302020204" pitchFamily="66" charset="0"/>
              </a:rPr>
              <a:t>@ 10 ml/min.</a:t>
            </a:r>
          </a:p>
          <a:p>
            <a:r>
              <a:rPr lang="en-IN" sz="3000" b="1" dirty="0" smtClean="0">
                <a:latin typeface="Comic Sans MS" panose="030F0702030302020204" pitchFamily="66" charset="0"/>
              </a:rPr>
              <a:t>Goat</a:t>
            </a:r>
            <a:r>
              <a:rPr lang="en-IN" sz="3000" dirty="0" smtClean="0">
                <a:latin typeface="Comic Sans MS" panose="030F0702030302020204" pitchFamily="66" charset="0"/>
              </a:rPr>
              <a:t>: 10 mg/kg IV after </a:t>
            </a:r>
            <a:r>
              <a:rPr lang="en-IN" sz="3000" dirty="0" err="1" smtClean="0">
                <a:latin typeface="Comic Sans MS" panose="030F0702030302020204" pitchFamily="66" charset="0"/>
              </a:rPr>
              <a:t>xylazine</a:t>
            </a:r>
            <a:r>
              <a:rPr lang="en-IN" sz="3000" dirty="0" smtClean="0">
                <a:latin typeface="Comic Sans MS" panose="030F0702030302020204" pitchFamily="66" charset="0"/>
              </a:rPr>
              <a:t>  (0.2mg/kg)</a:t>
            </a:r>
          </a:p>
          <a:p>
            <a:endParaRPr lang="en-US" sz="3000" dirty="0" smtClean="0">
              <a:latin typeface="Comic Sans MS" panose="030F0702030302020204" pitchFamily="66" charset="0"/>
            </a:endParaRPr>
          </a:p>
          <a:p>
            <a:endParaRPr lang="en-US" sz="3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62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1684" y="315310"/>
            <a:ext cx="9946633" cy="631671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N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Phencyclidine</a:t>
            </a:r>
          </a:p>
          <a:p>
            <a:r>
              <a:rPr lang="en-IN" sz="3200" dirty="0" smtClean="0">
                <a:latin typeface="Comic Sans MS" panose="030F0702030302020204" pitchFamily="66" charset="0"/>
              </a:rPr>
              <a:t>Effect on CNS is species specific.</a:t>
            </a:r>
          </a:p>
          <a:p>
            <a:r>
              <a:rPr lang="en-IN" sz="3200" dirty="0" smtClean="0">
                <a:latin typeface="Comic Sans MS" panose="030F0702030302020204" pitchFamily="66" charset="0"/>
              </a:rPr>
              <a:t>Depression in dog and other species.</a:t>
            </a:r>
          </a:p>
          <a:p>
            <a:r>
              <a:rPr lang="en-IN" sz="3200" dirty="0" smtClean="0">
                <a:latin typeface="Comic Sans MS" panose="030F0702030302020204" pitchFamily="66" charset="0"/>
              </a:rPr>
              <a:t>Low doses  - Depression</a:t>
            </a:r>
          </a:p>
          <a:p>
            <a:pPr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	High doses – convulsion/ excitation.</a:t>
            </a:r>
          </a:p>
          <a:p>
            <a:r>
              <a:rPr lang="en-IN" sz="3200" dirty="0" smtClean="0">
                <a:latin typeface="Comic Sans MS" panose="030F0702030302020204" pitchFamily="66" charset="0"/>
              </a:rPr>
              <a:t>It is used in subhuman primates. </a:t>
            </a:r>
          </a:p>
          <a:p>
            <a:pPr>
              <a:buNone/>
            </a:pPr>
            <a:endParaRPr lang="en-IN" sz="3200" dirty="0" smtClean="0"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en-IN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Tiletamine</a:t>
            </a:r>
          </a:p>
          <a:p>
            <a:r>
              <a:rPr lang="en-US" sz="3200" dirty="0" smtClean="0">
                <a:latin typeface="Comic Sans MS" panose="030F0702030302020204" pitchFamily="66" charset="0"/>
              </a:rPr>
              <a:t>It is used with pre-medication of </a:t>
            </a:r>
            <a:r>
              <a:rPr lang="en-US" sz="3200" dirty="0" err="1" smtClean="0">
                <a:latin typeface="Comic Sans MS" panose="030F0702030302020204" pitchFamily="66" charset="0"/>
              </a:rPr>
              <a:t>zolazepam</a:t>
            </a:r>
            <a:r>
              <a:rPr lang="en-US" sz="3200" dirty="0" smtClean="0">
                <a:latin typeface="Comic Sans MS" panose="030F0702030302020204" pitchFamily="66" charset="0"/>
              </a:rPr>
              <a:t> (sheep, pigs, horses, dogs &amp; cats). </a:t>
            </a:r>
          </a:p>
          <a:p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79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18593" y="561797"/>
            <a:ext cx="9921765" cy="941180"/>
          </a:xfrm>
        </p:spPr>
        <p:txBody>
          <a:bodyPr>
            <a:noAutofit/>
          </a:bodyPr>
          <a:lstStyle/>
          <a:p>
            <a:r>
              <a:rPr lang="en-IN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Steroidal </a:t>
            </a:r>
            <a:r>
              <a:rPr lang="en-IN" sz="4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anesthetics</a:t>
            </a:r>
            <a:r>
              <a:rPr lang="en-IN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- </a:t>
            </a:r>
            <a:r>
              <a:rPr lang="en-IN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saffan</a:t>
            </a:r>
            <a:r>
              <a:rPr lang="en-IN" sz="4000" dirty="0" smtClean="0">
                <a:latin typeface="Comic Sans MS" panose="030F0702030302020204" pitchFamily="66" charset="0"/>
              </a:rPr>
              <a:t>/ </a:t>
            </a:r>
            <a:r>
              <a:rPr lang="en-IN" sz="4000" dirty="0" err="1" smtClean="0">
                <a:latin typeface="Comic Sans MS" panose="030F0702030302020204" pitchFamily="66" charset="0"/>
              </a:rPr>
              <a:t>Althesin</a:t>
            </a:r>
            <a:r>
              <a:rPr lang="en-IN" sz="4000" u="sng" dirty="0">
                <a:latin typeface="Comic Sans MS" panose="030F0702030302020204" pitchFamily="66" charset="0"/>
              </a:rPr>
              <a:t/>
            </a:r>
            <a:br>
              <a:rPr lang="en-IN" sz="4000" u="sng" dirty="0">
                <a:latin typeface="Comic Sans MS" panose="030F0702030302020204" pitchFamily="66" charset="0"/>
              </a:rPr>
            </a:br>
            <a:endParaRPr lang="en-IN" sz="40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641" y="1685253"/>
            <a:ext cx="11446574" cy="4200538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First </a:t>
            </a:r>
            <a:r>
              <a:rPr lang="en-US" sz="3200" dirty="0" smtClean="0">
                <a:latin typeface="Comic Sans MS" panose="030F0702030302020204" pitchFamily="66" charset="0"/>
              </a:rPr>
              <a:t>injectable steroid </a:t>
            </a:r>
            <a:r>
              <a:rPr lang="en-US" sz="3200" dirty="0" err="1" smtClean="0">
                <a:latin typeface="Comic Sans MS" panose="030F0702030302020204" pitchFamily="66" charset="0"/>
              </a:rPr>
              <a:t>anaesthetic</a:t>
            </a:r>
            <a:r>
              <a:rPr lang="en-US" sz="3200" dirty="0" smtClean="0">
                <a:latin typeface="Comic Sans MS" panose="030F0702030302020204" pitchFamily="66" charset="0"/>
              </a:rPr>
              <a:t> -  </a:t>
            </a:r>
            <a:r>
              <a:rPr lang="en-US" sz="3200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hydroxydione</a:t>
            </a:r>
            <a:r>
              <a:rPr lang="en-US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Na.</a:t>
            </a:r>
          </a:p>
          <a:p>
            <a:r>
              <a:rPr lang="en-US" sz="3200" dirty="0" smtClean="0">
                <a:latin typeface="Comic Sans MS" panose="030F0702030302020204" pitchFamily="66" charset="0"/>
              </a:rPr>
              <a:t>Toxicity (</a:t>
            </a:r>
            <a:r>
              <a:rPr lang="en-US" sz="3200" dirty="0" err="1" smtClean="0">
                <a:latin typeface="Comic Sans MS" panose="030F0702030302020204" pitchFamily="66" charset="0"/>
              </a:rPr>
              <a:t>thrombophlebitis</a:t>
            </a:r>
            <a:r>
              <a:rPr lang="en-US" sz="3200" dirty="0" smtClean="0">
                <a:latin typeface="Comic Sans MS" panose="030F0702030302020204" pitchFamily="66" charset="0"/>
              </a:rPr>
              <a:t>), its use was discontinued.</a:t>
            </a:r>
            <a:endParaRPr lang="en-IN" sz="3200" dirty="0" smtClean="0">
              <a:latin typeface="Comic Sans MS" panose="030F0702030302020204" pitchFamily="66" charset="0"/>
            </a:endParaRPr>
          </a:p>
          <a:p>
            <a:r>
              <a:rPr lang="en-IN" sz="3200" dirty="0" smtClean="0">
                <a:latin typeface="Comic Sans MS" panose="030F0702030302020204" pitchFamily="66" charset="0"/>
              </a:rPr>
              <a:t>A </a:t>
            </a:r>
            <a:r>
              <a:rPr lang="en-IN" sz="3200" dirty="0">
                <a:latin typeface="Comic Sans MS" panose="030F0702030302020204" pitchFamily="66" charset="0"/>
              </a:rPr>
              <a:t>Steroidal </a:t>
            </a:r>
            <a:r>
              <a:rPr lang="en-IN" sz="3200" dirty="0" smtClean="0">
                <a:latin typeface="Comic Sans MS" panose="030F0702030302020204" pitchFamily="66" charset="0"/>
              </a:rPr>
              <a:t>anaesthetics generally used for induction of </a:t>
            </a:r>
            <a:r>
              <a:rPr lang="en-IN" sz="3200" dirty="0" err="1" smtClean="0">
                <a:latin typeface="Comic Sans MS" panose="030F0702030302020204" pitchFamily="66" charset="0"/>
              </a:rPr>
              <a:t>anesthesia</a:t>
            </a:r>
            <a:r>
              <a:rPr lang="en-IN" sz="32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IN" sz="3200" dirty="0" smtClean="0">
                <a:latin typeface="Comic Sans MS" panose="030F0702030302020204" pitchFamily="66" charset="0"/>
              </a:rPr>
              <a:t>It contains two pregnanedions, </a:t>
            </a:r>
            <a:r>
              <a:rPr lang="en-IN" sz="3200" dirty="0" err="1" smtClean="0">
                <a:latin typeface="Comic Sans MS" panose="030F0702030302020204" pitchFamily="66" charset="0"/>
              </a:rPr>
              <a:t>alphaxalone</a:t>
            </a:r>
            <a:r>
              <a:rPr lang="en-IN" sz="3200" dirty="0" smtClean="0">
                <a:latin typeface="Comic Sans MS" panose="030F0702030302020204" pitchFamily="66" charset="0"/>
              </a:rPr>
              <a:t> (steroid I)-alphadolone</a:t>
            </a:r>
            <a:r>
              <a:rPr lang="en-IN" sz="3200" dirty="0">
                <a:latin typeface="Comic Sans MS" panose="030F0702030302020204" pitchFamily="66" charset="0"/>
              </a:rPr>
              <a:t>(steroid </a:t>
            </a:r>
            <a:r>
              <a:rPr lang="en-IN" sz="3200" dirty="0" smtClean="0">
                <a:latin typeface="Comic Sans MS" panose="030F0702030302020204" pitchFamily="66" charset="0"/>
              </a:rPr>
              <a:t>II).</a:t>
            </a:r>
          </a:p>
          <a:p>
            <a:r>
              <a:rPr lang="en-IN" sz="3200" dirty="0" smtClean="0">
                <a:latin typeface="Comic Sans MS" panose="030F0702030302020204" pitchFamily="66" charset="0"/>
              </a:rPr>
              <a:t>Produces rapid induction of short duration </a:t>
            </a:r>
            <a:r>
              <a:rPr lang="en-IN" sz="3200" dirty="0" smtClean="0">
                <a:latin typeface="Comic Sans MS" panose="030F0702030302020204" pitchFamily="66" charset="0"/>
              </a:rPr>
              <a:t>anaesthesia.</a:t>
            </a:r>
          </a:p>
        </p:txBody>
      </p:sp>
    </p:spTree>
    <p:extLst>
      <p:ext uri="{BB962C8B-B14F-4D97-AF65-F5344CB8AC3E}">
        <p14:creationId xmlns:p14="http://schemas.microsoft.com/office/powerpoint/2010/main" val="349024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1807</TotalTime>
  <Words>804</Words>
  <Application>Microsoft Office PowerPoint</Application>
  <PresentationFormat>Widescreen</PresentationFormat>
  <Paragraphs>92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Aharoni</vt:lpstr>
      <vt:lpstr>Arial</vt:lpstr>
      <vt:lpstr>Arial Rounded MT Bold</vt:lpstr>
      <vt:lpstr>Berlin Sans FB</vt:lpstr>
      <vt:lpstr>Calibri</vt:lpstr>
      <vt:lpstr>Century Gothic</vt:lpstr>
      <vt:lpstr>Comic Sans MS</vt:lpstr>
      <vt:lpstr>Courier New</vt:lpstr>
      <vt:lpstr>Times New Roman</vt:lpstr>
      <vt:lpstr>Wingdings 3</vt:lpstr>
      <vt:lpstr>Wisp</vt:lpstr>
      <vt:lpstr>PowerPoint Presentation</vt:lpstr>
      <vt:lpstr>Dissociative anaesthetics</vt:lpstr>
      <vt:lpstr>Dissociative anaesthetics     contd…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Steroidal anesthetics- saffan/ Althesin </vt:lpstr>
      <vt:lpstr>Steroidal anesthetics- saffan/ Althesin    contd… 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Dr. Nirbhay Kumar</cp:lastModifiedBy>
  <cp:revision>135</cp:revision>
  <dcterms:created xsi:type="dcterms:W3CDTF">2019-01-23T05:57:38Z</dcterms:created>
  <dcterms:modified xsi:type="dcterms:W3CDTF">2020-04-23T08:11:29Z</dcterms:modified>
</cp:coreProperties>
</file>