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4" r:id="rId2"/>
    <p:sldId id="325" r:id="rId3"/>
    <p:sldId id="326" r:id="rId4"/>
    <p:sldId id="327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4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FF"/>
    <a:srgbClr val="000099"/>
    <a:srgbClr val="CC3300"/>
    <a:srgbClr val="006600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29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08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59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21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51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31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04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930883"/>
            <a:ext cx="10121774" cy="128986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Adrenergic Drugs</a:t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IN" sz="4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Sympathomimetics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82676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38260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52230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573" y="1527984"/>
            <a:ext cx="110219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[III].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Amphetamine 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(CNS stimulant)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a synthetic, orally active, largely indirect acting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agonist having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euphoriant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&amp; habit forming properties in man.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has been used by athletes and given to race horses to improve performance illegally (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Doping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central effects of amphetamine include alertness, increased concentration &amp; attention span, euphoria, talkativeness and increased work capacity.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Fatigue is allayed. Hence, athletic performance is improved temporarily followed by deterioration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28" y="258564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5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011" y="1055018"/>
            <a:ext cx="1131265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[IV].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Phenylephrine 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(Vasoconstrictor)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an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agonist (less potent but more long lasting than noradrenaline).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used in hypotension, in local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anaesthetic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formulations, in decongestants and in ophthalmology (as 10% solution when pupillary dilatation without loss of accommodation is required).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/>
            <a:r>
              <a:rPr lang="en-US" sz="2800" b="1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[V</a:t>
            </a:r>
            <a:r>
              <a:rPr lang="en-US" sz="2800" b="1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]. </a:t>
            </a:r>
            <a:r>
              <a:rPr lang="en-US" sz="2800" b="1" u="sng" dirty="0" err="1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Isoprenaline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(Isoproterenol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4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{Bronchodilator </a:t>
            </a:r>
            <a:r>
              <a:rPr lang="en-US" sz="24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n-US" sz="2400" b="1" u="sng" dirty="0" err="1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Cardiostimulant</a:t>
            </a:r>
            <a:r>
              <a:rPr lang="en-US" sz="24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}</a:t>
            </a:r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a synthetic, mixed b agonist. The drug is resistant to MAO but metabolized by COMT. 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Bronchodilator (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action to asthma in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man.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Powerful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cardiostimulatory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action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to accelerate ventricular rate in heart block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828" y="14295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05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6071" y="1265221"/>
            <a:ext cx="1104989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400"/>
              </a:spcAft>
            </a:pPr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[VI].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Salbutamol (Albuterol) {bronchodilator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}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a selective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agonist (</a:t>
            </a:r>
            <a:r>
              <a:rPr lang="en-US" sz="2400" i="1" dirty="0">
                <a:latin typeface="Comic Sans MS" panose="030F0702030302020204" pitchFamily="66" charset="0"/>
                <a:ea typeface="Times New Roman" panose="02020603050405020304" pitchFamily="18" charset="0"/>
              </a:rPr>
              <a:t>i.e.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acting on bronchial muscle, vasculature and the uterus).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selectivity is only relative.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Salbutamol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has </a:t>
            </a:r>
            <a:r>
              <a:rPr lang="el-GR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l-GR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action ratio of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10.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drug is lacking the undesirable cardio-excitation side effects of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isoprenaline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asthmatics.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drug is resistant to MAO and COMT and is having longer duration of action as compared to </a:t>
            </a:r>
            <a:r>
              <a:rPr lang="en-US" sz="24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isoprenaline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used as inhaler by asthmatics.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Inhaled salbutamol produces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bronchodilatation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within 5 minutes and the action lasts for 2 – 4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hours.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828" y="363668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3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66" y="1317771"/>
            <a:ext cx="1161746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[VII].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Terbutaline {bronchodilator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}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lvl="0" indent="-357188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similar to salbutamol in properties and use.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lvl="0" indent="-357188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Inhaled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salbutamol and terbutaline are currently the most popular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drugs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Bef>
                <a:spcPts val="24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[VIII</a:t>
            </a:r>
            <a:r>
              <a:rPr lang="en-US" sz="2800" b="1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]. </a:t>
            </a:r>
            <a:r>
              <a:rPr lang="en-US" sz="2800" b="1" u="sng" dirty="0" err="1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Isoxuprine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{</a:t>
            </a:r>
            <a:r>
              <a:rPr lang="en-US" sz="2800" b="1" u="sng" dirty="0" err="1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lang="en-US" sz="2800" b="1" u="sng" dirty="0" err="1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ocolytic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or uterine relaxant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}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lvl="0" indent="-357188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Selective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agonist.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lvl="0" indent="-357188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Depresses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smooth muscle contraction in gravid uterus.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So, useful in threatened abortion.</a:t>
            </a:r>
          </a:p>
          <a:p>
            <a:pPr lvl="0">
              <a:spcBef>
                <a:spcPts val="24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[IX]. </a:t>
            </a:r>
            <a:r>
              <a:rPr lang="en-US" sz="2800" b="1" u="sng" dirty="0" err="1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Clenbuterol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lvl="0" indent="-357188"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Selective 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agonist.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having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tocolytic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bronchodilator actions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828" y="363668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5300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4192" y="2191470"/>
            <a:ext cx="10310650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900"/>
              </a:lnSpc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These are drugs which mimic the effects of sympathetic stimulation or those of </a:t>
            </a:r>
            <a:r>
              <a:rPr lang="en-US" sz="2800" dirty="0" err="1">
                <a:latin typeface="Comic Sans MS" panose="030F0702030302020204" pitchFamily="66" charset="0"/>
              </a:rPr>
              <a:t>catecholamines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 algn="just">
              <a:lnSpc>
                <a:spcPts val="3900"/>
              </a:lnSpc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Their </a:t>
            </a:r>
            <a:r>
              <a:rPr lang="en-US" sz="2800" dirty="0">
                <a:latin typeface="Comic Sans MS" panose="030F0702030302020204" pitchFamily="66" charset="0"/>
              </a:rPr>
              <a:t>effects are due to stimulation of adrenergic receptors (directly or indirectly) on the effector cells, hence also called as adrenergic </a:t>
            </a:r>
            <a:r>
              <a:rPr lang="en-US" sz="2800" dirty="0" smtClean="0">
                <a:latin typeface="Comic Sans MS" panose="030F0702030302020204" pitchFamily="66" charset="0"/>
              </a:rPr>
              <a:t>drugs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3868" y="358656"/>
            <a:ext cx="10125546" cy="1396571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Adrenergic Drugs </a:t>
            </a: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Sympathomimetics</a:t>
            </a: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)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6027" y="825122"/>
            <a:ext cx="1084667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I) Classification based on chemical structure:</a:t>
            </a:r>
            <a:endParaRPr lang="en-IN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667250" indent="-4130675">
              <a:tabLst>
                <a:tab pos="4392613" algn="l"/>
              </a:tabLst>
            </a:pPr>
            <a:r>
              <a:rPr lang="en-US" sz="2400" dirty="0">
                <a:latin typeface="Comic Sans MS" panose="030F0702030302020204" pitchFamily="66" charset="0"/>
              </a:rPr>
              <a:t>(1)  </a:t>
            </a:r>
            <a:r>
              <a:rPr lang="en-US" sz="2400" u="sng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	: 	Epinephrine, Norepinephrine, Dopamine and Isoproterenol.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4667250" indent="-4130675">
              <a:spcBef>
                <a:spcPts val="1200"/>
              </a:spcBef>
              <a:tabLst>
                <a:tab pos="4392613" algn="l"/>
              </a:tabLst>
            </a:pPr>
            <a:r>
              <a:rPr lang="en-US" sz="2400" dirty="0">
                <a:latin typeface="Comic Sans MS" panose="030F0702030302020204" pitchFamily="66" charset="0"/>
              </a:rPr>
              <a:t>(2)  </a:t>
            </a:r>
            <a:r>
              <a:rPr lang="en-US" sz="2400" u="sng" dirty="0">
                <a:latin typeface="Comic Sans MS" panose="030F0702030302020204" pitchFamily="66" charset="0"/>
              </a:rPr>
              <a:t>Non-</a:t>
            </a:r>
            <a:r>
              <a:rPr lang="en-US" sz="2400" u="sng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	:	Phenylephrine, Ephedrine, Amphetamine, Tyramine etc.</a:t>
            </a:r>
            <a:endParaRPr lang="en-US" sz="24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24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(II</a:t>
            </a:r>
            <a:r>
              <a:rPr lang="en-US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) Classification based on 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mechanism of action:</a:t>
            </a:r>
            <a:endParaRPr lang="en-IN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57188" lvl="0" indent="-357188" algn="just">
              <a:spcBef>
                <a:spcPts val="12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1. 	</a:t>
            </a:r>
            <a:r>
              <a:rPr lang="en-US" sz="2400" b="1" u="sng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Directly </a:t>
            </a:r>
            <a:r>
              <a:rPr lang="en-US" sz="2400" b="1" u="sng" dirty="0">
                <a:solidFill>
                  <a:srgbClr val="800080"/>
                </a:solidFill>
                <a:latin typeface="Comic Sans MS" panose="030F0702030302020204" pitchFamily="66" charset="0"/>
              </a:rPr>
              <a:t>acting agents</a:t>
            </a:r>
            <a:r>
              <a:rPr lang="en-US" sz="2400" b="1" dirty="0">
                <a:solidFill>
                  <a:srgbClr val="800080"/>
                </a:solidFill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They act directly as agonists on a and/ or b-adrenergic receptors. e.g. Epinephrine, NE, Isoproterenol.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357188" lvl="0" indent="-357188" algn="just">
              <a:spcBef>
                <a:spcPts val="12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2. 	</a:t>
            </a:r>
            <a:r>
              <a:rPr lang="en-US" sz="2400" b="1" u="sng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Indirectly </a:t>
            </a:r>
            <a:r>
              <a:rPr lang="en-US" sz="2400" b="1" u="sng" dirty="0">
                <a:solidFill>
                  <a:srgbClr val="800080"/>
                </a:solidFill>
                <a:latin typeface="Comic Sans MS" panose="030F0702030302020204" pitchFamily="66" charset="0"/>
              </a:rPr>
              <a:t>acting agents</a:t>
            </a:r>
            <a:r>
              <a:rPr lang="en-US" sz="2400" b="1" dirty="0">
                <a:solidFill>
                  <a:srgbClr val="800080"/>
                </a:solidFill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They act on adrenergic neurons to release noradrenaline which then acts on the adrenergic receptors. e.g. Tyramine.</a:t>
            </a:r>
            <a:endParaRPr lang="en-IN" sz="2400" u="sng" dirty="0">
              <a:latin typeface="Comic Sans MS" panose="030F0702030302020204" pitchFamily="66" charset="0"/>
            </a:endParaRPr>
          </a:p>
          <a:p>
            <a:pPr marL="357188" indent="-357188" algn="just">
              <a:spcBef>
                <a:spcPts val="12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3.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	</a:t>
            </a:r>
            <a:r>
              <a:rPr lang="en-US" sz="2400" b="1" u="sng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Mixed </a:t>
            </a:r>
            <a:r>
              <a:rPr lang="en-US" sz="2400" b="1" u="sng" dirty="0">
                <a:solidFill>
                  <a:srgbClr val="800080"/>
                </a:solidFill>
                <a:latin typeface="Comic Sans MS" panose="030F0702030302020204" pitchFamily="66" charset="0"/>
              </a:rPr>
              <a:t>acting agents</a:t>
            </a:r>
            <a:r>
              <a:rPr lang="en-US" sz="2400" b="1" dirty="0">
                <a:solidFill>
                  <a:srgbClr val="800080"/>
                </a:solidFill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They act directly as well as indirectly. e.g. Ephedrine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2287" y="196343"/>
            <a:ext cx="7034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Classification of Adrenergic Drugs</a:t>
            </a:r>
            <a:endParaRPr lang="en-IN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239929"/>
            <a:ext cx="10125546" cy="4222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Classification of Adrenergic Drugs</a:t>
            </a:r>
            <a:endParaRPr lang="en-IN" sz="28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685" y="759892"/>
            <a:ext cx="8771806" cy="599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3731"/>
            <a:ext cx="12086376" cy="113925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Effects of Adrenergic Drugs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853" y="1568806"/>
            <a:ext cx="110591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 algn="just">
              <a:spcAft>
                <a:spcPts val="1200"/>
              </a:spcAft>
              <a:tabLst>
                <a:tab pos="228600" algn="l"/>
                <a:tab pos="914400" algn="l"/>
              </a:tabLst>
            </a:pP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Heart (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IN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IN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989013" indent="-3619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Increase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heart rate (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positive chronotropic effect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and </a:t>
            </a:r>
          </a:p>
          <a:p>
            <a:pPr marL="989013" indent="-3619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Increase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force of cardiac contraction (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positive inotropic effect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</a:p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792288" indent="-1792288"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914400" algn="l"/>
              </a:tabLst>
            </a:pPr>
            <a:r>
              <a:rPr lang="en-IN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Blood vessels (Mainly </a:t>
            </a:r>
            <a:r>
              <a:rPr lang="el-GR" sz="28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IN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but also 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IN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989013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Both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vasoconstriction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mediated) and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vasodilatation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mediated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 </a:t>
            </a:r>
          </a:p>
          <a:p>
            <a:pPr marL="989013" indent="-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There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dilatation of blood vessels in skeletal muscles, lungs and mesentery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action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796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358" y="238162"/>
            <a:ext cx="12086376" cy="61097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Effects of Adrenergic Drugs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624" y="931485"/>
            <a:ext cx="116880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88" indent="-1792288"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9144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Dale’s Reversal Phenomenon: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Blood vessels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More </a:t>
            </a:r>
            <a:r>
              <a:rPr lang="el-GR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less </a:t>
            </a:r>
            <a:r>
              <a:rPr lang="el-GR" sz="20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receptors. </a:t>
            </a:r>
            <a:endParaRPr lang="en-US" sz="20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l-GR" sz="20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more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powerful and sensitive. </a:t>
            </a:r>
            <a:endParaRPr lang="en-US" sz="20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Epinephrine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causes increase which is followed by decrease in blood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pressure. </a:t>
            </a: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initial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rise in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B.P.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mediated by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which are more in number. </a:t>
            </a:r>
            <a:endParaRPr lang="en-US" sz="20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concentration of epinephrine decreases by metabolism or elimination, it dissociates first from the less sensitive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receptors. So, at later stage, the number of activated </a:t>
            </a:r>
            <a:r>
              <a:rPr lang="el-GR" sz="20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remains more than the activated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which cause decrease in blood pressure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Presence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 blockers like ergot etc.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inhibits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rising phase of epinephrine induced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B.P.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But, </a:t>
            </a:r>
            <a:r>
              <a:rPr lang="el-GR" sz="20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 mediated action (i.e. fall in blood pressure)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predominates. </a:t>
            </a:r>
          </a:p>
          <a:p>
            <a:pPr marL="987425" indent="-45085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893763" algn="l"/>
              </a:tabLst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As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effect of epinephrine is reversed by the presence of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 blockers and this phenomenon was first observed by Dale, the phenomenon is called as Dale’s Reversal Phenomenon.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155" y="5655244"/>
            <a:ext cx="4558981" cy="109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669" y="1001849"/>
            <a:ext cx="11525693" cy="554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Respiratory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tract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Relaxation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smooth </a:t>
            </a:r>
            <a:r>
              <a:rPr lang="en-US" sz="22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ms.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Of bronchi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trachea. Epinephrine and isoproterenol (but not norepinephrine) are potent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bronchodilators.</a:t>
            </a:r>
            <a:endParaRPr lang="en-IN" sz="2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IN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Gastrointestinal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tract (Both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2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Decrease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tone and motility.</a:t>
            </a:r>
            <a:endParaRPr lang="en-IN" sz="2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5.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Eye (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0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Mydriasis</a:t>
            </a:r>
            <a:r>
              <a:rPr lang="en-US" sz="2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due to contraction of radial muscles. </a:t>
            </a:r>
            <a:endParaRPr lang="en-US" sz="2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46088" lvl="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Decreased </a:t>
            </a:r>
            <a:r>
              <a:rPr lang="en-US" sz="2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Intraocular Pressure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by enhancing both conventional (</a:t>
            </a:r>
            <a:r>
              <a:rPr lang="en-US" sz="2200" i="1" dirty="0">
                <a:latin typeface="Comic Sans MS" panose="030F0702030302020204" pitchFamily="66" charset="0"/>
                <a:ea typeface="Times New Roman" panose="02020603050405020304" pitchFamily="18" charset="0"/>
              </a:rPr>
              <a:t>via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 β</a:t>
            </a:r>
            <a:r>
              <a:rPr lang="en-US" sz="2200" baseline="-25000" dirty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-receptor mechanism) and </a:t>
            </a:r>
            <a:r>
              <a:rPr lang="en-US" sz="2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uveoscleral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outflow (perhaps </a:t>
            </a:r>
            <a:r>
              <a:rPr lang="en-US" sz="2200" i="1" dirty="0">
                <a:latin typeface="Comic Sans MS" panose="030F0702030302020204" pitchFamily="66" charset="0"/>
                <a:ea typeface="Times New Roman" panose="02020603050405020304" pitchFamily="18" charset="0"/>
              </a:rPr>
              <a:t>via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prostaglandin production) from the eye.</a:t>
            </a:r>
            <a:endParaRPr lang="en-IN" sz="2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6.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Sex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organ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2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Ejaculation of male sex organ.</a:t>
            </a:r>
            <a:endParaRPr lang="en-IN" sz="2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61950" lvl="0" indent="-36195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7.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Metabolism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Metabolic effects like </a:t>
            </a:r>
            <a:r>
              <a:rPr lang="en-US" sz="2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hyperglycaemia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2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&amp;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due to </a:t>
            </a:r>
            <a:r>
              <a:rPr lang="en-US" sz="2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glycogenolysis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</a:t>
            </a:r>
            <a:r>
              <a:rPr lang="en-US" sz="2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hyperlipaemia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0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3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due to lipolysis.</a:t>
            </a:r>
            <a:endParaRPr lang="en-IN" sz="2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8.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Splenic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capsule: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Contracts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more RBCs are poured into </a:t>
            </a:r>
            <a:r>
              <a:rPr lang="en-US" sz="2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circulation.</a:t>
            </a:r>
            <a:endParaRPr lang="en-IN" sz="2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46088" lvl="0" indent="-446088" algn="just">
              <a:lnSpc>
                <a:spcPts val="2800"/>
              </a:lnSpc>
              <a:spcBef>
                <a:spcPts val="9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9. </a:t>
            </a:r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CNS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r>
              <a:rPr lang="en-US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CNS stimulation causing respiratory stimulation, wakefulness, increase in psychomotor activity and anorectic effect.</a:t>
            </a:r>
            <a:endParaRPr lang="en-IN" sz="22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4358" y="184997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Effects of Adrenergic Drugs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2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712" y="1055021"/>
            <a:ext cx="1175960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[I]. </a:t>
            </a:r>
            <a:r>
              <a:rPr lang="en-US" sz="26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Adrenaline </a:t>
            </a:r>
            <a:r>
              <a:rPr lang="en-US" sz="26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(Epinephrine) and Noradrenaline (Norepinephrine)</a:t>
            </a:r>
            <a:r>
              <a:rPr lang="en-US" sz="2600" b="1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endParaRPr lang="en-US" sz="2600" b="1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These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agents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reverse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hypotension, hence,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called </a:t>
            </a:r>
            <a:r>
              <a:rPr lang="en-US" sz="2300" b="1" dirty="0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‘</a:t>
            </a:r>
            <a:r>
              <a:rPr lang="en-US" sz="2300" b="1" dirty="0" err="1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pressoramines</a:t>
            </a:r>
            <a:r>
              <a:rPr lang="en-US" sz="2300" b="1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’</a:t>
            </a:r>
            <a:r>
              <a:rPr lang="en-US" sz="2300" dirty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Noradrenaline :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Best </a:t>
            </a:r>
            <a:r>
              <a:rPr lang="en-US" sz="23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i.v</a:t>
            </a:r>
            <a:r>
              <a:rPr lang="en-US" sz="23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infusion.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It causes generalized vasoconstriction with increased peripheral resistance and increased systolic and diastolic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B.P.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Adrenaline :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Myocardial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stimulation &amp; disordered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rhythm of the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heart.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For this reason, adrenaline is not given intravenously. 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300" b="1" dirty="0" smtClean="0">
                <a:solidFill>
                  <a:srgbClr val="000099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Uses:</a:t>
            </a:r>
          </a:p>
          <a:p>
            <a:pPr marL="893763" lvl="0" indent="-4476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With 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local </a:t>
            </a:r>
            <a:r>
              <a:rPr lang="en-US" sz="2300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anaesthetics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Potentiate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local </a:t>
            </a:r>
            <a:r>
              <a:rPr lang="en-US" sz="23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anaesthetic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action by decreasing absorption of local </a:t>
            </a:r>
            <a:r>
              <a:rPr lang="en-US" sz="23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anaesthetics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lvl="0" indent="-4476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As 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local </a:t>
            </a:r>
            <a:r>
              <a:rPr lang="en-US" sz="2300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haemostatic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Arrests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bleeding due to local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vasoconstriction.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lvl="0" indent="-4476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allergic/ anaphylactic reactions and acute bronchial </a:t>
            </a:r>
            <a:r>
              <a:rPr lang="en-US" sz="23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asthma :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Epinephrine reverses the acute hypotension and dilates the respiratory 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passages.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lvl="0" indent="-44767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As </a:t>
            </a:r>
            <a:r>
              <a:rPr lang="en-US" sz="23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cardiac stimulant:</a:t>
            </a:r>
            <a:r>
              <a:rPr lang="en-US" sz="2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Used in the treatment of acute cardiac arrest AV blocks</a:t>
            </a:r>
            <a:r>
              <a:rPr lang="en-US" sz="23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28" y="14295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30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</a:t>
            </a:r>
            <a:endParaRPr lang="en-IN" sz="30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4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712" y="1055021"/>
            <a:ext cx="1175960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[II]. 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Ephedrine</a:t>
            </a:r>
            <a:r>
              <a:rPr lang="en-US" sz="25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5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500" b="1" u="sng" dirty="0" smtClean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a naturally acting alkaloid obtained from Ephedra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vulgaris.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Mixed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acting - Mainly acts indirectly but also has some direct action on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also.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resistant to MAO and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COMT.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100 times less potent than adrenaline but longer lasting (4 - 6 hour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was the first agent to be used clinically in management of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asthma.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drug was previously used as bronchodilator, vasoconstrictor, a heart stimulant, a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mydriatic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a CNS stimulant. Now-a-days, for most of these purposes, there are preferred drugs which are pharmacologically cleaner, more potent alternatives.</a:t>
            </a:r>
            <a:endParaRPr lang="en-IN" sz="23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28" y="17448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Sympathomimetic Agents and their Clinical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2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1207</Words>
  <Application>Microsoft Office PowerPoint</Application>
  <PresentationFormat>Widescreen</PresentationFormat>
  <Paragraphs>99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Adrenergic Drugs (Sympathomimetics)</vt:lpstr>
      <vt:lpstr>Adrenergic Drugs  (Sympathomimetics)</vt:lpstr>
      <vt:lpstr>PowerPoint Presentation</vt:lpstr>
      <vt:lpstr>Classification of Adrenergic Drugs</vt:lpstr>
      <vt:lpstr>Pharmacological Effects of Adrenergic Drugs</vt:lpstr>
      <vt:lpstr>Pharmacological Effects of Adrenergic Drugs      contd…</vt:lpstr>
      <vt:lpstr>Pharmacological Effects of Adrenergic Drugs      contd…</vt:lpstr>
      <vt:lpstr>Sympathomimetic Agents and their Clinical Uses</vt:lpstr>
      <vt:lpstr>Sympathomimetic Agents and their Clinical Uses        contd…</vt:lpstr>
      <vt:lpstr>Sympathomimetic Agents and their Clinical Uses        contd…</vt:lpstr>
      <vt:lpstr>Sympathomimetic Agents and their Clinical Uses        contd…</vt:lpstr>
      <vt:lpstr>Sympathomimetic Agents and their Clinical Uses        contd…</vt:lpstr>
      <vt:lpstr>Sympathomimetic Agents and their Clinical Uses        contd…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98</cp:revision>
  <dcterms:created xsi:type="dcterms:W3CDTF">2019-08-07T04:06:43Z</dcterms:created>
  <dcterms:modified xsi:type="dcterms:W3CDTF">2020-03-30T08:36:21Z</dcterms:modified>
</cp:coreProperties>
</file>