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8" r:id="rId3"/>
    <p:sldId id="279" r:id="rId4"/>
    <p:sldId id="280" r:id="rId5"/>
    <p:sldId id="284" r:id="rId6"/>
    <p:sldId id="285" r:id="rId7"/>
    <p:sldId id="292" r:id="rId8"/>
    <p:sldId id="286" r:id="rId9"/>
    <p:sldId id="287" r:id="rId10"/>
    <p:sldId id="288" r:id="rId11"/>
    <p:sldId id="289" r:id="rId12"/>
    <p:sldId id="294" r:id="rId13"/>
    <p:sldId id="290" r:id="rId14"/>
    <p:sldId id="295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106" d="100"/>
          <a:sy n="106" d="100"/>
        </p:scale>
        <p:origin x="-32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4/26/2020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4/26/2020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4/26/2020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4/26/2020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4/26/2020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4/26/2020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ecoursesonline.iasri.res.in/mod/page/view.php?id=54150" TargetMode="External"/><Relationship Id="rId2" Type="http://schemas.openxmlformats.org/officeDocument/2006/relationships/hyperlink" Target="http://ecoursesonline.iasri.res.in/mod/resource/view.php?id=54303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ecoursesonline.iasri.res.in/mod/page/view.php?id=54147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ecoursesonline.iasri.res.in/mod/page/view.php?id=54248" TargetMode="External"/><Relationship Id="rId2" Type="http://schemas.openxmlformats.org/officeDocument/2006/relationships/hyperlink" Target="http://ecoursesonline.iasri.res.in/mod/resource/view.php?id=54303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ecoursesonline.iasri.res.in/mod/page/view.php?id=54149" TargetMode="External"/><Relationship Id="rId2" Type="http://schemas.openxmlformats.org/officeDocument/2006/relationships/hyperlink" Target="http://ecoursesonline.iasri.res.in/mod/page/view.php?id=54148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457200"/>
            <a:ext cx="7772400" cy="25908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b="1" dirty="0" smtClean="0">
                <a:latin typeface="Algerian" pitchFamily="82" charset="0"/>
              </a:rPr>
              <a:t/>
            </a:r>
            <a:br>
              <a:rPr lang="en-US" sz="3600" b="1" dirty="0" smtClean="0">
                <a:latin typeface="Algerian" pitchFamily="82" charset="0"/>
              </a:rPr>
            </a:br>
            <a:r>
              <a:rPr lang="en-US" sz="3600" dirty="0" smtClean="0">
                <a:latin typeface="Algerian" pitchFamily="82" charset="0"/>
              </a:rPr>
              <a:t>VETERINARY ANATOMY,             </a:t>
            </a:r>
            <a:r>
              <a:rPr lang="en-US" sz="3600" dirty="0" smtClean="0">
                <a:solidFill>
                  <a:srgbClr val="FF0000"/>
                </a:solidFill>
                <a:latin typeface="Algerian" pitchFamily="82" charset="0"/>
              </a:rPr>
              <a:t>UNIT- 6</a:t>
            </a:r>
            <a:r>
              <a:rPr lang="en-US" sz="3600" dirty="0" smtClean="0">
                <a:latin typeface="Algerian" pitchFamily="82" charset="0"/>
              </a:rPr>
              <a:t>,</a:t>
            </a:r>
            <a:br>
              <a:rPr lang="en-US" sz="3600" dirty="0" smtClean="0">
                <a:latin typeface="Algerian" pitchFamily="82" charset="0"/>
              </a:rPr>
            </a:br>
            <a:r>
              <a:rPr lang="en-US" sz="3600" dirty="0" smtClean="0">
                <a:latin typeface="Algerian" pitchFamily="82" charset="0"/>
              </a:rPr>
              <a:t>Topic-III-  </a:t>
            </a:r>
            <a:r>
              <a:rPr lang="en-US" sz="3600" dirty="0" smtClean="0">
                <a:solidFill>
                  <a:srgbClr val="FF0000"/>
                </a:solidFill>
                <a:latin typeface="Algerian" pitchFamily="82" charset="0"/>
              </a:rPr>
              <a:t>STUDY ABOUT </a:t>
            </a:r>
            <a:r>
              <a:rPr lang="en-US" sz="3600" dirty="0" smtClean="0">
                <a:solidFill>
                  <a:srgbClr val="0070C0"/>
                </a:solidFill>
                <a:latin typeface="Algerian" pitchFamily="82" charset="0"/>
              </a:rPr>
              <a:t>FEMUR</a:t>
            </a:r>
            <a:r>
              <a:rPr lang="en-US" sz="3600" dirty="0" smtClean="0">
                <a:solidFill>
                  <a:srgbClr val="FF0000"/>
                </a:solidFill>
                <a:latin typeface="Algerian" pitchFamily="82" charset="0"/>
              </a:rPr>
              <a:t> -ALONG WITH ITS Musculatures </a:t>
            </a:r>
            <a:r>
              <a:rPr lang="en-US" sz="3600" dirty="0" err="1" smtClean="0">
                <a:solidFill>
                  <a:srgbClr val="FF0000"/>
                </a:solidFill>
                <a:latin typeface="Algerian" pitchFamily="82" charset="0"/>
              </a:rPr>
              <a:t>ox,horse,sheep,goat,pig,dog&amp;fowl</a:t>
            </a:r>
            <a:r>
              <a:rPr lang="en-US" sz="3600" dirty="0" smtClean="0">
                <a:solidFill>
                  <a:srgbClr val="FF0000"/>
                </a:solidFill>
                <a:latin typeface="Algerian" pitchFamily="82" charset="0"/>
              </a:rPr>
              <a:t> </a:t>
            </a:r>
            <a:r>
              <a:rPr lang="en-US" sz="3600" dirty="0" smtClean="0">
                <a:latin typeface="Algerian" pitchFamily="82" charset="0"/>
              </a:rPr>
              <a:t/>
            </a:r>
            <a:br>
              <a:rPr lang="en-US" sz="3600" dirty="0" smtClean="0">
                <a:latin typeface="Algerian" pitchFamily="82" charset="0"/>
              </a:rPr>
            </a:br>
            <a:endParaRPr lang="en-US" sz="3600" dirty="0">
              <a:latin typeface="Algerian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smtClean="0">
                <a:latin typeface="Algerian" pitchFamily="82" charset="0"/>
              </a:rPr>
              <a:t>Instructor- </a:t>
            </a:r>
            <a:r>
              <a:rPr lang="en-US" dirty="0" smtClean="0">
                <a:solidFill>
                  <a:srgbClr val="FF0000"/>
                </a:solidFill>
                <a:latin typeface="Algerian" pitchFamily="82" charset="0"/>
              </a:rPr>
              <a:t>DR. SANJAY KUMAR BHARTI</a:t>
            </a:r>
          </a:p>
          <a:p>
            <a:pPr algn="just"/>
            <a:r>
              <a:rPr lang="en-US" dirty="0" smtClean="0">
                <a:latin typeface="Algerian" pitchFamily="82" charset="0"/>
              </a:rPr>
              <a:t>                         HOD, VETERINARY ANATOMY</a:t>
            </a:r>
          </a:p>
          <a:p>
            <a:pPr algn="just"/>
            <a:endParaRPr lang="en-US" dirty="0" smtClean="0">
              <a:latin typeface="Algerian" pitchFamily="82" charset="0"/>
            </a:endParaRPr>
          </a:p>
          <a:p>
            <a:pPr algn="just"/>
            <a:endParaRPr lang="en-US" dirty="0" smtClean="0">
              <a:latin typeface="Algerian" pitchFamily="82" charset="0"/>
            </a:endParaRPr>
          </a:p>
          <a:p>
            <a:pPr algn="just"/>
            <a:endParaRPr lang="en-US" dirty="0" smtClean="0">
              <a:latin typeface="Algerian" pitchFamily="82" charset="0"/>
            </a:endParaRPr>
          </a:p>
          <a:p>
            <a:pPr algn="just"/>
            <a:endParaRPr lang="en-US" dirty="0">
              <a:latin typeface="Algerian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 lvl="0" algn="just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 shaft is wide and relatively massive.</a:t>
            </a:r>
          </a:p>
          <a:p>
            <a:pPr lvl="0" algn="just"/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 ridge extends from the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trochanter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major to the lateral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supracondyloid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crest and there is no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supracondyloid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fossa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 algn="just"/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 third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trochanter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is absent.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  <a:latin typeface="Algerian" pitchFamily="82" charset="0"/>
              </a:rPr>
              <a:t>                 PIG-FEMUR</a:t>
            </a:r>
            <a:endParaRPr lang="en-US" dirty="0">
              <a:solidFill>
                <a:srgbClr val="FF0000"/>
              </a:solidFill>
              <a:latin typeface="Algerian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 shaft is proportionately large and strongly curved with the convexity forward.</a:t>
            </a:r>
          </a:p>
          <a:p>
            <a:pPr lvl="0" algn="just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supra </a:t>
            </a:r>
            <a:r>
              <a:rPr lang="en-US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condyloid</a:t>
            </a:r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fossa</a:t>
            </a:r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is absent.</a:t>
            </a:r>
          </a:p>
          <a:p>
            <a:pPr lvl="0" algn="just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trochanteric</a:t>
            </a:r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fossa</a:t>
            </a:r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is rounded and deep.</a:t>
            </a:r>
          </a:p>
          <a:p>
            <a:pPr lvl="0" algn="just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 ridges of the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trochlea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are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sagittal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and equal.</a:t>
            </a:r>
          </a:p>
          <a:p>
            <a:pPr lvl="0" algn="just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inter </a:t>
            </a:r>
            <a:r>
              <a:rPr lang="en-US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condyloid</a:t>
            </a:r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fossa</a:t>
            </a:r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is wide.</a:t>
            </a:r>
          </a:p>
          <a:p>
            <a:pPr lvl="0" algn="just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On the posterior aspect of the distal extremity immediately above each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condyle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is a small facet for a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sesamoid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-the 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fabella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 algn="just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 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fabellae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 are two small rounded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sesamoid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bones, located one each on the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condyles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of the femur on the posterior aspect.</a:t>
            </a:r>
          </a:p>
          <a:p>
            <a:pPr lvl="0" algn="just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They are developed in the tendons of origin of the </a:t>
            </a:r>
            <a:r>
              <a:rPr lang="en-US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gastrocnemius</a:t>
            </a:r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 muscle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  <a:latin typeface="Algerian" pitchFamily="82" charset="0"/>
              </a:rPr>
              <a:t>                DOG-FEMUR</a:t>
            </a:r>
            <a:endParaRPr lang="en-US" dirty="0">
              <a:solidFill>
                <a:srgbClr val="FF0000"/>
              </a:solidFill>
              <a:latin typeface="Algerian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      </a:t>
            </a:r>
            <a:r>
              <a:rPr lang="en-US" dirty="0" smtClean="0">
                <a:solidFill>
                  <a:srgbClr val="FF0000"/>
                </a:solidFill>
                <a:latin typeface="Algerian" pitchFamily="82" charset="0"/>
              </a:rPr>
              <a:t>FEMUR-</a:t>
            </a:r>
            <a:r>
              <a:rPr lang="en-US" dirty="0" smtClean="0">
                <a:solidFill>
                  <a:srgbClr val="FF0000"/>
                </a:solidFill>
              </a:rPr>
              <a:t> DOG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3074" name="Picture 2" descr="C:\Users\user1\Desktop\FEMUR DOG.pn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719387" y="1972469"/>
            <a:ext cx="3705225" cy="35433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endParaRPr lang="en-US" sz="240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head is prominent but smaller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than the 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  <a:hlinkClick r:id="rId2" tooltip="Acetabulum"/>
              </a:rPr>
              <a:t>acetabulum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 and the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articular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surface extends on the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trochanter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and articulates with the 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  <a:hlinkClick r:id="rId2" tooltip="Acetabulum"/>
              </a:rPr>
              <a:t>acetabulum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and the facet on its rim.</a:t>
            </a:r>
          </a:p>
          <a:p>
            <a:pPr lvl="0" algn="just"/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lateral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condyle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presents on its lateral aspect a groove for the head of 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hlinkClick r:id="rId3" tooltip="Fibula"/>
              </a:rPr>
              <a:t>fibula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  <a:latin typeface="Algerian" pitchFamily="82" charset="0"/>
              </a:rPr>
              <a:t>               FOWL-FEMUR</a:t>
            </a:r>
            <a:endParaRPr lang="en-US" dirty="0">
              <a:solidFill>
                <a:srgbClr val="FF0000"/>
              </a:solidFill>
              <a:latin typeface="Algerian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  <a:latin typeface="Algerian" pitchFamily="82" charset="0"/>
              </a:rPr>
              <a:t>            HIND LIMB - FOWL</a:t>
            </a:r>
            <a:endParaRPr lang="en-US" dirty="0">
              <a:solidFill>
                <a:srgbClr val="FF0000"/>
              </a:solidFill>
              <a:latin typeface="Algerian" pitchFamily="82" charset="0"/>
            </a:endParaRPr>
          </a:p>
        </p:txBody>
      </p:sp>
      <p:pic>
        <p:nvPicPr>
          <p:cNvPr id="4098" name="Picture 2" descr="C:\Users\user1\Desktop\FOWL FEMUR TARSAL TARSOMETATARSAL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876425" y="2348706"/>
            <a:ext cx="5391150" cy="27908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66928" indent="-457200" algn="just">
              <a:buNone/>
            </a:pPr>
            <a:r>
              <a:rPr lang="en-US" sz="2000" dirty="0" smtClean="0">
                <a:latin typeface="Algerian" pitchFamily="82" charset="0"/>
              </a:rPr>
              <a:t>(</a:t>
            </a:r>
            <a:r>
              <a:rPr lang="en-US" sz="2000" dirty="0" smtClean="0">
                <a:latin typeface="Algerian" pitchFamily="82" charset="0"/>
                <a:hlinkClick r:id="rId2"/>
              </a:rPr>
              <a:t>Ox</a:t>
            </a:r>
            <a:r>
              <a:rPr lang="en-US" sz="2000" dirty="0" smtClean="0">
                <a:latin typeface="Algerian" pitchFamily="82" charset="0"/>
              </a:rPr>
              <a:t>)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566928" indent="-457200" algn="just"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1. The femur, the most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massive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longest bones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66928" indent="-457200" algn="just">
              <a:buAutoNum type="arabicPeriod"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2. Extends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obliquely downward and forward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in direction.</a:t>
            </a:r>
          </a:p>
          <a:p>
            <a:pPr algn="just">
              <a:buNone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3. Proximally it head articulates with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acetabulum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and forms joint that is known as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hip joint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None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4. Distally it articulates with proximal ends of tibia, fibula and dorsal surface of patella and forms joint that is known as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stifle joints   </a:t>
            </a:r>
          </a:p>
          <a:p>
            <a:pPr algn="just">
              <a:buNone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For description, It consists of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a </a:t>
            </a:r>
            <a:r>
              <a:rPr lang="en-US" sz="2000" b="1" i="1" dirty="0" smtClean="0">
                <a:latin typeface="Times New Roman" pitchFamily="18" charset="0"/>
                <a:cs typeface="Times New Roman" pitchFamily="18" charset="0"/>
              </a:rPr>
              <a:t>shaft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 and </a:t>
            </a:r>
            <a:r>
              <a:rPr lang="en-US" sz="2000" b="1" i="1" dirty="0" smtClean="0">
                <a:latin typeface="Times New Roman" pitchFamily="18" charset="0"/>
                <a:cs typeface="Times New Roman" pitchFamily="18" charset="0"/>
              </a:rPr>
              <a:t>two extremities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200" dirty="0" smtClean="0">
                <a:solidFill>
                  <a:srgbClr val="FF0000"/>
                </a:solidFill>
                <a:latin typeface="Algerian" pitchFamily="82" charset="0"/>
              </a:rPr>
              <a:t/>
            </a:r>
            <a:br>
              <a:rPr lang="en-US" sz="3200" dirty="0" smtClean="0">
                <a:solidFill>
                  <a:srgbClr val="FF0000"/>
                </a:solidFill>
                <a:latin typeface="Algerian" pitchFamily="82" charset="0"/>
              </a:rPr>
            </a:br>
            <a:r>
              <a:rPr lang="en-US" sz="2700" dirty="0" smtClean="0">
                <a:solidFill>
                  <a:srgbClr val="FF0000"/>
                </a:solidFill>
                <a:latin typeface="Algerian" pitchFamily="82" charset="0"/>
              </a:rPr>
              <a:t>STUDY ABOUT FEMUR -ALONG WITH ITS Musculatures </a:t>
            </a:r>
            <a:r>
              <a:rPr lang="en-US" sz="2700" dirty="0" err="1" smtClean="0">
                <a:solidFill>
                  <a:srgbClr val="FF0000"/>
                </a:solidFill>
                <a:latin typeface="Algerian" pitchFamily="82" charset="0"/>
              </a:rPr>
              <a:t>ox,horse,sheep,goat,pig,dog&amp;fowl</a:t>
            </a:r>
            <a:r>
              <a:rPr lang="en-US" sz="2700" dirty="0" smtClean="0">
                <a:solidFill>
                  <a:srgbClr val="FF0000"/>
                </a:solidFill>
                <a:latin typeface="Algerian" pitchFamily="82" charset="0"/>
              </a:rPr>
              <a:t> </a:t>
            </a:r>
            <a:r>
              <a:rPr lang="en-US" sz="3200" dirty="0" smtClean="0"/>
              <a:t/>
            </a:r>
            <a:br>
              <a:rPr lang="en-US" sz="3200" dirty="0" smtClean="0"/>
            </a:br>
            <a:endParaRPr lang="en-US" sz="3200" dirty="0">
              <a:latin typeface="Algerian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2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Shaft:</a:t>
            </a:r>
            <a:endParaRPr lang="en-US" sz="3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The </a:t>
            </a:r>
            <a:r>
              <a:rPr lang="en-US" sz="3200" i="1" dirty="0" smtClean="0">
                <a:latin typeface="Times New Roman" pitchFamily="18" charset="0"/>
                <a:cs typeface="Times New Roman" pitchFamily="18" charset="0"/>
              </a:rPr>
              <a:t>shaft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posses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four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surfaces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The </a:t>
            </a:r>
            <a:r>
              <a:rPr lang="en-US" sz="32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anterior, medial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 and </a:t>
            </a:r>
            <a:r>
              <a:rPr lang="en-US" sz="32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lateral surfaces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 are continuous, convex from side to side and are covered in life by the 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quadriceps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3200" b="1" i="1" dirty="0" err="1" smtClean="0">
                <a:latin typeface="Times New Roman" pitchFamily="18" charset="0"/>
                <a:cs typeface="Times New Roman" pitchFamily="18" charset="0"/>
              </a:rPr>
              <a:t>femoris</a:t>
            </a:r>
            <a:r>
              <a:rPr lang="en-US" sz="3200" i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The </a:t>
            </a:r>
            <a:r>
              <a:rPr lang="en-US" sz="3200" i="1" dirty="0" smtClean="0">
                <a:latin typeface="Times New Roman" pitchFamily="18" charset="0"/>
                <a:cs typeface="Times New Roman" pitchFamily="18" charset="0"/>
              </a:rPr>
              <a:t>posterior face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 is narrow in the middle where it is rough for the </a:t>
            </a:r>
            <a:r>
              <a:rPr lang="en-US" sz="3200" i="1" dirty="0" smtClean="0">
                <a:latin typeface="Times New Roman" pitchFamily="18" charset="0"/>
                <a:cs typeface="Times New Roman" pitchFamily="18" charset="0"/>
              </a:rPr>
              <a:t>adductor.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Below this is an oblique vascular impression running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downward and outward marking the course of the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femoral vessels.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FF0000"/>
                </a:solidFill>
                <a:latin typeface="Algerian" pitchFamily="82" charset="0"/>
                <a:cs typeface="Times New Roman" pitchFamily="18" charset="0"/>
              </a:rPr>
              <a:t>FEMUR - Thigh Bone-Cont</a:t>
            </a:r>
            <a:r>
              <a:rPr lang="en-US" dirty="0" smtClean="0">
                <a:solidFill>
                  <a:srgbClr val="FF0000"/>
                </a:solidFill>
              </a:rPr>
              <a:t>……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 algn="just"/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medial border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of posterior surface presents in its upper third the </a:t>
            </a:r>
            <a:r>
              <a:rPr lang="en-US" sz="2600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trochanter</a:t>
            </a:r>
            <a:r>
              <a:rPr lang="en-US" sz="26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minor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, which is for </a:t>
            </a:r>
            <a:r>
              <a:rPr lang="en-US" sz="2600" b="1" i="1" dirty="0" err="1" smtClean="0">
                <a:latin typeface="Times New Roman" pitchFamily="18" charset="0"/>
                <a:cs typeface="Times New Roman" pitchFamily="18" charset="0"/>
              </a:rPr>
              <a:t>quadratus</a:t>
            </a:r>
            <a:r>
              <a:rPr lang="en-US" sz="26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i="1" dirty="0" err="1" smtClean="0">
                <a:latin typeface="Times New Roman" pitchFamily="18" charset="0"/>
                <a:cs typeface="Times New Roman" pitchFamily="18" charset="0"/>
              </a:rPr>
              <a:t>femoris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 and </a:t>
            </a:r>
            <a:r>
              <a:rPr lang="en-US" sz="2600" b="1" i="1" dirty="0" err="1" smtClean="0">
                <a:latin typeface="Times New Roman" pitchFamily="18" charset="0"/>
                <a:cs typeface="Times New Roman" pitchFamily="18" charset="0"/>
              </a:rPr>
              <a:t>ilio-psoas</a:t>
            </a:r>
            <a:r>
              <a:rPr lang="en-US" sz="2600" i="1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 Extending from this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trochanter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obliquely and joining the </a:t>
            </a:r>
            <a:r>
              <a:rPr lang="en-US" sz="2600" i="1" dirty="0" err="1" smtClean="0">
                <a:latin typeface="Times New Roman" pitchFamily="18" charset="0"/>
                <a:cs typeface="Times New Roman" pitchFamily="18" charset="0"/>
              </a:rPr>
              <a:t>trochanter</a:t>
            </a:r>
            <a:r>
              <a:rPr lang="en-US" sz="2600" i="1" dirty="0" smtClean="0">
                <a:latin typeface="Times New Roman" pitchFamily="18" charset="0"/>
                <a:cs typeface="Times New Roman" pitchFamily="18" charset="0"/>
              </a:rPr>
              <a:t> major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 is </a:t>
            </a:r>
            <a:r>
              <a:rPr lang="en-US" sz="2600" i="1" dirty="0" err="1" smtClean="0">
                <a:latin typeface="Times New Roman" pitchFamily="18" charset="0"/>
                <a:cs typeface="Times New Roman" pitchFamily="18" charset="0"/>
              </a:rPr>
              <a:t>trochanteric</a:t>
            </a:r>
            <a:r>
              <a:rPr lang="en-US" sz="2600" i="1" dirty="0" smtClean="0">
                <a:latin typeface="Times New Roman" pitchFamily="18" charset="0"/>
                <a:cs typeface="Times New Roman" pitchFamily="18" charset="0"/>
              </a:rPr>
              <a:t> ridge,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 which forms the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postero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-lateral boundary of the </a:t>
            </a:r>
            <a:r>
              <a:rPr lang="en-US" sz="2600" i="1" dirty="0" err="1" smtClean="0">
                <a:latin typeface="Times New Roman" pitchFamily="18" charset="0"/>
                <a:cs typeface="Times New Roman" pitchFamily="18" charset="0"/>
              </a:rPr>
              <a:t>trochanteric</a:t>
            </a:r>
            <a:r>
              <a:rPr lang="en-US" sz="26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i="1" dirty="0" err="1" smtClean="0">
                <a:latin typeface="Times New Roman" pitchFamily="18" charset="0"/>
                <a:cs typeface="Times New Roman" pitchFamily="18" charset="0"/>
              </a:rPr>
              <a:t>fossa</a:t>
            </a:r>
            <a:r>
              <a:rPr lang="en-US" sz="2600" i="1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  </a:t>
            </a:r>
            <a:r>
              <a:rPr lang="en-US" sz="2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trochanteric</a:t>
            </a:r>
            <a:r>
              <a:rPr lang="en-US" sz="2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ridge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is for the </a:t>
            </a:r>
            <a:r>
              <a:rPr lang="en-US" sz="2600" b="1" i="1" dirty="0" smtClean="0">
                <a:latin typeface="Times New Roman" pitchFamily="18" charset="0"/>
                <a:cs typeface="Times New Roman" pitchFamily="18" charset="0"/>
              </a:rPr>
              <a:t>gluteus </a:t>
            </a:r>
            <a:r>
              <a:rPr lang="en-US" sz="2600" b="1" i="1" dirty="0" err="1" smtClean="0">
                <a:latin typeface="Times New Roman" pitchFamily="18" charset="0"/>
                <a:cs typeface="Times New Roman" pitchFamily="18" charset="0"/>
              </a:rPr>
              <a:t>medius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 and  </a:t>
            </a:r>
            <a:r>
              <a:rPr lang="en-US" sz="2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trochanteric</a:t>
            </a:r>
            <a:r>
              <a:rPr lang="en-US" sz="2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fossa</a:t>
            </a:r>
            <a:r>
              <a:rPr lang="en-US" sz="2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for </a:t>
            </a:r>
            <a:r>
              <a:rPr lang="en-US" sz="2600" b="1" i="1" dirty="0" err="1" smtClean="0">
                <a:latin typeface="Times New Roman" pitchFamily="18" charset="0"/>
                <a:cs typeface="Times New Roman" pitchFamily="18" charset="0"/>
              </a:rPr>
              <a:t>gemellus</a:t>
            </a:r>
            <a:r>
              <a:rPr lang="en-US" sz="2600" b="1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600" b="1" i="1" dirty="0" err="1" smtClean="0">
                <a:latin typeface="Times New Roman" pitchFamily="18" charset="0"/>
                <a:cs typeface="Times New Roman" pitchFamily="18" charset="0"/>
              </a:rPr>
              <a:t>obturator</a:t>
            </a:r>
            <a:r>
              <a:rPr lang="en-US" sz="26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i="1" dirty="0" err="1" smtClean="0">
                <a:latin typeface="Times New Roman" pitchFamily="18" charset="0"/>
                <a:cs typeface="Times New Roman" pitchFamily="18" charset="0"/>
              </a:rPr>
              <a:t>externus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 and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2600" b="1" i="1" dirty="0" err="1" smtClean="0">
                <a:latin typeface="Times New Roman" pitchFamily="18" charset="0"/>
                <a:cs typeface="Times New Roman" pitchFamily="18" charset="0"/>
              </a:rPr>
              <a:t>obturator</a:t>
            </a:r>
            <a:r>
              <a:rPr lang="en-US" sz="26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i="1" dirty="0" err="1" smtClean="0">
                <a:latin typeface="Times New Roman" pitchFamily="18" charset="0"/>
                <a:cs typeface="Times New Roman" pitchFamily="18" charset="0"/>
              </a:rPr>
              <a:t>internus</a:t>
            </a:r>
            <a:r>
              <a:rPr lang="en-US" sz="2600" b="1" i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6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distal third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of this border carries above the </a:t>
            </a:r>
            <a:r>
              <a:rPr lang="en-US" sz="2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medial </a:t>
            </a:r>
            <a:r>
              <a:rPr lang="en-US" sz="2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condyle</a:t>
            </a:r>
            <a:r>
              <a:rPr lang="en-US" sz="2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the </a:t>
            </a:r>
            <a:r>
              <a:rPr lang="en-US" sz="2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medial supra </a:t>
            </a:r>
            <a:r>
              <a:rPr lang="en-US" sz="26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condyloid</a:t>
            </a:r>
            <a:r>
              <a:rPr lang="en-US" sz="2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crest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 for the 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medial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head of the </a:t>
            </a:r>
            <a:r>
              <a:rPr lang="en-US" sz="2600" b="1" i="1" dirty="0" err="1" smtClean="0">
                <a:latin typeface="Times New Roman" pitchFamily="18" charset="0"/>
                <a:cs typeface="Times New Roman" pitchFamily="18" charset="0"/>
              </a:rPr>
              <a:t>gastrocnemius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The rest of this border below the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trochanter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minor is for the </a:t>
            </a:r>
            <a:r>
              <a:rPr lang="en-US" sz="2600" b="1" i="1" dirty="0" err="1" smtClean="0">
                <a:latin typeface="Times New Roman" pitchFamily="18" charset="0"/>
                <a:cs typeface="Times New Roman" pitchFamily="18" charset="0"/>
              </a:rPr>
              <a:t>pectineus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 algn="just"/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The </a:t>
            </a:r>
            <a:r>
              <a:rPr lang="en-US" sz="2600" b="1" i="1" dirty="0" smtClean="0">
                <a:latin typeface="Times New Roman" pitchFamily="18" charset="0"/>
                <a:cs typeface="Times New Roman" pitchFamily="18" charset="0"/>
              </a:rPr>
              <a:t>lateral border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 presents in its distal third the </a:t>
            </a:r>
            <a:r>
              <a:rPr lang="en-US" sz="26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supracondyloid</a:t>
            </a:r>
            <a:r>
              <a:rPr lang="en-US" sz="2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fossa</a:t>
            </a:r>
            <a:r>
              <a:rPr lang="en-US" sz="2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which is bounded laterally by the lateral </a:t>
            </a:r>
            <a:r>
              <a:rPr lang="en-US" sz="2600" i="1" dirty="0" smtClean="0">
                <a:latin typeface="Times New Roman" pitchFamily="18" charset="0"/>
                <a:cs typeface="Times New Roman" pitchFamily="18" charset="0"/>
              </a:rPr>
              <a:t>supra-</a:t>
            </a:r>
            <a:r>
              <a:rPr lang="en-US" sz="2600" i="1" dirty="0" err="1" smtClean="0">
                <a:latin typeface="Times New Roman" pitchFamily="18" charset="0"/>
                <a:cs typeface="Times New Roman" pitchFamily="18" charset="0"/>
              </a:rPr>
              <a:t>condyloid</a:t>
            </a:r>
            <a:r>
              <a:rPr lang="en-US" sz="2600" i="1" dirty="0" smtClean="0">
                <a:latin typeface="Times New Roman" pitchFamily="18" charset="0"/>
                <a:cs typeface="Times New Roman" pitchFamily="18" charset="0"/>
              </a:rPr>
              <a:t> crest.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 The </a:t>
            </a:r>
            <a:r>
              <a:rPr lang="en-US" sz="2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fossa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for the </a:t>
            </a:r>
            <a:r>
              <a:rPr lang="en-US" sz="2600" b="1" i="1" dirty="0" smtClean="0">
                <a:latin typeface="Times New Roman" pitchFamily="18" charset="0"/>
                <a:cs typeface="Times New Roman" pitchFamily="18" charset="0"/>
              </a:rPr>
              <a:t>superficial flexor of the digit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and the </a:t>
            </a:r>
            <a:r>
              <a:rPr lang="en-US" sz="2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crest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for the lateral head of the </a:t>
            </a:r>
            <a:r>
              <a:rPr lang="en-US" sz="2600" b="1" i="1" dirty="0" err="1" smtClean="0">
                <a:latin typeface="Times New Roman" pitchFamily="18" charset="0"/>
                <a:cs typeface="Times New Roman" pitchFamily="18" charset="0"/>
              </a:rPr>
              <a:t>gastrocnemius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FF0000"/>
                </a:solidFill>
                <a:latin typeface="Algerian" pitchFamily="82" charset="0"/>
              </a:rPr>
              <a:t>FEMUR - Thigh Bone-Cont……</a:t>
            </a:r>
            <a:endParaRPr lang="en-US" dirty="0">
              <a:latin typeface="Algerian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just">
              <a:buFont typeface="Wingdings" pitchFamily="2" charset="2"/>
              <a:buChar char="Ø"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It composed of the </a:t>
            </a: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head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neck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 and the </a:t>
            </a:r>
            <a:r>
              <a:rPr lang="en-US" sz="2200" b="1" dirty="0" err="1" smtClean="0">
                <a:latin typeface="Times New Roman" pitchFamily="18" charset="0"/>
                <a:cs typeface="Times New Roman" pitchFamily="18" charset="0"/>
              </a:rPr>
              <a:t>trochanter</a:t>
            </a: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 major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 algn="just">
              <a:buFont typeface="Wingdings" pitchFamily="2" charset="2"/>
              <a:buChar char="Ø"/>
            </a:pPr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Font typeface="Wingdings" pitchFamily="2" charset="2"/>
              <a:buChar char="Ø"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The head</a:t>
            </a: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is medial and articulates with the </a:t>
            </a:r>
            <a:r>
              <a:rPr lang="en-US" sz="2200" b="1" dirty="0" err="1" smtClean="0">
                <a:latin typeface="Times New Roman" pitchFamily="18" charset="0"/>
                <a:cs typeface="Times New Roman" pitchFamily="18" charset="0"/>
                <a:hlinkClick r:id="rId2" tooltip="Acetabulum"/>
              </a:rPr>
              <a:t>acetabulum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. The small         non-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articular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sulcus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, </a:t>
            </a: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fovea </a:t>
            </a:r>
            <a:r>
              <a:rPr lang="en-US" sz="2200" b="1" dirty="0" err="1" smtClean="0">
                <a:latin typeface="Times New Roman" pitchFamily="18" charset="0"/>
                <a:cs typeface="Times New Roman" pitchFamily="18" charset="0"/>
              </a:rPr>
              <a:t>capitis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, on the middle of the head is for the round ligament of the </a:t>
            </a:r>
            <a:r>
              <a:rPr lang="en-US" sz="2200" b="1" dirty="0" smtClean="0">
                <a:latin typeface="Times New Roman" pitchFamily="18" charset="0"/>
                <a:cs typeface="Times New Roman" pitchFamily="18" charset="0"/>
                <a:hlinkClick r:id="rId3" tooltip="Hip joint"/>
              </a:rPr>
              <a:t>hip joint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 algn="just">
              <a:buFont typeface="Wingdings" pitchFamily="2" charset="2"/>
              <a:buChar char="Ø"/>
            </a:pPr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Font typeface="Wingdings" pitchFamily="2" charset="2"/>
              <a:buChar char="Ø"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The 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trochanter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major or </a:t>
            </a:r>
            <a:r>
              <a:rPr lang="en-US" sz="2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greater </a:t>
            </a:r>
            <a:r>
              <a:rPr lang="en-US" sz="2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trochanter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 is massive and is for the </a:t>
            </a: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gluteus </a:t>
            </a:r>
            <a:r>
              <a:rPr lang="en-US" sz="2200" b="1" dirty="0" err="1" smtClean="0">
                <a:latin typeface="Times New Roman" pitchFamily="18" charset="0"/>
                <a:cs typeface="Times New Roman" pitchFamily="18" charset="0"/>
              </a:rPr>
              <a:t>medius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. The lateral face is convex. Below its base are two rough tubercles -the upper one for the middle gluteus and the lower one for the deep gluteus.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  <a:latin typeface="Algerian" pitchFamily="82" charset="0"/>
              </a:rPr>
              <a:t>Femur- Proximal extremity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lvl="0" algn="just">
              <a:buFont typeface="Wingdings" pitchFamily="2" charset="2"/>
              <a:buChar char="Ø"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The distal extremity is large and comprises of 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trochlea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 in 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front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and 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two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condyles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 behind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 algn="just">
              <a:buFont typeface="Wingdings" pitchFamily="2" charset="2"/>
              <a:buChar char="Ø"/>
            </a:pPr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Font typeface="Wingdings" pitchFamily="2" charset="2"/>
              <a:buChar char="Ø"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The 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trochlea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 articulates with 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  <a:hlinkClick r:id="rId2" tooltip="Patella"/>
              </a:rPr>
              <a:t>patella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. The medial ridge of the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trochlea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is more prominent.</a:t>
            </a:r>
          </a:p>
          <a:p>
            <a:pPr lvl="0" algn="just">
              <a:buFont typeface="Wingdings" pitchFamily="2" charset="2"/>
              <a:buChar char="Ø"/>
            </a:pPr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Font typeface="Wingdings" pitchFamily="2" charset="2"/>
              <a:buChar char="Ø"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The 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condyles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 are separated by the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intercondyloid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fossa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and articulate with the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condyles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of the 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  <a:hlinkClick r:id="rId3" tooltip="Tibia"/>
              </a:rPr>
              <a:t>tibia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through the medium of the 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interarticular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cartilages or menisci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 algn="just">
              <a:buFont typeface="Wingdings" pitchFamily="2" charset="2"/>
              <a:buChar char="Ø"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The 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medial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condyle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 presents an eminence on its 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medial aspect for the medial ligament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 algn="just">
              <a:buFont typeface="Wingdings" pitchFamily="2" charset="2"/>
              <a:buChar char="Ø"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The 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lateral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condyle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 presents two depressions on its lateral aspect, the upper 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one for the lateral ligament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of the stifle and the 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lower one for the 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popliteus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 algn="just">
              <a:buFont typeface="Wingdings" pitchFamily="2" charset="2"/>
              <a:buChar char="Ø"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Between the lateral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condyle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and the lateral ridge of the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trochlea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is, the 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extensor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fossa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 for the 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complex muscle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 algn="just">
              <a:buFont typeface="Wingdings" pitchFamily="2" charset="2"/>
              <a:buChar char="Ø"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inter-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condyloid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fossa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lodges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spine of the 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  <a:hlinkClick r:id="rId3" tooltip="Tibia"/>
              </a:rPr>
              <a:t>tibia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. Its anterior part is for the posterior 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crucial ligament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. At its posterior part close to the medial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condyle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is a depression for the coronary ligament of the lateral meniscus and close to the lateral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condyle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is another depression for the 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anterior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cruciate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ligament</a:t>
            </a:r>
            <a:r>
              <a:rPr lang="en-US" dirty="0" smtClean="0"/>
              <a:t>.  </a:t>
            </a:r>
          </a:p>
          <a:p>
            <a:pPr algn="just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     </a:t>
            </a:r>
            <a:r>
              <a:rPr lang="en-US" dirty="0" smtClean="0">
                <a:solidFill>
                  <a:srgbClr val="FF0000"/>
                </a:solidFill>
                <a:latin typeface="Algerian" pitchFamily="82" charset="0"/>
              </a:rPr>
              <a:t>Femur- </a:t>
            </a:r>
            <a:r>
              <a:rPr lang="en-US" sz="4400" dirty="0" smtClean="0">
                <a:solidFill>
                  <a:srgbClr val="FF0000"/>
                </a:solidFill>
                <a:latin typeface="Algerian" pitchFamily="82" charset="0"/>
                <a:cs typeface="Times New Roman" pitchFamily="18" charset="0"/>
              </a:rPr>
              <a:t>Distal extremity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400" dirty="0" smtClean="0">
                <a:latin typeface="Times New Roman" pitchFamily="18" charset="0"/>
                <a:cs typeface="Times New Roman" pitchFamily="18" charset="0"/>
              </a:rPr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  <a:latin typeface="Algerian" pitchFamily="82" charset="0"/>
              </a:rPr>
              <a:t>                FEMUR - OX</a:t>
            </a:r>
            <a:endParaRPr lang="en-US" dirty="0">
              <a:solidFill>
                <a:srgbClr val="FF0000"/>
              </a:solidFill>
              <a:latin typeface="Algerian" pitchFamily="82" charset="0"/>
            </a:endParaRPr>
          </a:p>
        </p:txBody>
      </p:sp>
      <p:pic>
        <p:nvPicPr>
          <p:cNvPr id="2050" name="Picture 2" descr="C:\Users\user1\Desktop\OX FEMUR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762963" y="1926292"/>
            <a:ext cx="5618074" cy="363565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 distinct line separates the lateral and posterior surfaces.</a:t>
            </a:r>
          </a:p>
          <a:p>
            <a:pPr lvl="0" algn="just"/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trochanter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major is little higher than the head.</a:t>
            </a:r>
          </a:p>
          <a:p>
            <a:pPr lvl="0" algn="just"/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Trochlear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ridges are slightly oblique. </a:t>
            </a:r>
            <a:r>
              <a:rPr lang="en-US" dirty="0" smtClean="0"/>
              <a:t> 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         </a:t>
            </a:r>
            <a:r>
              <a:rPr lang="en-US" dirty="0" smtClean="0">
                <a:solidFill>
                  <a:srgbClr val="FF0000"/>
                </a:solidFill>
                <a:latin typeface="Algerian" pitchFamily="82" charset="0"/>
              </a:rPr>
              <a:t>Goat and Sheep- </a:t>
            </a:r>
            <a:r>
              <a:rPr lang="en-US" dirty="0" err="1" smtClean="0">
                <a:solidFill>
                  <a:srgbClr val="FF0000"/>
                </a:solidFill>
                <a:latin typeface="Algerian" pitchFamily="82" charset="0"/>
              </a:rPr>
              <a:t>Fumer</a:t>
            </a:r>
            <a:r>
              <a:rPr lang="en-US" dirty="0" smtClean="0"/>
              <a:t> 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It is more massive and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longest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bone of body.</a:t>
            </a:r>
          </a:p>
          <a:p>
            <a:pPr lvl="0" algn="just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 posterior face bears in its proximal third a rough eminence for the 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biceps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femoris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Fovea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Capatis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is deeper and notched. </a:t>
            </a:r>
          </a:p>
          <a:p>
            <a:pPr lvl="0" algn="just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trochanter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minor is in the form of a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rough ridge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 algn="just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 lateral border bears the 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trochanter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tertius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that is also known as </a:t>
            </a:r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Third </a:t>
            </a:r>
            <a:r>
              <a:rPr lang="en-US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Trochanter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 in its proximal third for the 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superficial gluteus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 algn="just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supracondyloid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fossa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and the lateral supra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condyloid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crest is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better developed.</a:t>
            </a:r>
          </a:p>
          <a:p>
            <a:pPr lvl="0" algn="just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trochanteric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ridge is vertical and extends from the proximal third to the great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trochanter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 algn="just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great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trochanter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is made up of a convexity a summit and a crest.</a:t>
            </a:r>
          </a:p>
          <a:p>
            <a:pPr lvl="0" algn="just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 crest is below and lateral to the convexity</a:t>
            </a:r>
          </a:p>
          <a:p>
            <a:pPr algn="just"/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  <a:latin typeface="Algerian" pitchFamily="82" charset="0"/>
              </a:rPr>
              <a:t>              Horse-FEMUR</a:t>
            </a:r>
            <a:endParaRPr lang="en-US" dirty="0">
              <a:solidFill>
                <a:srgbClr val="FF0000"/>
              </a:solidFill>
              <a:latin typeface="Algerian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1999</TotalTime>
  <Words>294</Words>
  <Application>Microsoft Office PowerPoint</Application>
  <PresentationFormat>On-screen Show (4:3)</PresentationFormat>
  <Paragraphs>84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Concourse</vt:lpstr>
      <vt:lpstr> VETERINARY ANATOMY,             UNIT- 6, Topic-III-  STUDY ABOUT FEMUR -ALONG WITH ITS Musculatures ox,horse,sheep,goat,pig,dog&amp;fowl  </vt:lpstr>
      <vt:lpstr> STUDY ABOUT FEMUR -ALONG WITH ITS Musculatures ox,horse,sheep,goat,pig,dog&amp;fowl  </vt:lpstr>
      <vt:lpstr>FEMUR - Thigh Bone-Cont……</vt:lpstr>
      <vt:lpstr>FEMUR - Thigh Bone-Cont……</vt:lpstr>
      <vt:lpstr>Femur- Proximal extremity  </vt:lpstr>
      <vt:lpstr>     Femur- Distal extremity </vt:lpstr>
      <vt:lpstr>                FEMUR - OX</vt:lpstr>
      <vt:lpstr>         Goat and Sheep- Fumer  </vt:lpstr>
      <vt:lpstr>              Horse-FEMUR</vt:lpstr>
      <vt:lpstr>                 PIG-FEMUR</vt:lpstr>
      <vt:lpstr>                DOG-FEMUR</vt:lpstr>
      <vt:lpstr>            FEMUR- DOG</vt:lpstr>
      <vt:lpstr>               FOWL-FEMUR</vt:lpstr>
      <vt:lpstr>            HIND LIMB - FOWL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VETERINAY ANATOMY, UNIT- 5 PELVIC LIMB BONES</dc:title>
  <dc:creator>user1</dc:creator>
  <cp:lastModifiedBy>user1</cp:lastModifiedBy>
  <cp:revision>243</cp:revision>
  <dcterms:created xsi:type="dcterms:W3CDTF">2006-08-16T00:00:00Z</dcterms:created>
  <dcterms:modified xsi:type="dcterms:W3CDTF">2020-04-26T13:40:42Z</dcterms:modified>
</cp:coreProperties>
</file>