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9DE82F51-3962-4CF6-82F7-CD48F3E3C353}" type="datetimeFigureOut">
              <a:rPr lang="en-US" smtClean="0"/>
              <a:pPr/>
              <a:t>3/29/2020</a:t>
            </a:fld>
            <a:endParaRPr lang="en-IN"/>
          </a:p>
        </p:txBody>
      </p:sp>
      <p:sp>
        <p:nvSpPr>
          <p:cNvPr id="20" name="Footer Placeholder 19"/>
          <p:cNvSpPr>
            <a:spLocks noGrp="1"/>
          </p:cNvSpPr>
          <p:nvPr>
            <p:ph type="ftr" sz="quarter" idx="11"/>
          </p:nvPr>
        </p:nvSpPr>
        <p:spPr/>
        <p:txBody>
          <a:bodyPr/>
          <a:lstStyle>
            <a:extLst/>
          </a:lstStyle>
          <a:p>
            <a:endParaRPr lang="en-IN"/>
          </a:p>
        </p:txBody>
      </p:sp>
      <p:sp>
        <p:nvSpPr>
          <p:cNvPr id="10" name="Slide Number Placeholder 9"/>
          <p:cNvSpPr>
            <a:spLocks noGrp="1"/>
          </p:cNvSpPr>
          <p:nvPr>
            <p:ph type="sldNum" sz="quarter" idx="12"/>
          </p:nvPr>
        </p:nvSpPr>
        <p:spPr/>
        <p:txBody>
          <a:bodyPr/>
          <a:lstStyle>
            <a:extLst/>
          </a:lstStyle>
          <a:p>
            <a:fld id="{DCB6FA56-5D35-4F18-BD67-D64DED4A896E}" type="slidenum">
              <a:rPr lang="en-IN" smtClean="0"/>
              <a:pPr/>
              <a:t>‹#›</a:t>
            </a:fld>
            <a:endParaRPr lang="en-IN"/>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DE82F51-3962-4CF6-82F7-CD48F3E3C353}" type="datetimeFigureOut">
              <a:rPr lang="en-US" smtClean="0"/>
              <a:pPr/>
              <a:t>3/29/2020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DCB6FA56-5D35-4F18-BD67-D64DED4A896E}"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DE82F51-3962-4CF6-82F7-CD48F3E3C353}" type="datetimeFigureOut">
              <a:rPr lang="en-US" smtClean="0"/>
              <a:pPr/>
              <a:t>3/29/2020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DCB6FA56-5D35-4F18-BD67-D64DED4A896E}"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DE82F51-3962-4CF6-82F7-CD48F3E3C353}" type="datetimeFigureOut">
              <a:rPr lang="en-US" smtClean="0"/>
              <a:pPr/>
              <a:t>3/29/2020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DCB6FA56-5D35-4F18-BD67-D64DED4A896E}"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DE82F51-3962-4CF6-82F7-CD48F3E3C353}" type="datetimeFigureOut">
              <a:rPr lang="en-US" smtClean="0"/>
              <a:pPr/>
              <a:t>3/29/2020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DCB6FA56-5D35-4F18-BD67-D64DED4A896E}" type="slidenum">
              <a:rPr lang="en-IN" smtClean="0"/>
              <a:pPr/>
              <a:t>‹#›</a:t>
            </a:fld>
            <a:endParaRPr lang="en-IN"/>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DE82F51-3962-4CF6-82F7-CD48F3E3C353}" type="datetimeFigureOut">
              <a:rPr lang="en-US" smtClean="0"/>
              <a:pPr/>
              <a:t>3/29/2020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DCB6FA56-5D35-4F18-BD67-D64DED4A896E}"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DE82F51-3962-4CF6-82F7-CD48F3E3C353}" type="datetimeFigureOut">
              <a:rPr lang="en-US" smtClean="0"/>
              <a:pPr/>
              <a:t>3/29/2020</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DCB6FA56-5D35-4F18-BD67-D64DED4A896E}"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DE82F51-3962-4CF6-82F7-CD48F3E3C353}" type="datetimeFigureOut">
              <a:rPr lang="en-US" smtClean="0"/>
              <a:pPr/>
              <a:t>3/29/2020</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DCB6FA56-5D35-4F18-BD67-D64DED4A896E}"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9DE82F51-3962-4CF6-82F7-CD48F3E3C353}" type="datetimeFigureOut">
              <a:rPr lang="en-US" smtClean="0"/>
              <a:pPr/>
              <a:t>3/29/2020</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DCB6FA56-5D35-4F18-BD67-D64DED4A896E}" type="slidenum">
              <a:rPr lang="en-IN" smtClean="0"/>
              <a:pPr/>
              <a:t>‹#›</a:t>
            </a:fld>
            <a:endParaRPr lang="en-IN"/>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DE82F51-3962-4CF6-82F7-CD48F3E3C353}" type="datetimeFigureOut">
              <a:rPr lang="en-US" smtClean="0"/>
              <a:pPr/>
              <a:t>3/29/2020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DCB6FA56-5D35-4F18-BD67-D64DED4A896E}"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9DE82F51-3962-4CF6-82F7-CD48F3E3C353}" type="datetimeFigureOut">
              <a:rPr lang="en-US" smtClean="0"/>
              <a:pPr/>
              <a:t>3/29/2020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DCB6FA56-5D35-4F18-BD67-D64DED4A896E}" type="slidenum">
              <a:rPr lang="en-IN" smtClean="0"/>
              <a:pPr/>
              <a:t>‹#›</a:t>
            </a:fld>
            <a:endParaRPr lang="en-IN"/>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9DE82F51-3962-4CF6-82F7-CD48F3E3C353}" type="datetimeFigureOut">
              <a:rPr lang="en-US" smtClean="0"/>
              <a:pPr/>
              <a:t>3/29/2020</a:t>
            </a:fld>
            <a:endParaRPr lang="en-IN"/>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IN"/>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CB6FA56-5D35-4F18-BD67-D64DED4A896E}" type="slidenum">
              <a:rPr lang="en-IN" smtClean="0"/>
              <a:pPr/>
              <a:t>‹#›</a:t>
            </a:fld>
            <a:endParaRPr lang="en-IN"/>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1538" y="1742502"/>
            <a:ext cx="8072462" cy="1472184"/>
          </a:xfrm>
        </p:spPr>
        <p:txBody>
          <a:bodyPr>
            <a:normAutofit fontScale="90000"/>
          </a:bodyPr>
          <a:lstStyle/>
          <a:p>
            <a:pPr algn="ctr"/>
            <a:r>
              <a:rPr lang="en-IN" b="1" dirty="0">
                <a:effectLst/>
              </a:rPr>
              <a:t>Concept and </a:t>
            </a:r>
            <a:r>
              <a:rPr lang="en-IN" b="1" dirty="0" smtClean="0">
                <a:effectLst/>
              </a:rPr>
              <a:t>Working </a:t>
            </a:r>
            <a:r>
              <a:rPr lang="en-IN" b="1" dirty="0">
                <a:effectLst/>
              </a:rPr>
              <a:t>of </a:t>
            </a:r>
            <a:r>
              <a:rPr lang="en-IN" b="1" dirty="0" smtClean="0">
                <a:effectLst/>
              </a:rPr>
              <a:t>Entrepreneur</a:t>
            </a:r>
            <a:r>
              <a:rPr lang="en-IN" b="1" dirty="0">
                <a:effectLst/>
              </a:rPr>
              <a:t/>
            </a:r>
            <a:br>
              <a:rPr lang="en-IN" b="1" dirty="0">
                <a:effectLst/>
              </a:rPr>
            </a:br>
            <a:endParaRPr lang="en-IN" b="1" dirty="0">
              <a:effectLst/>
            </a:endParaRPr>
          </a:p>
        </p:txBody>
      </p:sp>
      <p:sp>
        <p:nvSpPr>
          <p:cNvPr id="3" name="Subtitle 2"/>
          <p:cNvSpPr>
            <a:spLocks noGrp="1"/>
          </p:cNvSpPr>
          <p:nvPr>
            <p:ph type="subTitle" idx="1"/>
          </p:nvPr>
        </p:nvSpPr>
        <p:spPr>
          <a:xfrm>
            <a:off x="1142976" y="3676664"/>
            <a:ext cx="7406640" cy="1752600"/>
          </a:xfrm>
        </p:spPr>
        <p:txBody>
          <a:bodyPr>
            <a:normAutofit/>
          </a:bodyPr>
          <a:lstStyle/>
          <a:p>
            <a:pPr algn="ctr"/>
            <a:r>
              <a:rPr lang="en-IN" sz="2400" dirty="0"/>
              <a:t>MANAGING AN </a:t>
            </a:r>
            <a:r>
              <a:rPr lang="en-IN" sz="2400" dirty="0" smtClean="0"/>
              <a:t>ENTERPRISE</a:t>
            </a:r>
          </a:p>
          <a:p>
            <a:pPr algn="ctr"/>
            <a:r>
              <a:rPr lang="en-IN" sz="2400" smtClean="0"/>
              <a:t>(DBM-421)</a:t>
            </a:r>
            <a:endParaRPr lang="en-IN" sz="2400"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8229600" cy="654032"/>
          </a:xfrm>
        </p:spPr>
        <p:txBody>
          <a:bodyPr>
            <a:normAutofit fontScale="90000"/>
          </a:bodyPr>
          <a:lstStyle/>
          <a:p>
            <a:r>
              <a:rPr lang="en-IN" b="1" dirty="0"/>
              <a:t>Type of </a:t>
            </a:r>
            <a:r>
              <a:rPr lang="en-IN" b="1" dirty="0" smtClean="0"/>
              <a:t>Ownership</a:t>
            </a:r>
            <a:endParaRPr lang="en-IN" dirty="0"/>
          </a:p>
        </p:txBody>
      </p:sp>
      <p:sp>
        <p:nvSpPr>
          <p:cNvPr id="3" name="Content Placeholder 2"/>
          <p:cNvSpPr>
            <a:spLocks noGrp="1"/>
          </p:cNvSpPr>
          <p:nvPr>
            <p:ph idx="1"/>
          </p:nvPr>
        </p:nvSpPr>
        <p:spPr/>
        <p:txBody>
          <a:bodyPr>
            <a:normAutofit fontScale="85000" lnSpcReduction="20000"/>
          </a:bodyPr>
          <a:lstStyle/>
          <a:p>
            <a:pPr>
              <a:buNone/>
            </a:pPr>
            <a:r>
              <a:rPr lang="en-IN" b="1" dirty="0"/>
              <a:t>Sole </a:t>
            </a:r>
            <a:r>
              <a:rPr lang="en-IN" b="1" dirty="0" smtClean="0"/>
              <a:t>proprietorship</a:t>
            </a:r>
            <a:endParaRPr lang="en-IN" dirty="0"/>
          </a:p>
          <a:p>
            <a:r>
              <a:rPr lang="en-IN" dirty="0"/>
              <a:t>In a sole proprietorship, individual is the sole owner of a business and there is no other form of business organization, such as a corporation, used as a vehicle to carry on the business. All benefits from the operation of the business accrue to the sole proprietor. At the same time, all obligations associated with the business are also the personal responsibility of the sole proprietor. Thus, all income or losses of the business are attributable to, and taxed at the rate applicable to, and all assets of the business are owned by, the sole proprietor.</a:t>
            </a:r>
          </a:p>
          <a:p>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4"/>
            <a:ext cx="8643998" cy="6858024"/>
          </a:xfrm>
        </p:spPr>
        <p:txBody>
          <a:bodyPr>
            <a:noAutofit/>
          </a:bodyPr>
          <a:lstStyle/>
          <a:p>
            <a:pPr algn="just">
              <a:buNone/>
            </a:pPr>
            <a:r>
              <a:rPr lang="en-IN" sz="2800" b="1" u="sng" dirty="0" smtClean="0"/>
              <a:t>Advantages of Sole proprietorship</a:t>
            </a:r>
            <a:endParaRPr lang="en-IN" sz="2000" b="1" u="sng" dirty="0" smtClean="0"/>
          </a:p>
          <a:p>
            <a:pPr algn="just"/>
            <a:r>
              <a:rPr lang="en-IN" sz="2200" dirty="0" smtClean="0"/>
              <a:t>Some </a:t>
            </a:r>
            <a:r>
              <a:rPr lang="en-IN" sz="2200" dirty="0"/>
              <a:t>of the advantages of operating as a sole proprietorship are: relatively low start-up costs, the ability to offset losses from the business against other sources of income, less formalities and filing requirements, and control over the direction of the business. </a:t>
            </a:r>
            <a:endParaRPr lang="en-IN" sz="2200" dirty="0" smtClean="0"/>
          </a:p>
          <a:p>
            <a:pPr algn="just">
              <a:buNone/>
            </a:pPr>
            <a:r>
              <a:rPr lang="en-IN" sz="2800" b="1" u="sng" dirty="0" smtClean="0"/>
              <a:t>Disadvantages of Sole proprietorship</a:t>
            </a:r>
            <a:endParaRPr lang="en-IN" sz="2000" b="1" u="sng" dirty="0"/>
          </a:p>
          <a:p>
            <a:pPr algn="just"/>
            <a:r>
              <a:rPr lang="en-IN" sz="2200" dirty="0" smtClean="0"/>
              <a:t>The </a:t>
            </a:r>
            <a:r>
              <a:rPr lang="en-IN" sz="2200" dirty="0"/>
              <a:t>principal disadvantage of operating a business as a sole proprietorship is the unlimited personal liability of the proprietor (which can generally only be limited by contract or insurance). This means that all of the personal assets of the proprietor are at risk, whether or not they are used in, or related to, the operation of the business. Other disadvantages of operating a business as a sole proprietorship include: lack of status and credibility in the eyes of potential business partners; difficulty in attracting investment; limited ability to use a share of ownership in the business as a retention and incentive tool for employees; ineligibility for many government loan and grant programs (which are available only to corporations); and ineligibility for employment insurance benefits in the event of a failure of the business</a:t>
            </a:r>
            <a:r>
              <a:rPr lang="en-IN" sz="2200" dirty="0" smtClean="0"/>
              <a:t>.</a:t>
            </a:r>
            <a:r>
              <a:rPr lang="en-IN" sz="2000" dirty="0"/>
              <a:t> </a:t>
            </a:r>
          </a:p>
          <a:p>
            <a:pPr algn="just"/>
            <a:endParaRPr lang="en-IN"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lstStyle/>
          <a:p>
            <a:r>
              <a:rPr lang="en-IN" b="1" dirty="0" smtClean="0"/>
              <a:t>Partnership</a:t>
            </a:r>
            <a:endParaRPr lang="en-IN" dirty="0"/>
          </a:p>
        </p:txBody>
      </p:sp>
      <p:sp>
        <p:nvSpPr>
          <p:cNvPr id="3" name="Content Placeholder 2"/>
          <p:cNvSpPr>
            <a:spLocks noGrp="1"/>
          </p:cNvSpPr>
          <p:nvPr>
            <p:ph idx="1"/>
          </p:nvPr>
        </p:nvSpPr>
        <p:spPr>
          <a:xfrm>
            <a:off x="457200" y="1600200"/>
            <a:ext cx="8329642" cy="4525963"/>
          </a:xfrm>
        </p:spPr>
        <p:txBody>
          <a:bodyPr>
            <a:normAutofit/>
          </a:bodyPr>
          <a:lstStyle/>
          <a:p>
            <a:pPr indent="0" algn="just">
              <a:buNone/>
            </a:pPr>
            <a:r>
              <a:rPr lang="en-IN" dirty="0" smtClean="0"/>
              <a:t>The </a:t>
            </a:r>
            <a:r>
              <a:rPr lang="en-IN" dirty="0"/>
              <a:t>term "partnership" has changed over the years, as business people have come to add new features to the old business form. These new partnership types are intended to help mitigate the liability issues with partnerships. </a:t>
            </a:r>
            <a:endParaRPr lang="en-IN" dirty="0" smtClean="0"/>
          </a:p>
          <a:p>
            <a:pPr lvl="1" indent="0" algn="just"/>
            <a:r>
              <a:rPr lang="en-IN" dirty="0" smtClean="0"/>
              <a:t>The </a:t>
            </a:r>
            <a:r>
              <a:rPr lang="en-IN" dirty="0"/>
              <a:t>three most used partnership types are: General partnership, limited partnership, limited liability partnership.</a:t>
            </a:r>
          </a:p>
          <a:p>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14"/>
            <a:ext cx="8401080" cy="6500858"/>
          </a:xfrm>
        </p:spPr>
        <p:txBody>
          <a:bodyPr>
            <a:noAutofit/>
          </a:bodyPr>
          <a:lstStyle/>
          <a:p>
            <a:pPr algn="just">
              <a:buNone/>
            </a:pPr>
            <a:r>
              <a:rPr lang="en-IN" sz="2100" b="1" i="1" dirty="0"/>
              <a:t>General </a:t>
            </a:r>
            <a:r>
              <a:rPr lang="en-IN" sz="2100" b="1" i="1" dirty="0" smtClean="0"/>
              <a:t>partnership</a:t>
            </a:r>
            <a:r>
              <a:rPr lang="en-IN" sz="2100" dirty="0" smtClean="0"/>
              <a:t> </a:t>
            </a:r>
            <a:r>
              <a:rPr lang="en-IN" sz="2100" dirty="0"/>
              <a:t>is a partnership with only general partners. Each general partner takes part in the management of the business, and also takes responsibility for the liabilities of the business. If one partner is sued, all partners are held liable. General partnerships are the least desirable for this reason.</a:t>
            </a:r>
          </a:p>
          <a:p>
            <a:pPr algn="just">
              <a:buNone/>
            </a:pPr>
            <a:r>
              <a:rPr lang="en-IN" sz="2100" b="1" i="1" dirty="0" smtClean="0"/>
              <a:t> </a:t>
            </a:r>
            <a:r>
              <a:rPr lang="en-IN" sz="2100" b="1" i="1" dirty="0"/>
              <a:t>Limited </a:t>
            </a:r>
            <a:r>
              <a:rPr lang="en-IN" sz="2100" b="1" i="1" dirty="0" smtClean="0"/>
              <a:t>partnership</a:t>
            </a:r>
            <a:r>
              <a:rPr lang="en-IN" sz="2100" dirty="0"/>
              <a:t> </a:t>
            </a:r>
            <a:r>
              <a:rPr lang="en-IN" sz="2100" dirty="0" smtClean="0"/>
              <a:t>includes </a:t>
            </a:r>
            <a:r>
              <a:rPr lang="en-IN" sz="2100" dirty="0"/>
              <a:t>both general partners and limited partners. A limited Partner does not participate in the day-to-day management of the partnership and his/her liability is limited. In many cases, the limited partners are merely investors who do not wish to participate in the partnership other than to provide an investment and to receive a share of the profits.</a:t>
            </a:r>
          </a:p>
          <a:p>
            <a:pPr algn="just">
              <a:buNone/>
            </a:pPr>
            <a:r>
              <a:rPr lang="en-IN" sz="2100" b="1" i="1" dirty="0" smtClean="0"/>
              <a:t>Limited </a:t>
            </a:r>
            <a:r>
              <a:rPr lang="en-IN" sz="2100" b="1" i="1" dirty="0"/>
              <a:t>Liability </a:t>
            </a:r>
            <a:r>
              <a:rPr lang="en-IN" sz="2100" b="1" i="1" dirty="0" smtClean="0"/>
              <a:t>partnerships </a:t>
            </a:r>
            <a:r>
              <a:rPr lang="en-IN" sz="2100" dirty="0" smtClean="0"/>
              <a:t>(</a:t>
            </a:r>
            <a:r>
              <a:rPr lang="en-IN" sz="2100" dirty="0"/>
              <a:t>LLP) is different from a limited partnership or a general partnership, but is closer to a Limited Liability company (LLC). In the LLP, all partners have limited liability. An LLP combines characteristics of partnerships and corporations. As in a corporation, all partners in an LLP have limited liability, from errors, omissions, negligence, incompetence, or malpractice committed by other partners or by employees. Of course, any partners involved in wrongful or negligent acts are still personally liable, but other partners are protected from liability for those acts.</a:t>
            </a:r>
          </a:p>
          <a:p>
            <a:pPr algn="just"/>
            <a:endParaRPr lang="en-IN" sz="21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229600" cy="714380"/>
          </a:xfrm>
        </p:spPr>
        <p:txBody>
          <a:bodyPr>
            <a:normAutofit/>
          </a:bodyPr>
          <a:lstStyle/>
          <a:p>
            <a:r>
              <a:rPr lang="en-IN" sz="3600" b="1" dirty="0"/>
              <a:t>Joint </a:t>
            </a:r>
            <a:r>
              <a:rPr lang="en-IN" sz="3600" b="1" dirty="0" smtClean="0"/>
              <a:t>Stock </a:t>
            </a:r>
            <a:r>
              <a:rPr lang="en-IN" sz="3600" b="1" dirty="0"/>
              <a:t>C</a:t>
            </a:r>
            <a:r>
              <a:rPr lang="en-IN" sz="3600" b="1" dirty="0" smtClean="0"/>
              <a:t>ompany</a:t>
            </a:r>
            <a:endParaRPr lang="en-IN" sz="3600" dirty="0"/>
          </a:p>
        </p:txBody>
      </p:sp>
      <p:sp>
        <p:nvSpPr>
          <p:cNvPr id="3" name="Content Placeholder 2"/>
          <p:cNvSpPr>
            <a:spLocks noGrp="1"/>
          </p:cNvSpPr>
          <p:nvPr>
            <p:ph idx="1"/>
          </p:nvPr>
        </p:nvSpPr>
        <p:spPr>
          <a:xfrm>
            <a:off x="457200" y="928670"/>
            <a:ext cx="8472518" cy="5286412"/>
          </a:xfrm>
        </p:spPr>
        <p:txBody>
          <a:bodyPr>
            <a:noAutofit/>
          </a:bodyPr>
          <a:lstStyle/>
          <a:p>
            <a:pPr indent="0" algn="just">
              <a:buNone/>
            </a:pPr>
            <a:r>
              <a:rPr lang="en-IN" sz="2400" dirty="0"/>
              <a:t>A company form of business organisation is known as a Joint Stock Company which is a voluntary association of persons who usually contribute capital to carry on a particular type of business. The business is thus established by law and can be dissolved only by law. Those who contribute capital become members of the company. Joint Stock Company has a legal existence separate from its members. This implies that even if its members die, the company remains in existence. Joint stock company generally requires huge capital investment, which is contributed by its members. The total capital of a joint stock company is called share capital and it is divided into a number of units called shares. Thus, every member has some shares in the business depending upon the amount of capital contributed by him. Hence, members are also called shareholders. </a:t>
            </a:r>
          </a:p>
          <a:p>
            <a:pPr algn="just"/>
            <a:endParaRPr lang="en-IN"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229600" cy="714380"/>
          </a:xfrm>
        </p:spPr>
        <p:txBody>
          <a:bodyPr>
            <a:normAutofit/>
          </a:bodyPr>
          <a:lstStyle/>
          <a:p>
            <a:r>
              <a:rPr lang="en-IN" sz="3600" b="1" dirty="0"/>
              <a:t>Joint </a:t>
            </a:r>
            <a:r>
              <a:rPr lang="en-IN" sz="3600" b="1" dirty="0" smtClean="0"/>
              <a:t>Stock </a:t>
            </a:r>
            <a:r>
              <a:rPr lang="en-IN" sz="3600" b="1" dirty="0"/>
              <a:t>C</a:t>
            </a:r>
            <a:r>
              <a:rPr lang="en-IN" sz="3600" b="1" dirty="0" smtClean="0"/>
              <a:t>ompany</a:t>
            </a:r>
            <a:endParaRPr lang="en-IN" sz="3600" dirty="0"/>
          </a:p>
        </p:txBody>
      </p:sp>
      <p:sp>
        <p:nvSpPr>
          <p:cNvPr id="3" name="Content Placeholder 2"/>
          <p:cNvSpPr>
            <a:spLocks noGrp="1"/>
          </p:cNvSpPr>
          <p:nvPr>
            <p:ph idx="1"/>
          </p:nvPr>
        </p:nvSpPr>
        <p:spPr/>
        <p:txBody>
          <a:bodyPr>
            <a:normAutofit fontScale="85000" lnSpcReduction="20000"/>
          </a:bodyPr>
          <a:lstStyle/>
          <a:p>
            <a:pPr indent="0" algn="just">
              <a:buNone/>
            </a:pPr>
            <a:r>
              <a:rPr lang="en-IN" dirty="0" smtClean="0"/>
              <a:t>A </a:t>
            </a:r>
            <a:r>
              <a:rPr lang="en-IN" dirty="0"/>
              <a:t>joint stock company form of business organisation is found to be suitable where the volume of business is large and huge financial resources are needed and for businesses which involve heavy risks . Members of a joint stock company have limited liability, thus it is possible to raise capital from the public with ease. Again, for business activities which require public support and confidence, joint stock form is preferred as it has a separate legal status. Certain types of businesses, like production of pharmaceuticals, machine manufacturing, information technology, iron and steel, </a:t>
            </a:r>
            <a:r>
              <a:rPr lang="en-IN" dirty="0" err="1"/>
              <a:t>aluminum</a:t>
            </a:r>
            <a:r>
              <a:rPr lang="en-IN" dirty="0"/>
              <a:t>, fertilisers, cement, etc., are generally organised in the form of joint stock company.</a:t>
            </a:r>
          </a:p>
          <a:p>
            <a:pPr algn="just"/>
            <a:endParaRPr lang="en-IN"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smtClean="0"/>
              <a:t>Cooperatives</a:t>
            </a:r>
            <a:endParaRPr lang="en-IN" dirty="0"/>
          </a:p>
        </p:txBody>
      </p:sp>
      <p:sp>
        <p:nvSpPr>
          <p:cNvPr id="3" name="Content Placeholder 2"/>
          <p:cNvSpPr>
            <a:spLocks noGrp="1"/>
          </p:cNvSpPr>
          <p:nvPr>
            <p:ph idx="1"/>
          </p:nvPr>
        </p:nvSpPr>
        <p:spPr/>
        <p:txBody>
          <a:bodyPr/>
          <a:lstStyle/>
          <a:p>
            <a:r>
              <a:rPr lang="en-IN" dirty="0"/>
              <a:t>Cooperative models serve a useful role of awakening consciousness and showing that there is an alternative way to organize economic activity. However, successful models are few and far between in an environment hostile to cooperatives. For cooperatives to develop on any scale, changes are needed in society's values, political support, and the economic system.</a:t>
            </a:r>
          </a:p>
          <a:p>
            <a:pPr algn="just"/>
            <a:endParaRPr lang="en-IN"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600" b="1" u="sng" dirty="0" smtClean="0"/>
              <a:t>Principles of cooperative enterprise</a:t>
            </a:r>
            <a:endParaRPr lang="en-IN" sz="3600" u="sng" dirty="0"/>
          </a:p>
        </p:txBody>
      </p:sp>
      <p:sp>
        <p:nvSpPr>
          <p:cNvPr id="3" name="Content Placeholder 2"/>
          <p:cNvSpPr>
            <a:spLocks noGrp="1"/>
          </p:cNvSpPr>
          <p:nvPr>
            <p:ph idx="1"/>
          </p:nvPr>
        </p:nvSpPr>
        <p:spPr>
          <a:xfrm>
            <a:off x="457200" y="1600200"/>
            <a:ext cx="8229600" cy="4829196"/>
          </a:xfrm>
        </p:spPr>
        <p:txBody>
          <a:bodyPr>
            <a:normAutofit fontScale="92500" lnSpcReduction="10000"/>
          </a:bodyPr>
          <a:lstStyle/>
          <a:p>
            <a:pPr algn="just"/>
            <a:r>
              <a:rPr lang="en-IN" dirty="0"/>
              <a:t>Cooperatives are firms that are controlled and owned by their members, who are the workers. cooperatives find affinity with the following principles:</a:t>
            </a:r>
          </a:p>
          <a:p>
            <a:pPr marL="914400" lvl="1" indent="-514350" algn="just">
              <a:buFont typeface="+mj-lt"/>
              <a:buAutoNum type="arabicPeriod"/>
            </a:pPr>
            <a:r>
              <a:rPr lang="en-IN" dirty="0" smtClean="0"/>
              <a:t>Membership </a:t>
            </a:r>
            <a:r>
              <a:rPr lang="en-IN" dirty="0"/>
              <a:t>is open and voluntary.</a:t>
            </a:r>
          </a:p>
          <a:p>
            <a:pPr marL="914400" lvl="1" indent="-514350" algn="just">
              <a:buFont typeface="+mj-lt"/>
              <a:buAutoNum type="arabicPeriod"/>
            </a:pPr>
            <a:r>
              <a:rPr lang="en-IN" dirty="0" smtClean="0"/>
              <a:t>There </a:t>
            </a:r>
            <a:r>
              <a:rPr lang="en-IN" dirty="0"/>
              <a:t>is democratic control at all levels of the enterprise, on the basis of one member, one vote.</a:t>
            </a:r>
          </a:p>
          <a:p>
            <a:pPr marL="914400" lvl="1" indent="-514350" algn="just">
              <a:buFont typeface="+mj-lt"/>
              <a:buAutoNum type="arabicPeriod"/>
            </a:pPr>
            <a:r>
              <a:rPr lang="en-IN" dirty="0" smtClean="0"/>
              <a:t>Interest </a:t>
            </a:r>
            <a:r>
              <a:rPr lang="en-IN" dirty="0"/>
              <a:t>paid on share capital is limited.</a:t>
            </a:r>
          </a:p>
          <a:p>
            <a:pPr marL="914400" lvl="1" indent="-514350" algn="just">
              <a:buFont typeface="+mj-lt"/>
              <a:buAutoNum type="arabicPeriod"/>
            </a:pPr>
            <a:r>
              <a:rPr lang="en-IN" dirty="0" smtClean="0"/>
              <a:t>Some </a:t>
            </a:r>
            <a:r>
              <a:rPr lang="en-IN" dirty="0"/>
              <a:t>part of cooperatives' surpluses is devoted to member’s education.</a:t>
            </a:r>
          </a:p>
          <a:p>
            <a:pPr marL="914400" lvl="1" indent="-514350" algn="just">
              <a:buFont typeface="+mj-lt"/>
              <a:buAutoNum type="arabicPeriod"/>
            </a:pPr>
            <a:r>
              <a:rPr lang="en-IN" dirty="0" smtClean="0"/>
              <a:t>Cooperatives </a:t>
            </a:r>
            <a:r>
              <a:rPr lang="en-IN" dirty="0"/>
              <a:t>cooperate among themselves.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71414"/>
            <a:ext cx="8401080" cy="1143000"/>
          </a:xfrm>
        </p:spPr>
        <p:txBody>
          <a:bodyPr>
            <a:noAutofit/>
          </a:bodyPr>
          <a:lstStyle/>
          <a:p>
            <a:r>
              <a:rPr lang="en-IN" sz="2800" b="1" dirty="0"/>
              <a:t>Factors to be Considered While Choosing a Particular Type of </a:t>
            </a:r>
            <a:r>
              <a:rPr lang="en-IN" sz="2800" b="1" dirty="0" smtClean="0"/>
              <a:t>Ownership</a:t>
            </a:r>
            <a:endParaRPr lang="en-IN" sz="2800" b="1" dirty="0"/>
          </a:p>
        </p:txBody>
      </p:sp>
      <p:sp>
        <p:nvSpPr>
          <p:cNvPr id="3" name="Content Placeholder 2"/>
          <p:cNvSpPr>
            <a:spLocks noGrp="1"/>
          </p:cNvSpPr>
          <p:nvPr>
            <p:ph idx="1"/>
          </p:nvPr>
        </p:nvSpPr>
        <p:spPr>
          <a:xfrm>
            <a:off x="357158" y="1214422"/>
            <a:ext cx="8572560" cy="5286412"/>
          </a:xfrm>
        </p:spPr>
        <p:txBody>
          <a:bodyPr>
            <a:normAutofit fontScale="77500" lnSpcReduction="20000"/>
          </a:bodyPr>
          <a:lstStyle/>
          <a:p>
            <a:pPr marL="269875" indent="-269875" algn="just"/>
            <a:r>
              <a:rPr lang="en-IN" dirty="0"/>
              <a:t>Nature of </a:t>
            </a:r>
            <a:r>
              <a:rPr lang="en-IN" dirty="0" smtClean="0"/>
              <a:t>business</a:t>
            </a:r>
          </a:p>
          <a:p>
            <a:pPr marL="269875" indent="-269875" algn="just"/>
            <a:r>
              <a:rPr lang="en-IN" dirty="0" smtClean="0"/>
              <a:t> Minimum output </a:t>
            </a:r>
            <a:r>
              <a:rPr lang="en-IN" dirty="0"/>
              <a:t>to achieve economies of </a:t>
            </a:r>
            <a:r>
              <a:rPr lang="en-IN" dirty="0" smtClean="0"/>
              <a:t>production</a:t>
            </a:r>
          </a:p>
          <a:p>
            <a:pPr marL="269875" indent="-269875" algn="just"/>
            <a:r>
              <a:rPr lang="en-IN" dirty="0" smtClean="0"/>
              <a:t>Minimum turnover </a:t>
            </a:r>
            <a:r>
              <a:rPr lang="en-IN" dirty="0"/>
              <a:t>to make business commercially </a:t>
            </a:r>
            <a:r>
              <a:rPr lang="en-IN" dirty="0" smtClean="0"/>
              <a:t>viable</a:t>
            </a:r>
          </a:p>
          <a:p>
            <a:pPr marL="269875" indent="-269875" algn="just"/>
            <a:r>
              <a:rPr lang="en-IN" dirty="0" smtClean="0"/>
              <a:t> Requirement of </a:t>
            </a:r>
            <a:r>
              <a:rPr lang="en-IN" dirty="0"/>
              <a:t>specialized and skilled </a:t>
            </a:r>
            <a:r>
              <a:rPr lang="en-IN" dirty="0" smtClean="0"/>
              <a:t>personnel</a:t>
            </a:r>
          </a:p>
          <a:p>
            <a:pPr marL="269875" indent="-269875" algn="just"/>
            <a:r>
              <a:rPr lang="en-IN" dirty="0" smtClean="0"/>
              <a:t>Requirement of capital</a:t>
            </a:r>
          </a:p>
          <a:p>
            <a:pPr marL="269875" indent="-269875" algn="just"/>
            <a:r>
              <a:rPr lang="en-IN" dirty="0" smtClean="0"/>
              <a:t>Return on investment</a:t>
            </a:r>
          </a:p>
          <a:p>
            <a:pPr marL="269875" indent="-269875" algn="just"/>
            <a:r>
              <a:rPr lang="en-IN" dirty="0" smtClean="0"/>
              <a:t>Extent of </a:t>
            </a:r>
            <a:r>
              <a:rPr lang="en-IN" dirty="0"/>
              <a:t>financial </a:t>
            </a:r>
            <a:r>
              <a:rPr lang="en-IN" dirty="0" smtClean="0"/>
              <a:t>support </a:t>
            </a:r>
            <a:r>
              <a:rPr lang="en-IN" dirty="0"/>
              <a:t>in the form of loan available from external </a:t>
            </a:r>
            <a:r>
              <a:rPr lang="en-IN" dirty="0" smtClean="0"/>
              <a:t>sources</a:t>
            </a:r>
          </a:p>
          <a:p>
            <a:pPr marL="269875" indent="-269875" algn="just"/>
            <a:r>
              <a:rPr lang="en-IN" dirty="0" smtClean="0"/>
              <a:t>Liability of equity</a:t>
            </a:r>
          </a:p>
          <a:p>
            <a:pPr marL="269875" indent="-269875" algn="just"/>
            <a:r>
              <a:rPr lang="en-IN" dirty="0" smtClean="0"/>
              <a:t>Ease </a:t>
            </a:r>
            <a:r>
              <a:rPr lang="en-IN" dirty="0"/>
              <a:t>of </a:t>
            </a:r>
            <a:r>
              <a:rPr lang="en-IN" dirty="0" smtClean="0"/>
              <a:t>formation</a:t>
            </a:r>
          </a:p>
          <a:p>
            <a:pPr marL="1030288" lvl="1" indent="-269875" algn="just"/>
            <a:r>
              <a:rPr lang="en-IN" dirty="0" smtClean="0"/>
              <a:t>registration </a:t>
            </a:r>
            <a:r>
              <a:rPr lang="en-IN" dirty="0"/>
              <a:t>and associated financial </a:t>
            </a:r>
            <a:r>
              <a:rPr lang="en-IN" dirty="0" smtClean="0"/>
              <a:t>burden</a:t>
            </a:r>
          </a:p>
          <a:p>
            <a:pPr marL="1030288" lvl="1" indent="-269875" algn="just"/>
            <a:r>
              <a:rPr lang="en-IN" dirty="0" smtClean="0"/>
              <a:t>tax </a:t>
            </a:r>
            <a:r>
              <a:rPr lang="en-IN" dirty="0"/>
              <a:t>benefits and </a:t>
            </a:r>
            <a:r>
              <a:rPr lang="en-IN" dirty="0" smtClean="0"/>
              <a:t>concessions</a:t>
            </a:r>
          </a:p>
          <a:p>
            <a:pPr marL="1030288" lvl="1" indent="-269875" algn="just"/>
            <a:r>
              <a:rPr lang="en-IN" dirty="0" smtClean="0"/>
              <a:t> </a:t>
            </a:r>
            <a:r>
              <a:rPr lang="en-IN" dirty="0"/>
              <a:t>grants and subsidies from </a:t>
            </a:r>
            <a:r>
              <a:rPr lang="en-IN" dirty="0" smtClean="0"/>
              <a:t>government and</a:t>
            </a:r>
          </a:p>
          <a:p>
            <a:pPr marL="1030288" lvl="1" indent="-269875" algn="just"/>
            <a:r>
              <a:rPr lang="en-IN" dirty="0" smtClean="0"/>
              <a:t>control </a:t>
            </a:r>
            <a:r>
              <a:rPr lang="en-IN" dirty="0"/>
              <a:t>over management.</a:t>
            </a:r>
          </a:p>
          <a:p>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1546"/>
            <a:ext cx="8229600" cy="5214974"/>
          </a:xfrm>
        </p:spPr>
        <p:txBody>
          <a:bodyPr>
            <a:noAutofit/>
          </a:bodyPr>
          <a:lstStyle/>
          <a:p>
            <a:pPr indent="0" algn="just">
              <a:buNone/>
            </a:pPr>
            <a:r>
              <a:rPr lang="en-IN" sz="2400" b="1" dirty="0"/>
              <a:t>Entrepreneurs</a:t>
            </a:r>
            <a:r>
              <a:rPr lang="en-IN" sz="2400" dirty="0"/>
              <a:t> start an enterprise and manage it effectively so as to make it a successful enterprise. In general managing an enterprise consists of following different stages/ phases</a:t>
            </a:r>
            <a:r>
              <a:rPr lang="en-IN" sz="2400" dirty="0" smtClean="0"/>
              <a:t>.</a:t>
            </a:r>
          </a:p>
          <a:p>
            <a:pPr indent="0" algn="just">
              <a:buNone/>
            </a:pPr>
            <a:endParaRPr lang="en-IN" sz="2400" dirty="0"/>
          </a:p>
          <a:p>
            <a:pPr algn="just"/>
            <a:r>
              <a:rPr lang="en-IN" sz="2400" b="1" dirty="0"/>
              <a:t>Identify an </a:t>
            </a:r>
            <a:r>
              <a:rPr lang="en-IN" sz="2400" b="1" dirty="0" smtClean="0"/>
              <a:t>Opportunity</a:t>
            </a:r>
          </a:p>
          <a:p>
            <a:pPr indent="0" algn="just">
              <a:buNone/>
            </a:pPr>
            <a:r>
              <a:rPr lang="en-IN" sz="2400" dirty="0"/>
              <a:t>competitors. It helps to increase profit margins. Identification of opportunity and evaluation is a difficult task. Majority of good business opportunities do not immediately emerge just by chance. They are found out due to alertness of entrepreneur or by adopting procedures specifically to generate ideas </a:t>
            </a:r>
            <a:r>
              <a:rPr lang="en-IN" sz="2400" i="1" dirty="0" err="1"/>
              <a:t>viz</a:t>
            </a:r>
            <a:r>
              <a:rPr lang="en-IN" sz="2400" i="1" dirty="0"/>
              <a:t> </a:t>
            </a:r>
            <a:r>
              <a:rPr lang="en-IN" sz="2400" dirty="0"/>
              <a:t>research and development, analyzing competitors, from supply chain members or using idea generating techniques</a:t>
            </a:r>
            <a:r>
              <a:rPr lang="en-IN" sz="2400" dirty="0" smtClean="0"/>
              <a:t>.</a:t>
            </a:r>
          </a:p>
          <a:p>
            <a:pPr indent="0" algn="just">
              <a:buNone/>
            </a:pPr>
            <a:r>
              <a:rPr lang="en-IN" sz="2400" dirty="0"/>
              <a:t> </a:t>
            </a:r>
            <a:br>
              <a:rPr lang="en-IN" sz="2400" dirty="0"/>
            </a:br>
            <a:r>
              <a:rPr lang="en-IN" sz="2400" b="1" dirty="0"/>
              <a:t/>
            </a:r>
            <a:br>
              <a:rPr lang="en-IN" sz="2400" b="1" dirty="0"/>
            </a:br>
            <a:endParaRPr lang="en-IN" sz="2400" dirty="0"/>
          </a:p>
        </p:txBody>
      </p:sp>
      <p:sp>
        <p:nvSpPr>
          <p:cNvPr id="4" name="Title 1"/>
          <p:cNvSpPr txBox="1">
            <a:spLocks/>
          </p:cNvSpPr>
          <p:nvPr/>
        </p:nvSpPr>
        <p:spPr>
          <a:xfrm>
            <a:off x="685800" y="214291"/>
            <a:ext cx="7772400" cy="857256"/>
          </a:xfrm>
          <a:prstGeom prst="rect">
            <a:avLst/>
          </a:prstGeom>
        </p:spPr>
        <p:txBody>
          <a:bodyPr vert="horz" lIns="91440" tIns="45720" rIns="91440" bIns="45720" rtlCol="0" anchor="ctr">
            <a:normAutofit fontScale="6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IN" sz="4400" b="1" i="1" u="sng" strike="noStrike" kern="1200" cap="none" spc="0" normalizeH="0" baseline="0" noProof="0" dirty="0" smtClean="0">
                <a:ln>
                  <a:noFill/>
                </a:ln>
                <a:solidFill>
                  <a:schemeClr val="tx1"/>
                </a:solidFill>
                <a:effectLst/>
                <a:uLnTx/>
                <a:uFillTx/>
                <a:latin typeface="+mj-lt"/>
                <a:ea typeface="+mj-ea"/>
                <a:cs typeface="+mj-cs"/>
              </a:rPr>
              <a:t>Concept and working of entrepreneur</a:t>
            </a:r>
            <a:r>
              <a:rPr kumimoji="0" lang="en-IN" sz="4400" b="0" i="0" u="sng" strike="noStrike" kern="1200" cap="none" spc="0" normalizeH="0" baseline="0" noProof="0" dirty="0" smtClean="0">
                <a:ln>
                  <a:noFill/>
                </a:ln>
                <a:solidFill>
                  <a:schemeClr val="tx1"/>
                </a:solidFill>
                <a:effectLst/>
                <a:uLnTx/>
                <a:uFillTx/>
                <a:latin typeface="+mj-lt"/>
                <a:ea typeface="+mj-ea"/>
                <a:cs typeface="+mj-cs"/>
              </a:rPr>
              <a:t/>
            </a:r>
            <a:br>
              <a:rPr kumimoji="0" lang="en-IN" sz="4400" b="0" i="0" u="sng" strike="noStrike" kern="1200" cap="none" spc="0" normalizeH="0" baseline="0" noProof="0" dirty="0" smtClean="0">
                <a:ln>
                  <a:noFill/>
                </a:ln>
                <a:solidFill>
                  <a:schemeClr val="tx1"/>
                </a:solidFill>
                <a:effectLst/>
                <a:uLnTx/>
                <a:uFillTx/>
                <a:latin typeface="+mj-lt"/>
                <a:ea typeface="+mj-ea"/>
                <a:cs typeface="+mj-cs"/>
              </a:rPr>
            </a:br>
            <a:endParaRPr kumimoji="0" lang="en-IN" sz="4400" b="0" i="0" u="sng"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b="1" i="1" u="sng" dirty="0"/>
              <a:t>Concept and working of entrepreneur</a:t>
            </a:r>
            <a:endParaRPr lang="en-IN" sz="3200" dirty="0"/>
          </a:p>
        </p:txBody>
      </p:sp>
      <p:sp>
        <p:nvSpPr>
          <p:cNvPr id="3" name="Content Placeholder 2"/>
          <p:cNvSpPr>
            <a:spLocks noGrp="1"/>
          </p:cNvSpPr>
          <p:nvPr>
            <p:ph idx="1"/>
          </p:nvPr>
        </p:nvSpPr>
        <p:spPr/>
        <p:txBody>
          <a:bodyPr>
            <a:normAutofit fontScale="85000" lnSpcReduction="20000"/>
          </a:bodyPr>
          <a:lstStyle/>
          <a:p>
            <a:pPr marL="17463" indent="-17463">
              <a:buNone/>
            </a:pPr>
            <a:r>
              <a:rPr lang="en-IN" dirty="0"/>
              <a:t>The assessment of opportunity can be evaluated by finding answers to following questions.</a:t>
            </a:r>
          </a:p>
          <a:p>
            <a:r>
              <a:rPr lang="en-IN" dirty="0"/>
              <a:t> </a:t>
            </a:r>
            <a:r>
              <a:rPr lang="en-IN" dirty="0" smtClean="0"/>
              <a:t>1</a:t>
            </a:r>
            <a:r>
              <a:rPr lang="en-IN" dirty="0"/>
              <a:t>) Which market need will be satisfied by the offering?</a:t>
            </a:r>
          </a:p>
          <a:p>
            <a:r>
              <a:rPr lang="en-IN" dirty="0"/>
              <a:t>2) Which social conditions underlie this market need?</a:t>
            </a:r>
          </a:p>
          <a:p>
            <a:r>
              <a:rPr lang="en-IN" dirty="0"/>
              <a:t>3) Which market research data can be associated with this market need?</a:t>
            </a:r>
          </a:p>
          <a:p>
            <a:r>
              <a:rPr lang="en-IN" dirty="0"/>
              <a:t>4) Whether any patents might be available to </a:t>
            </a:r>
            <a:r>
              <a:rPr lang="en-IN" dirty="0" err="1"/>
              <a:t>fulfill</a:t>
            </a:r>
            <a:r>
              <a:rPr lang="en-IN" dirty="0"/>
              <a:t> this need?</a:t>
            </a:r>
          </a:p>
          <a:p>
            <a:r>
              <a:rPr lang="en-IN" dirty="0"/>
              <a:t>5) What is the national and international structure of competition for the concerned need?</a:t>
            </a:r>
          </a:p>
          <a:p>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14"/>
            <a:ext cx="8401080" cy="6786586"/>
          </a:xfrm>
        </p:spPr>
        <p:txBody>
          <a:bodyPr>
            <a:noAutofit/>
          </a:bodyPr>
          <a:lstStyle/>
          <a:p>
            <a:pPr algn="just">
              <a:buNone/>
            </a:pPr>
            <a:r>
              <a:rPr lang="en-IN" sz="2200" b="1" u="sng" dirty="0"/>
              <a:t>Evaluating and Establishing Vision</a:t>
            </a:r>
            <a:endParaRPr lang="en-IN" sz="2200" u="sng" dirty="0"/>
          </a:p>
          <a:p>
            <a:pPr algn="just"/>
            <a:r>
              <a:rPr lang="en-IN" sz="2200" dirty="0"/>
              <a:t>After identifying the opportunities, an entrepreneur lays down a vision to convert these opportunities into a realizable product. Each opportunity is carefully screened and evaluated so as to assess whether the specific product or service when conceptualized from a particular idea has profitable returns in comparison to resources required. The evaluation criteria looks at length of opportunity, its real and perceived value, its risk and return, its match with personal skills and goals of entrepreneur, its uniqueness or differential advantage in its competitive environment</a:t>
            </a:r>
            <a:r>
              <a:rPr lang="en-IN" sz="2200" dirty="0" smtClean="0"/>
              <a:t>.</a:t>
            </a:r>
          </a:p>
          <a:p>
            <a:pPr algn="just">
              <a:buNone/>
            </a:pPr>
            <a:r>
              <a:rPr lang="en-IN" sz="2200" b="1" u="sng" dirty="0"/>
              <a:t>Persuade Others</a:t>
            </a:r>
            <a:endParaRPr lang="en-IN" sz="2200" u="sng" dirty="0"/>
          </a:p>
          <a:p>
            <a:pPr algn="just"/>
            <a:r>
              <a:rPr lang="en-IN" sz="2200" dirty="0"/>
              <a:t>No individual can work in isolation. Thus, entrepreneurs also need help and advice from many other people. Success of a business depends upon getting the right people involved.</a:t>
            </a:r>
          </a:p>
          <a:p>
            <a:pPr algn="just">
              <a:buNone/>
            </a:pPr>
            <a:r>
              <a:rPr lang="en-IN" sz="2200" b="1" u="sng" dirty="0" smtClean="0"/>
              <a:t>Gather </a:t>
            </a:r>
            <a:r>
              <a:rPr lang="en-IN" sz="2200" b="1" u="sng" dirty="0"/>
              <a:t>Resources</a:t>
            </a:r>
            <a:endParaRPr lang="en-IN" sz="2200" u="sng" dirty="0"/>
          </a:p>
          <a:p>
            <a:pPr algn="just"/>
            <a:r>
              <a:rPr lang="en-IN" sz="2200" dirty="0"/>
              <a:t>After successfully communicating the vision and persuading others, the stage of starting the project is reached. Here first of all resources of different kind are gathered. In general resources required for an enterprise can be classified in to four categories.</a:t>
            </a:r>
          </a:p>
          <a:p>
            <a:pPr algn="just"/>
            <a:endParaRPr lang="en-IN" sz="2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401080" cy="6000792"/>
          </a:xfrm>
        </p:spPr>
        <p:txBody>
          <a:bodyPr>
            <a:noAutofit/>
          </a:bodyPr>
          <a:lstStyle/>
          <a:p>
            <a:pPr>
              <a:buNone/>
            </a:pPr>
            <a:r>
              <a:rPr lang="en-IN" sz="2400" b="1" u="sng" dirty="0" smtClean="0"/>
              <a:t>Financial structure</a:t>
            </a:r>
            <a:endParaRPr lang="en-IN" sz="2400" u="sng" dirty="0"/>
          </a:p>
          <a:p>
            <a:pPr marL="0" indent="15875"/>
            <a:r>
              <a:rPr lang="en-IN" sz="2400" dirty="0"/>
              <a:t>One of the most important considerations for any new enterprise is its financial structure. It can be a sole enterprise, partnership, private company, public company, co-operative firms. After selecting any suitable structure the next questions of finding some sources of finance which include own capital, informal investors (family and friends), public flotation, and government. etc.</a:t>
            </a:r>
            <a:br>
              <a:rPr lang="en-IN" sz="2400" dirty="0"/>
            </a:br>
            <a:r>
              <a:rPr lang="en-IN" sz="2400" b="1" u="sng" dirty="0" smtClean="0"/>
              <a:t>Operating resources</a:t>
            </a:r>
            <a:endParaRPr lang="en-IN" sz="2400" u="sng" dirty="0" smtClean="0"/>
          </a:p>
          <a:p>
            <a:r>
              <a:rPr lang="en-IN" sz="2400" dirty="0" smtClean="0"/>
              <a:t>This </a:t>
            </a:r>
            <a:r>
              <a:rPr lang="en-IN" sz="2400" dirty="0"/>
              <a:t>consists of physical items like office building, land and machinery, various raw materials </a:t>
            </a:r>
            <a:r>
              <a:rPr lang="en-IN" sz="2400" dirty="0" smtClean="0"/>
              <a:t>etc.</a:t>
            </a:r>
          </a:p>
          <a:p>
            <a:pPr>
              <a:buNone/>
            </a:pPr>
            <a:r>
              <a:rPr lang="en-IN" sz="2400" b="1" u="sng" dirty="0" smtClean="0"/>
              <a:t>Human </a:t>
            </a:r>
            <a:r>
              <a:rPr lang="en-IN" sz="2400" b="1" u="sng" dirty="0"/>
              <a:t>resources</a:t>
            </a:r>
            <a:endParaRPr lang="en-IN" sz="2400" u="sng" dirty="0"/>
          </a:p>
          <a:p>
            <a:r>
              <a:rPr lang="en-IN" sz="2400" dirty="0"/>
              <a:t>This covers labours, skilled operators and professional managers.</a:t>
            </a:r>
          </a:p>
          <a:p>
            <a:pPr>
              <a:buNone/>
            </a:pPr>
            <a:r>
              <a:rPr lang="en-IN" sz="2400" b="1" u="sng" dirty="0" smtClean="0"/>
              <a:t>Creating </a:t>
            </a:r>
            <a:r>
              <a:rPr lang="en-IN" sz="2400" b="1" u="sng" dirty="0"/>
              <a:t>new venture/ developing business plan</a:t>
            </a:r>
            <a:endParaRPr lang="en-IN" sz="2400" u="sng" dirty="0"/>
          </a:p>
          <a:p>
            <a:r>
              <a:rPr lang="en-IN" sz="2400" dirty="0"/>
              <a:t>The next step is organizing all these resources effectively and creating / establishing a new venture.</a:t>
            </a:r>
          </a:p>
          <a:p>
            <a:endParaRPr lang="en-IN"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74713"/>
            <a:ext cx="8229600" cy="5554683"/>
          </a:xfrm>
        </p:spPr>
        <p:txBody>
          <a:bodyPr>
            <a:normAutofit fontScale="77500" lnSpcReduction="20000"/>
          </a:bodyPr>
          <a:lstStyle/>
          <a:p>
            <a:pPr algn="just">
              <a:buNone/>
            </a:pPr>
            <a:r>
              <a:rPr lang="en-IN" sz="3800" b="1" u="sng" dirty="0"/>
              <a:t>Business </a:t>
            </a:r>
            <a:r>
              <a:rPr lang="en-IN" sz="3800" b="1" u="sng" dirty="0" smtClean="0"/>
              <a:t>Plan</a:t>
            </a:r>
          </a:p>
          <a:p>
            <a:pPr algn="just">
              <a:buNone/>
            </a:pPr>
            <a:endParaRPr lang="en-IN" u="sng" dirty="0"/>
          </a:p>
          <a:p>
            <a:pPr algn="just"/>
            <a:r>
              <a:rPr lang="en-IN" dirty="0"/>
              <a:t>A business plan is prepared by entrepreneur. It is a written document which describes all the necessary internal and external elements involved in starting a new enterprise. It is integration of major functional plans of the enterprise i.e. marketing, finance, production, human resources etc. It addresses short term and long term decision making for initial years of operation. Business plan is required by potential investors, suppliers, and even consumers.</a:t>
            </a:r>
          </a:p>
          <a:p>
            <a:pPr algn="just"/>
            <a:r>
              <a:rPr lang="en-IN" dirty="0"/>
              <a:t>The business plan is used by different persons such as investors, suppliers, customers etc. Each of them will read and interpret the plan from their own perspective. Thus while preparing the business plan; the entrepreneur must address all the issues affecting all different stakeholders.</a:t>
            </a:r>
          </a:p>
          <a:p>
            <a:pPr algn="just"/>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Reasons for failure of business plan</a:t>
            </a:r>
            <a:endParaRPr lang="en-IN" dirty="0"/>
          </a:p>
        </p:txBody>
      </p:sp>
      <p:sp>
        <p:nvSpPr>
          <p:cNvPr id="3" name="Content Placeholder 2"/>
          <p:cNvSpPr>
            <a:spLocks noGrp="1"/>
          </p:cNvSpPr>
          <p:nvPr>
            <p:ph idx="1"/>
          </p:nvPr>
        </p:nvSpPr>
        <p:spPr>
          <a:xfrm>
            <a:off x="457200" y="1285860"/>
            <a:ext cx="8229600" cy="4525963"/>
          </a:xfrm>
        </p:spPr>
        <p:txBody>
          <a:bodyPr>
            <a:normAutofit fontScale="85000" lnSpcReduction="10000"/>
          </a:bodyPr>
          <a:lstStyle/>
          <a:p>
            <a:pPr algn="just"/>
            <a:endParaRPr lang="en-IN" dirty="0"/>
          </a:p>
          <a:p>
            <a:pPr algn="just"/>
            <a:r>
              <a:rPr lang="en-IN" dirty="0"/>
              <a:t>1. Unreasonable goal setting by entrepreneur</a:t>
            </a:r>
          </a:p>
          <a:p>
            <a:pPr algn="just"/>
            <a:r>
              <a:rPr lang="en-IN" dirty="0"/>
              <a:t>2. Non measurable goals</a:t>
            </a:r>
          </a:p>
          <a:p>
            <a:pPr algn="just"/>
            <a:r>
              <a:rPr lang="en-IN" dirty="0"/>
              <a:t>3. Lack of full commitment from the entrepreneur</a:t>
            </a:r>
          </a:p>
          <a:p>
            <a:pPr algn="just"/>
            <a:r>
              <a:rPr lang="en-IN" dirty="0"/>
              <a:t>4. lack of experience on the part of entrepreneur in planned business</a:t>
            </a:r>
          </a:p>
          <a:p>
            <a:pPr algn="just"/>
            <a:r>
              <a:rPr lang="en-IN" dirty="0"/>
              <a:t>5. Entrepreneur lacks sense of potential threats or weaknesses</a:t>
            </a:r>
          </a:p>
          <a:p>
            <a:pPr algn="just"/>
            <a:r>
              <a:rPr lang="en-IN" dirty="0"/>
              <a:t>6. Lack of establishment of customer needs for the proposed product or service</a:t>
            </a:r>
          </a:p>
          <a:p>
            <a:pPr algn="just"/>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Manage the enterprise</a:t>
            </a:r>
            <a:endParaRPr lang="en-IN" dirty="0"/>
          </a:p>
        </p:txBody>
      </p:sp>
      <p:sp>
        <p:nvSpPr>
          <p:cNvPr id="3" name="Content Placeholder 2"/>
          <p:cNvSpPr>
            <a:spLocks noGrp="1"/>
          </p:cNvSpPr>
          <p:nvPr>
            <p:ph idx="1"/>
          </p:nvPr>
        </p:nvSpPr>
        <p:spPr/>
        <p:txBody>
          <a:bodyPr/>
          <a:lstStyle/>
          <a:p>
            <a:endParaRPr lang="en-IN" dirty="0"/>
          </a:p>
          <a:p>
            <a:pPr algn="just"/>
            <a:r>
              <a:rPr lang="en-IN" dirty="0"/>
              <a:t>It is necessary to examine and solve operational problems of the growing enterprise. This calls for implementing management style and structure as well as determining key variables of success. A control system needs to be established so as to identify the problems and resolve it quickly.</a:t>
            </a:r>
          </a:p>
          <a:p>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229600" cy="642942"/>
          </a:xfrm>
        </p:spPr>
        <p:txBody>
          <a:bodyPr>
            <a:normAutofit/>
          </a:bodyPr>
          <a:lstStyle/>
          <a:p>
            <a:r>
              <a:rPr lang="en-IN" sz="3200" b="1" dirty="0" smtClean="0"/>
              <a:t>Change / Adapt with time</a:t>
            </a:r>
            <a:endParaRPr lang="en-IN" sz="3200" dirty="0"/>
          </a:p>
        </p:txBody>
      </p:sp>
      <p:sp>
        <p:nvSpPr>
          <p:cNvPr id="3" name="Content Placeholder 2"/>
          <p:cNvSpPr>
            <a:spLocks noGrp="1"/>
          </p:cNvSpPr>
          <p:nvPr>
            <p:ph idx="1"/>
          </p:nvPr>
        </p:nvSpPr>
        <p:spPr>
          <a:xfrm>
            <a:off x="457200" y="571480"/>
            <a:ext cx="8401080" cy="6286520"/>
          </a:xfrm>
        </p:spPr>
        <p:txBody>
          <a:bodyPr>
            <a:noAutofit/>
          </a:bodyPr>
          <a:lstStyle/>
          <a:p>
            <a:pPr marL="0" indent="0" algn="just">
              <a:buNone/>
            </a:pPr>
            <a:r>
              <a:rPr lang="en-IN" sz="2300" dirty="0" smtClean="0"/>
              <a:t>As </a:t>
            </a:r>
            <a:r>
              <a:rPr lang="en-IN" sz="2300" dirty="0"/>
              <a:t>business environment change, entrepreneur needs to adopt new policies/ strategies so as to succeed and remain competitive.</a:t>
            </a:r>
          </a:p>
          <a:p>
            <a:pPr algn="just"/>
            <a:r>
              <a:rPr lang="en-IN" sz="2300" dirty="0"/>
              <a:t>Both the central and state governments frame rules and regulations for the operation of a business. The rules framed by other local bodies like municipal corporations are also binding on business. </a:t>
            </a:r>
            <a:endParaRPr lang="en-IN" sz="2300" dirty="0" smtClean="0"/>
          </a:p>
          <a:p>
            <a:pPr algn="just"/>
            <a:r>
              <a:rPr lang="en-IN" sz="2300" dirty="0" smtClean="0"/>
              <a:t>A </a:t>
            </a:r>
            <a:r>
              <a:rPr lang="en-IN" sz="2300" dirty="0"/>
              <a:t>large number of laws have been enacted for ensuring fair trade practices and fair competition, protecting the interests of consumers, employees, protecting improvement and collect tax from the business enterprises. </a:t>
            </a:r>
            <a:endParaRPr lang="en-IN" sz="2300" dirty="0" smtClean="0"/>
          </a:p>
          <a:p>
            <a:pPr lvl="1" algn="just"/>
            <a:r>
              <a:rPr lang="en-IN" sz="1900" dirty="0" smtClean="0"/>
              <a:t>The </a:t>
            </a:r>
            <a:r>
              <a:rPr lang="en-IN" sz="1900" dirty="0"/>
              <a:t>rules are not common for all the enterprises. They are enterprise specific. Thus it is the responsibility of the management of concerned enterprise that they enforce all the legal rules framed by the government for their enterprise. Thus entrepreneurs are required to remain watchful and keep themselves informed of latest standing orders that serve to control, regulate and guide their business activity.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51</TotalTime>
  <Words>1522</Words>
  <Application>Microsoft Office PowerPoint</Application>
  <PresentationFormat>On-screen Show (4:3)</PresentationFormat>
  <Paragraphs>89</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Solstice</vt:lpstr>
      <vt:lpstr>Concept and Working of Entrepreneur </vt:lpstr>
      <vt:lpstr>Slide 2</vt:lpstr>
      <vt:lpstr>Concept and working of entrepreneur</vt:lpstr>
      <vt:lpstr>Slide 4</vt:lpstr>
      <vt:lpstr>Slide 5</vt:lpstr>
      <vt:lpstr>Slide 6</vt:lpstr>
      <vt:lpstr>Reasons for failure of business plan</vt:lpstr>
      <vt:lpstr>Manage the enterprise</vt:lpstr>
      <vt:lpstr>Change / Adapt with time</vt:lpstr>
      <vt:lpstr>Type of Ownership</vt:lpstr>
      <vt:lpstr>Slide 11</vt:lpstr>
      <vt:lpstr>Partnership</vt:lpstr>
      <vt:lpstr>Slide 13</vt:lpstr>
      <vt:lpstr>Joint Stock Company</vt:lpstr>
      <vt:lpstr>Joint Stock Company</vt:lpstr>
      <vt:lpstr>Cooperatives</vt:lpstr>
      <vt:lpstr>Principles of cooperative enterprise</vt:lpstr>
      <vt:lpstr>Factors to be Considered While Choosing a Particular Type of Ownership</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 and working of entrepreneur </dc:title>
  <dc:creator>My</dc:creator>
  <cp:lastModifiedBy>My</cp:lastModifiedBy>
  <cp:revision>11</cp:revision>
  <dcterms:created xsi:type="dcterms:W3CDTF">2020-03-23T15:00:59Z</dcterms:created>
  <dcterms:modified xsi:type="dcterms:W3CDTF">2020-03-29T13:47:12Z</dcterms:modified>
</cp:coreProperties>
</file>