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892" r:id="rId1"/>
  </p:sldMasterIdLst>
  <p:notesMasterIdLst>
    <p:notesMasterId r:id="rId15"/>
  </p:notesMasterIdLst>
  <p:sldIdLst>
    <p:sldId id="258" r:id="rId2"/>
    <p:sldId id="310" r:id="rId3"/>
    <p:sldId id="311" r:id="rId4"/>
    <p:sldId id="301" r:id="rId5"/>
    <p:sldId id="302" r:id="rId6"/>
    <p:sldId id="303" r:id="rId7"/>
    <p:sldId id="313" r:id="rId8"/>
    <p:sldId id="312" r:id="rId9"/>
    <p:sldId id="304" r:id="rId10"/>
    <p:sldId id="305" r:id="rId11"/>
    <p:sldId id="306" r:id="rId12"/>
    <p:sldId id="314" r:id="rId13"/>
    <p:sldId id="309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DCB0"/>
    <a:srgbClr val="E13905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B31C913-C5B2-495E-BEB8-38D6CA87146A}" type="datetimeFigureOut">
              <a:rPr lang="en-IN"/>
              <a:pPr>
                <a:defRPr/>
              </a:pPr>
              <a:t>29-03-2020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IN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IN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EF4A8E5-8695-4BEE-BDB2-D34C93C47E49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DE816A6-9F9F-4006-839D-E1B6A2F6D378}" type="slidenum">
              <a:rPr lang="en-GB" smtClean="0">
                <a:solidFill>
                  <a:srgbClr val="000000"/>
                </a:solidFill>
              </a:rPr>
              <a:pPr/>
              <a:t>1</a:t>
            </a:fld>
            <a:endParaRPr lang="en-GB" smtClean="0">
              <a:solidFill>
                <a:srgbClr val="000000"/>
              </a:solidFill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5ADA55C-7C38-4EE2-88C0-4D3F983753F0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ED6FF17-3A7F-43F4-86BC-E00BE292D470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A2429D1-8622-4400-9BBB-4F6DD16F556A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AE71F42-8707-437E-97F1-971130E1FBF8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E6D26E6-B73C-4B98-B523-B6D6D9D3018B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0FE094D-5312-4B1F-9105-3981C90F7007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EB47927-5032-4F47-9B75-2D965BF08EFF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78244C8-59CE-451E-AFAD-38C425CFBB7A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D1485A3-DBE4-4B3C-B4B2-63EFAF9521CF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F05D32A-07C6-4A8B-82EA-8AC58A5A404F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AA3DBD9-4463-46BD-A520-540E7D65C9B8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FFF6D09E-A7A7-40D4-A892-A930209FB3EB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3" r:id="rId1"/>
    <p:sldLayoutId id="2147483894" r:id="rId2"/>
    <p:sldLayoutId id="2147483895" r:id="rId3"/>
    <p:sldLayoutId id="2147483896" r:id="rId4"/>
    <p:sldLayoutId id="2147483897" r:id="rId5"/>
    <p:sldLayoutId id="2147483898" r:id="rId6"/>
    <p:sldLayoutId id="2147483899" r:id="rId7"/>
    <p:sldLayoutId id="2147483900" r:id="rId8"/>
    <p:sldLayoutId id="2147483901" r:id="rId9"/>
    <p:sldLayoutId id="2147483902" r:id="rId10"/>
    <p:sldLayoutId id="214748390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57224" y="1428736"/>
            <a:ext cx="8072712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IN" sz="4000" b="1" spc="300" dirty="0" smtClean="0">
                <a:ln w="11430" cmpd="sng">
                  <a:solidFill>
                    <a:srgbClr val="CEB966">
                      <a:tint val="10000"/>
                    </a:srgbClr>
                  </a:solidFill>
                  <a:prstDash val="solid"/>
                  <a:miter lim="800000"/>
                </a:ln>
                <a:effectLst>
                  <a:glow rad="45500">
                    <a:srgbClr val="CEB966">
                      <a:satMod val="220000"/>
                      <a:alpha val="35000"/>
                    </a:srgbClr>
                  </a:glow>
                </a:effectLst>
                <a:latin typeface="Times New Roman" pitchFamily="18" charset="0"/>
                <a:cs typeface="Times New Roman" pitchFamily="18" charset="0"/>
              </a:rPr>
              <a:t>Concept of Entrepreneurship Development and</a:t>
            </a:r>
          </a:p>
          <a:p>
            <a:pPr algn="ctr">
              <a:defRPr/>
            </a:pPr>
            <a:r>
              <a:rPr lang="en-IN" sz="4000" b="1" spc="300" dirty="0" smtClean="0">
                <a:ln w="11430" cmpd="sng">
                  <a:solidFill>
                    <a:srgbClr val="CEB966">
                      <a:tint val="10000"/>
                    </a:srgbClr>
                  </a:solidFill>
                  <a:prstDash val="solid"/>
                  <a:miter lim="800000"/>
                </a:ln>
                <a:effectLst>
                  <a:glow rad="45500">
                    <a:srgbClr val="CEB966">
                      <a:satMod val="220000"/>
                      <a:alpha val="35000"/>
                    </a:srgbClr>
                  </a:glow>
                </a:effectLst>
                <a:latin typeface="Times New Roman" pitchFamily="18" charset="0"/>
                <a:cs typeface="Times New Roman" pitchFamily="18" charset="0"/>
              </a:rPr>
              <a:t>Characteristics Entrepreneurs</a:t>
            </a:r>
            <a:endParaRPr lang="en-IN" sz="4000" b="1" spc="300" dirty="0">
              <a:ln w="11430" cmpd="sng">
                <a:solidFill>
                  <a:srgbClr val="CEB966">
                    <a:tint val="10000"/>
                  </a:srgbClr>
                </a:solidFill>
                <a:prstDash val="solid"/>
                <a:miter lim="800000"/>
              </a:ln>
              <a:effectLst>
                <a:glow rad="45500">
                  <a:srgbClr val="CEB966">
                    <a:satMod val="220000"/>
                    <a:alpha val="35000"/>
                  </a:srgb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5" name="Rectangle 11"/>
          <p:cNvSpPr>
            <a:spLocks noChangeArrowheads="1"/>
          </p:cNvSpPr>
          <p:nvPr/>
        </p:nvSpPr>
        <p:spPr bwMode="auto">
          <a:xfrm>
            <a:off x="500063" y="4357688"/>
            <a:ext cx="832008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dirty="0" smtClean="0">
                <a:latin typeface="Verdana" pitchFamily="34" charset="0"/>
              </a:rPr>
              <a:t>Entrepreneurship Development and Industrial Consultancy (DBM-421)</a:t>
            </a:r>
            <a:endParaRPr lang="en-US" sz="2400" dirty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4414" y="274638"/>
            <a:ext cx="7719274" cy="11430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3600" b="1" dirty="0" smtClean="0">
                <a:solidFill>
                  <a:schemeClr val="tx1"/>
                </a:solidFill>
                <a:effectLst/>
              </a:rPr>
              <a:t>Characteristics of an entrepreneur</a:t>
            </a:r>
            <a:r>
              <a:rPr lang="en-US" sz="3600" dirty="0" smtClean="0">
                <a:solidFill>
                  <a:schemeClr val="tx1"/>
                </a:solidFill>
                <a:effectLst/>
              </a:rPr>
              <a:t/>
            </a:r>
            <a:br>
              <a:rPr lang="en-US" sz="3600" dirty="0" smtClean="0">
                <a:solidFill>
                  <a:schemeClr val="tx1"/>
                </a:solidFill>
                <a:effectLst/>
              </a:rPr>
            </a:br>
            <a:endParaRPr lang="en-US" sz="3600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538" y="990600"/>
            <a:ext cx="7920062" cy="5867400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dirty="0" smtClean="0"/>
              <a:t>Passionate, persistent, persevering, patient, polite, punctual, Progressive, pluralistic, pragmatic, positive, planner, professional</a:t>
            </a:r>
          </a:p>
          <a:p>
            <a:pPr>
              <a:defRPr/>
            </a:pPr>
            <a:r>
              <a:rPr lang="en-US" dirty="0" smtClean="0"/>
              <a:t>Far-sighted (Dreamer)</a:t>
            </a:r>
          </a:p>
          <a:p>
            <a:pPr>
              <a:defRPr/>
            </a:pPr>
            <a:r>
              <a:rPr lang="en-US" dirty="0" smtClean="0"/>
              <a:t>Optimistic  </a:t>
            </a:r>
          </a:p>
          <a:p>
            <a:pPr>
              <a:defRPr/>
            </a:pPr>
            <a:r>
              <a:rPr lang="en-US" dirty="0" smtClean="0"/>
              <a:t>Disciplined</a:t>
            </a:r>
          </a:p>
          <a:p>
            <a:pPr>
              <a:defRPr/>
            </a:pPr>
            <a:r>
              <a:rPr lang="en-US" dirty="0" smtClean="0"/>
              <a:t>Honest</a:t>
            </a:r>
          </a:p>
          <a:p>
            <a:pPr>
              <a:defRPr/>
            </a:pPr>
            <a:r>
              <a:rPr lang="en-US" dirty="0" smtClean="0"/>
              <a:t>Competitive, but non-quarrelsome</a:t>
            </a:r>
          </a:p>
          <a:p>
            <a:pPr>
              <a:defRPr/>
            </a:pPr>
            <a:r>
              <a:rPr lang="en-US" dirty="0" smtClean="0"/>
              <a:t>Frugal, but not miser, saver investor, good fund manager </a:t>
            </a:r>
          </a:p>
          <a:p>
            <a:pPr>
              <a:defRPr/>
            </a:pPr>
            <a:r>
              <a:rPr lang="en-US" dirty="0" smtClean="0"/>
              <a:t>Non-superstitious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1538" y="274638"/>
            <a:ext cx="7862150" cy="11430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3600" b="1" dirty="0" smtClean="0">
                <a:solidFill>
                  <a:schemeClr val="tx1"/>
                </a:solidFill>
              </a:rPr>
              <a:t>Characteristics of an entrepreneur</a:t>
            </a:r>
            <a:r>
              <a:rPr lang="en-US" sz="3600" dirty="0" smtClean="0">
                <a:solidFill>
                  <a:schemeClr val="tx1"/>
                </a:solidFill>
              </a:rPr>
              <a:t/>
            </a:r>
            <a:br>
              <a:rPr lang="en-US" sz="3600" dirty="0" smtClean="0">
                <a:solidFill>
                  <a:schemeClr val="tx1"/>
                </a:solidFill>
              </a:rPr>
            </a:b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538" y="990600"/>
            <a:ext cx="8072462" cy="58674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2800" dirty="0" smtClean="0"/>
              <a:t>Tolerant</a:t>
            </a:r>
          </a:p>
          <a:p>
            <a:pPr>
              <a:defRPr/>
            </a:pPr>
            <a:r>
              <a:rPr lang="en-US" sz="2800" dirty="0" smtClean="0"/>
              <a:t>Open minded with sharing attitude</a:t>
            </a:r>
          </a:p>
          <a:p>
            <a:pPr>
              <a:defRPr/>
            </a:pPr>
            <a:r>
              <a:rPr lang="en-US" sz="2800" dirty="0" smtClean="0"/>
              <a:t>Help seeker and giver</a:t>
            </a:r>
          </a:p>
          <a:p>
            <a:pPr>
              <a:defRPr/>
            </a:pPr>
            <a:r>
              <a:rPr lang="en-US" sz="2800" dirty="0" smtClean="0"/>
              <a:t> Non-blaming: do not blame non-helpers</a:t>
            </a:r>
          </a:p>
          <a:p>
            <a:pPr>
              <a:defRPr/>
            </a:pPr>
            <a:r>
              <a:rPr lang="en-US" sz="2800" dirty="0" smtClean="0"/>
              <a:t>Tendency to learn (knowledge and skill, etc) and implement it in life profitably</a:t>
            </a:r>
          </a:p>
          <a:p>
            <a:pPr>
              <a:defRPr/>
            </a:pPr>
            <a:r>
              <a:rPr lang="en-US" sz="2800" dirty="0" smtClean="0"/>
              <a:t>Occupationally, spatially and attitudinally mobile; (fixity of place, occupation and attitude is regressive)</a:t>
            </a:r>
          </a:p>
          <a:p>
            <a:pPr>
              <a:defRPr/>
            </a:pPr>
            <a:r>
              <a:rPr lang="en-US" sz="2800" dirty="0" smtClean="0"/>
              <a:t>Temperamentally flexible, receptive and </a:t>
            </a:r>
            <a:r>
              <a:rPr lang="en-US" sz="2800" dirty="0" smtClean="0"/>
              <a:t>adjusting/accommodative</a:t>
            </a:r>
            <a:endParaRPr lang="en-US" sz="2800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4414" y="214290"/>
            <a:ext cx="7115196" cy="654032"/>
          </a:xfrm>
        </p:spPr>
        <p:txBody>
          <a:bodyPr>
            <a:normAutofit fontScale="90000"/>
          </a:bodyPr>
          <a:lstStyle/>
          <a:p>
            <a:pPr algn="ctr"/>
            <a:r>
              <a:rPr lang="en-IN" sz="3600" b="1" dirty="0" smtClean="0">
                <a:solidFill>
                  <a:schemeClr val="tx1"/>
                </a:solidFill>
              </a:rPr>
              <a:t>Importance of </a:t>
            </a:r>
            <a:r>
              <a:rPr lang="en-IN" sz="3600" b="1" dirty="0" smtClean="0">
                <a:solidFill>
                  <a:schemeClr val="tx1"/>
                </a:solidFill>
                <a:effectLst/>
              </a:rPr>
              <a:t>Entrepreneurship</a:t>
            </a:r>
            <a:endParaRPr lang="en-IN" sz="3600" b="1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538" y="928670"/>
            <a:ext cx="8072462" cy="5786478"/>
          </a:xfrm>
        </p:spPr>
        <p:txBody>
          <a:bodyPr>
            <a:normAutofit lnSpcReduction="10000"/>
          </a:bodyPr>
          <a:lstStyle/>
          <a:p>
            <a:r>
              <a:rPr lang="en-IN" sz="2800" dirty="0" smtClean="0"/>
              <a:t>Creation of Employment</a:t>
            </a:r>
          </a:p>
          <a:p>
            <a:pPr lvl="1"/>
            <a:r>
              <a:rPr lang="en-IN" sz="2400" dirty="0" smtClean="0"/>
              <a:t>Provides an entry-level job, required for gaining experience and training for unskilled workers</a:t>
            </a:r>
          </a:p>
          <a:p>
            <a:r>
              <a:rPr lang="en-IN" sz="2800" dirty="0" smtClean="0"/>
              <a:t>Innovation</a:t>
            </a:r>
          </a:p>
          <a:p>
            <a:pPr lvl="1"/>
            <a:r>
              <a:rPr lang="en-IN" sz="2400" dirty="0" smtClean="0"/>
              <a:t>It is the hub of innovation that provides new products, market, technology, and quality of goods</a:t>
            </a:r>
          </a:p>
          <a:p>
            <a:r>
              <a:rPr lang="en-IN" sz="2800" dirty="0" smtClean="0"/>
              <a:t>Impact on Society and Community Development</a:t>
            </a:r>
          </a:p>
          <a:p>
            <a:pPr lvl="1"/>
            <a:r>
              <a:rPr lang="en-IN" sz="2400" dirty="0" smtClean="0"/>
              <a:t>Assists in more stable and high quality of community life</a:t>
            </a:r>
          </a:p>
          <a:p>
            <a:r>
              <a:rPr lang="en-IN" sz="2800" dirty="0" smtClean="0"/>
              <a:t>Increases Standard of life</a:t>
            </a:r>
          </a:p>
          <a:p>
            <a:pPr lvl="1"/>
            <a:r>
              <a:rPr lang="en-IN" sz="2400" dirty="0" smtClean="0"/>
              <a:t>Help increase income, employment , standard of living</a:t>
            </a:r>
          </a:p>
          <a:p>
            <a:r>
              <a:rPr lang="en-IN" sz="2800" dirty="0" smtClean="0"/>
              <a:t>Supports Research and Development</a:t>
            </a:r>
          </a:p>
          <a:p>
            <a:pPr lvl="1"/>
            <a:r>
              <a:rPr lang="en-IN" sz="2400" dirty="0" smtClean="0"/>
              <a:t>Adopts technologies and apply them</a:t>
            </a:r>
          </a:p>
          <a:p>
            <a:pPr lvl="1"/>
            <a:r>
              <a:rPr lang="en-IN" sz="2400" dirty="0" smtClean="0"/>
              <a:t>Supports R&amp;D organizations </a:t>
            </a:r>
          </a:p>
          <a:p>
            <a:pPr lvl="2"/>
            <a:r>
              <a:rPr lang="en-IN" sz="2000" dirty="0" smtClean="0"/>
              <a:t>Funding, Testing, etc.</a:t>
            </a:r>
            <a:endParaRPr lang="en-IN" sz="2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57232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effectLst/>
              </a:rPr>
              <a:t>Barriers to</a:t>
            </a:r>
            <a:r>
              <a:rPr lang="en-US" sz="3200" dirty="0" smtClean="0">
                <a:solidFill>
                  <a:schemeClr val="tx1"/>
                </a:solidFill>
                <a:effectLst/>
              </a:rPr>
              <a:t> </a:t>
            </a:r>
            <a:r>
              <a:rPr lang="en-US" sz="3200" b="1" dirty="0" smtClean="0">
                <a:solidFill>
                  <a:schemeClr val="tx1"/>
                </a:solidFill>
                <a:effectLst/>
              </a:rPr>
              <a:t>E</a:t>
            </a:r>
            <a:r>
              <a:rPr lang="en-US" sz="3200" b="1" dirty="0" smtClean="0">
                <a:solidFill>
                  <a:schemeClr val="tx1"/>
                </a:solidFill>
                <a:effectLst/>
              </a:rPr>
              <a:t>ntrepreneurship </a:t>
            </a:r>
            <a:r>
              <a:rPr lang="en-US" sz="3200" b="1" dirty="0" smtClean="0">
                <a:solidFill>
                  <a:schemeClr val="tx1"/>
                </a:solidFill>
                <a:effectLst/>
              </a:rPr>
              <a:t>D</a:t>
            </a:r>
            <a:r>
              <a:rPr lang="en-US" sz="3200" b="1" dirty="0" smtClean="0">
                <a:solidFill>
                  <a:schemeClr val="tx1"/>
                </a:solidFill>
                <a:effectLst/>
              </a:rPr>
              <a:t>evelopment</a:t>
            </a:r>
            <a:endParaRPr lang="en-US" sz="4000" dirty="0" smtClean="0">
              <a:solidFill>
                <a:schemeClr val="tx1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4414" y="914400"/>
            <a:ext cx="7929586" cy="5943600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sz="2800" dirty="0" smtClean="0"/>
              <a:t>Physical:  farmers’ health and rural infrastructure</a:t>
            </a:r>
          </a:p>
          <a:p>
            <a:pPr>
              <a:defRPr/>
            </a:pPr>
            <a:r>
              <a:rPr lang="en-US" sz="2800" dirty="0" smtClean="0"/>
              <a:t>Individual/personal : Laziness, unwillingness to do unconventional work of profit, lack of risk bearing ability</a:t>
            </a:r>
          </a:p>
          <a:p>
            <a:pPr>
              <a:defRPr/>
            </a:pPr>
            <a:r>
              <a:rPr lang="en-US" sz="2800" dirty="0" smtClean="0"/>
              <a:t>Family: Lack of support from family</a:t>
            </a:r>
          </a:p>
          <a:p>
            <a:pPr>
              <a:defRPr/>
            </a:pPr>
            <a:r>
              <a:rPr lang="en-US" sz="2800" dirty="0" smtClean="0"/>
              <a:t>Social:  Lack of support from society</a:t>
            </a:r>
          </a:p>
          <a:p>
            <a:pPr>
              <a:defRPr/>
            </a:pPr>
            <a:r>
              <a:rPr lang="en-US" sz="2800" dirty="0" smtClean="0"/>
              <a:t>Educational: Lack of education reduces risk and responsibility bearing capacity, self-confidence to take up some enterprise</a:t>
            </a:r>
          </a:p>
          <a:p>
            <a:pPr>
              <a:defRPr/>
            </a:pPr>
            <a:r>
              <a:rPr lang="en-US" sz="2800" dirty="0" smtClean="0"/>
              <a:t>Economic: Lack of capital for initial fixed investment and operational expenditure</a:t>
            </a:r>
          </a:p>
          <a:p>
            <a:pPr>
              <a:defRPr/>
            </a:pPr>
            <a:r>
              <a:rPr lang="en-US" sz="2800" dirty="0" smtClean="0"/>
              <a:t>Religious/cultural:</a:t>
            </a:r>
            <a:r>
              <a:rPr lang="en-US" sz="2400" dirty="0" smtClean="0"/>
              <a:t> </a:t>
            </a:r>
            <a:r>
              <a:rPr lang="en-US" sz="2600" dirty="0" smtClean="0"/>
              <a:t>Religious/cultural restriction to take up some enterprise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0100" y="428604"/>
            <a:ext cx="74295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3600" b="1" dirty="0" smtClean="0"/>
              <a:t>Concept </a:t>
            </a:r>
            <a:r>
              <a:rPr lang="en-IN" sz="3600" b="1" dirty="0" smtClean="0"/>
              <a:t>of Entrepreneurship</a:t>
            </a:r>
            <a:endParaRPr lang="en-IN" sz="36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071538" y="1572174"/>
            <a:ext cx="764386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IN" sz="3200" dirty="0" smtClean="0"/>
              <a:t>Entrepreneurship is the ability and readiness to develop, organize, and run a business enterprise along with any of its uncertainties in order to make a profit.</a:t>
            </a:r>
            <a:endParaRPr lang="en-IN" sz="3200" b="1" i="1" dirty="0" smtClean="0"/>
          </a:p>
          <a:p>
            <a:pPr algn="just"/>
            <a:endParaRPr lang="en-IN" sz="2400" b="1" i="1" dirty="0" smtClean="0"/>
          </a:p>
          <a:p>
            <a:pPr lvl="1" algn="just">
              <a:buFont typeface="Arial" pitchFamily="34" charset="0"/>
              <a:buChar char="•"/>
            </a:pPr>
            <a:r>
              <a:rPr lang="en-IN" sz="2400" b="1" i="1" dirty="0" smtClean="0"/>
              <a:t>The entrepreneurial vision is defined by risk-taking </a:t>
            </a:r>
          </a:p>
          <a:p>
            <a:pPr lvl="1" algn="just">
              <a:buFont typeface="Arial" pitchFamily="34" charset="0"/>
              <a:buChar char="•"/>
            </a:pPr>
            <a:endParaRPr lang="en-IN" sz="3200" dirty="0" smtClean="0"/>
          </a:p>
          <a:p>
            <a:pPr algn="just"/>
            <a:endParaRPr lang="en-IN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285728"/>
            <a:ext cx="85011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3600" b="1" dirty="0" smtClean="0"/>
              <a:t>Concept of Entrepreneurship Contd.</a:t>
            </a:r>
            <a:endParaRPr lang="en-IN" sz="36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000100" y="1071546"/>
            <a:ext cx="7929618" cy="54553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300"/>
              </a:spcAft>
            </a:pPr>
            <a:r>
              <a:rPr lang="en-IN" sz="2800" dirty="0" smtClean="0"/>
              <a:t>The Entrepreneur is defined as someone who has ability and desire to establish, administer, and succeed in a start-up venture along with associated risk to make profit. The example is</a:t>
            </a:r>
            <a:endParaRPr lang="en-IN" sz="3200" dirty="0" smtClean="0"/>
          </a:p>
          <a:p>
            <a:pPr lvl="1" algn="just">
              <a:spcAft>
                <a:spcPts val="300"/>
              </a:spcAft>
              <a:buFontTx/>
              <a:buChar char="-"/>
            </a:pPr>
            <a:r>
              <a:rPr lang="en-IN" sz="2800" dirty="0" smtClean="0"/>
              <a:t>starting of a new  business venture</a:t>
            </a:r>
          </a:p>
          <a:p>
            <a:pPr algn="just">
              <a:spcAft>
                <a:spcPts val="300"/>
              </a:spcAft>
            </a:pPr>
            <a:r>
              <a:rPr lang="en-IN" sz="2800" dirty="0" smtClean="0"/>
              <a:t>Entrepreneurs are </a:t>
            </a:r>
          </a:p>
          <a:p>
            <a:pPr lvl="2" algn="just">
              <a:spcAft>
                <a:spcPts val="300"/>
              </a:spcAft>
              <a:buFontTx/>
              <a:buChar char="-"/>
            </a:pPr>
            <a:r>
              <a:rPr lang="en-IN" sz="2800" dirty="0" smtClean="0"/>
              <a:t>source of new ideas &amp;</a:t>
            </a:r>
          </a:p>
          <a:p>
            <a:pPr lvl="2" algn="just">
              <a:spcAft>
                <a:spcPts val="300"/>
              </a:spcAft>
              <a:buFontTx/>
              <a:buChar char="-"/>
            </a:pPr>
            <a:r>
              <a:rPr lang="en-IN" sz="2800" dirty="0" smtClean="0"/>
              <a:t>Innovations</a:t>
            </a:r>
            <a:endParaRPr lang="en-IN" sz="3200" dirty="0" smtClean="0"/>
          </a:p>
          <a:p>
            <a:pPr algn="just">
              <a:spcAft>
                <a:spcPts val="300"/>
              </a:spcAft>
            </a:pPr>
            <a:r>
              <a:rPr lang="en-IN" sz="2800" i="1" dirty="0" smtClean="0"/>
              <a:t>In nutshell, anyone who has will and determination to start a new business venture and deals with risk can be become an Entrepreneur.</a:t>
            </a:r>
            <a:endParaRPr lang="en-IN" sz="3200" i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382000" cy="762000"/>
          </a:xfrm>
        </p:spPr>
        <p:txBody>
          <a:bodyPr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effectLst/>
              </a:rPr>
              <a:t>General facts of Entrepreneurship </a:t>
            </a:r>
            <a:endParaRPr lang="en-US" sz="3600" dirty="0" smtClean="0">
              <a:solidFill>
                <a:schemeClr val="tx1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538" y="838200"/>
            <a:ext cx="7843862" cy="6019800"/>
          </a:xfrm>
        </p:spPr>
        <p:txBody>
          <a:bodyPr>
            <a:normAutofit fontScale="85000" lnSpcReduction="20000"/>
          </a:bodyPr>
          <a:lstStyle/>
          <a:p>
            <a:pPr algn="just">
              <a:defRPr/>
            </a:pPr>
            <a:r>
              <a:rPr lang="en-US" dirty="0" smtClean="0"/>
              <a:t>There are many characteristics of an entrepreneur, which are certainly not that easy to inculcate and possess. </a:t>
            </a:r>
          </a:p>
          <a:p>
            <a:pPr algn="just">
              <a:buFont typeface="Arial" pitchFamily="34" charset="0"/>
              <a:buNone/>
              <a:defRPr/>
            </a:pPr>
            <a:endParaRPr lang="en-US" dirty="0" smtClean="0"/>
          </a:p>
          <a:p>
            <a:pPr algn="just">
              <a:defRPr/>
            </a:pPr>
            <a:r>
              <a:rPr lang="en-US" dirty="0" smtClean="0"/>
              <a:t>However, if one wants to earn money and improve livelihood, one has to be loaded with entrepreneurial  characteristics, as much as possible .</a:t>
            </a:r>
          </a:p>
          <a:p>
            <a:pPr algn="just">
              <a:defRPr/>
            </a:pPr>
            <a:r>
              <a:rPr lang="en-US" dirty="0" smtClean="0"/>
              <a:t>In </a:t>
            </a:r>
            <a:r>
              <a:rPr lang="en-US" dirty="0" smtClean="0"/>
              <a:t>fact, a number of characteristics of a good entrepreneur are those of a good progressive human being.</a:t>
            </a:r>
          </a:p>
          <a:p>
            <a:pPr algn="just">
              <a:buFont typeface="Arial" pitchFamily="34" charset="0"/>
              <a:buNone/>
              <a:defRPr/>
            </a:pPr>
            <a:endParaRPr lang="en-US" dirty="0" smtClean="0"/>
          </a:p>
          <a:p>
            <a:pPr algn="just">
              <a:defRPr/>
            </a:pPr>
            <a:r>
              <a:rPr lang="en-US" dirty="0" smtClean="0"/>
              <a:t>In other words, if an individual is not filled with characteristics of a good human being, he cannot think of becoming a good entrepreneur</a:t>
            </a:r>
          </a:p>
          <a:p>
            <a:pPr algn="just"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 smtClean="0">
                <a:solidFill>
                  <a:schemeClr val="tx1"/>
                </a:solidFill>
                <a:effectLst/>
              </a:rPr>
              <a:t>General facts of Entrepreneurship</a:t>
            </a:r>
            <a:endParaRPr lang="en-US" sz="4000" dirty="0" smtClean="0">
              <a:solidFill>
                <a:schemeClr val="tx1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defRPr/>
            </a:pPr>
            <a:r>
              <a:rPr lang="en-US" sz="2800" dirty="0" smtClean="0"/>
              <a:t>Although achieving perfection in entrepreneurship is a myth, one should try to imbibe those characteristics of </a:t>
            </a:r>
            <a:r>
              <a:rPr lang="en-US" sz="2800" dirty="0" err="1" smtClean="0"/>
              <a:t>agri</a:t>
            </a:r>
            <a:r>
              <a:rPr lang="en-US" sz="2800" dirty="0" smtClean="0"/>
              <a:t>-entrepreneurship as far as possible in order to bring about prosperity. </a:t>
            </a:r>
            <a:endParaRPr lang="en-US" sz="2800" dirty="0" smtClean="0"/>
          </a:p>
          <a:p>
            <a:pPr algn="just">
              <a:defRPr/>
            </a:pPr>
            <a:endParaRPr lang="en-US" sz="2800" dirty="0" smtClean="0"/>
          </a:p>
          <a:p>
            <a:pPr algn="just">
              <a:defRPr/>
            </a:pPr>
            <a:r>
              <a:rPr lang="en-US" sz="2800" dirty="0" smtClean="0"/>
              <a:t>Even </a:t>
            </a:r>
            <a:r>
              <a:rPr lang="en-US" sz="2800" dirty="0" smtClean="0"/>
              <a:t>partial inculcation and application of these characteristics can be of much help in bringing about farm prosperity.</a:t>
            </a:r>
            <a:endParaRPr lang="en-US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714380"/>
          </a:xfrm>
        </p:spPr>
        <p:txBody>
          <a:bodyPr>
            <a:noAutofit/>
          </a:bodyPr>
          <a:lstStyle/>
          <a:p>
            <a:pPr algn="r">
              <a:defRPr/>
            </a:pPr>
            <a:r>
              <a:rPr lang="en-US" sz="3200" b="1" dirty="0" smtClean="0">
                <a:solidFill>
                  <a:schemeClr val="tx1"/>
                </a:solidFill>
                <a:effectLst/>
              </a:rPr>
              <a:t>Characteristics of an entrepreneur</a:t>
            </a:r>
            <a:br>
              <a:rPr lang="en-US" sz="3200" b="1" dirty="0" smtClean="0">
                <a:solidFill>
                  <a:schemeClr val="tx1"/>
                </a:solidFill>
                <a:effectLst/>
              </a:rPr>
            </a:br>
            <a:endParaRPr lang="en-US" sz="3200" b="1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538" y="571480"/>
            <a:ext cx="7843862" cy="628652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2800" b="1" i="1" dirty="0" smtClean="0"/>
              <a:t>Ability to take risk:</a:t>
            </a:r>
          </a:p>
          <a:p>
            <a:pPr lvl="1">
              <a:defRPr/>
            </a:pPr>
            <a:r>
              <a:rPr lang="en-US" sz="2200" b="1" i="1" dirty="0" smtClean="0"/>
              <a:t>S</a:t>
            </a:r>
            <a:r>
              <a:rPr lang="en-US" sz="2200" i="1" dirty="0" smtClean="0"/>
              <a:t>tarting any new venture involves a considerable amount of risk. </a:t>
            </a:r>
          </a:p>
          <a:p>
            <a:pPr lvl="2">
              <a:defRPr/>
            </a:pPr>
            <a:r>
              <a:rPr lang="en-US" sz="2000" i="1" dirty="0" smtClean="0"/>
              <a:t>An entrepreneur needs to be courageous </a:t>
            </a:r>
          </a:p>
          <a:p>
            <a:pPr lvl="2">
              <a:defRPr/>
            </a:pPr>
            <a:r>
              <a:rPr lang="en-US" sz="2000" i="1" dirty="0" smtClean="0"/>
              <a:t>Able to evaluate and take risk</a:t>
            </a:r>
            <a:endParaRPr lang="en-US" i="1" dirty="0" smtClean="0"/>
          </a:p>
          <a:p>
            <a:pPr>
              <a:defRPr/>
            </a:pPr>
            <a:r>
              <a:rPr lang="en-US" sz="2800" b="1" dirty="0" smtClean="0"/>
              <a:t>Innovation:</a:t>
            </a:r>
          </a:p>
          <a:p>
            <a:pPr lvl="1">
              <a:defRPr/>
            </a:pPr>
            <a:r>
              <a:rPr lang="en-US" sz="2000" dirty="0" smtClean="0"/>
              <a:t>He should be innovative and generate new ideas, start a new business, and earn profit</a:t>
            </a:r>
          </a:p>
          <a:p>
            <a:pPr lvl="2">
              <a:defRPr/>
            </a:pPr>
            <a:r>
              <a:rPr lang="en-US" sz="1800" dirty="0" smtClean="0"/>
              <a:t>Launching of product that is new to the market, or new process that does the same thing  but more efficiently and economically</a:t>
            </a:r>
          </a:p>
          <a:p>
            <a:pPr>
              <a:defRPr/>
            </a:pPr>
            <a:r>
              <a:rPr lang="en-US" sz="2800" b="1" dirty="0" smtClean="0"/>
              <a:t> Visionary with Leadership Quality: </a:t>
            </a:r>
          </a:p>
          <a:p>
            <a:pPr lvl="1">
              <a:defRPr/>
            </a:pPr>
            <a:r>
              <a:rPr lang="en-US" sz="2000" dirty="0" smtClean="0"/>
              <a:t>To be successful, </a:t>
            </a:r>
            <a:r>
              <a:rPr lang="en-US" sz="2000" i="1" dirty="0" smtClean="0"/>
              <a:t>entrepreneur  should have clear vision of he  new venture. 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sz="2000" i="1" dirty="0" smtClean="0"/>
              <a:t>To turn ideas into reality a lot of resources including personnel are required. </a:t>
            </a:r>
          </a:p>
          <a:p>
            <a:pPr lvl="2">
              <a:defRPr/>
            </a:pPr>
            <a:r>
              <a:rPr lang="en-US" sz="1600" b="1" i="1" dirty="0" smtClean="0"/>
              <a:t>Thus , leadership quality is of paramount importance to create a cohesive and congenial environment along with a workforce committed to accomplish the goal.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1538" y="214290"/>
            <a:ext cx="7615262" cy="71438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n-US" sz="3600" b="1" dirty="0" smtClean="0">
                <a:solidFill>
                  <a:schemeClr val="tx1"/>
                </a:solidFill>
                <a:effectLst/>
              </a:rPr>
              <a:t>Characteristics of an entrepreneur</a:t>
            </a:r>
            <a:r>
              <a:rPr lang="en-US" sz="3600" dirty="0" smtClean="0">
                <a:solidFill>
                  <a:schemeClr val="tx1"/>
                </a:solidFill>
                <a:effectLst/>
              </a:rPr>
              <a:t/>
            </a:r>
            <a:br>
              <a:rPr lang="en-US" sz="3600" dirty="0" smtClean="0">
                <a:solidFill>
                  <a:schemeClr val="tx1"/>
                </a:solidFill>
                <a:effectLst/>
              </a:rPr>
            </a:br>
            <a:endParaRPr lang="en-US" sz="3600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0100" y="642918"/>
            <a:ext cx="7915300" cy="59436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2800" i="1" dirty="0" smtClean="0"/>
              <a:t>Open Minded</a:t>
            </a:r>
            <a:endParaRPr lang="en-US" i="1" dirty="0" smtClean="0"/>
          </a:p>
          <a:p>
            <a:pPr lvl="1">
              <a:defRPr/>
            </a:pPr>
            <a:r>
              <a:rPr lang="en-US" sz="2400" i="1" dirty="0" smtClean="0"/>
              <a:t>In business, every circumstance can be an opportunity, which can be utilized for  the benefit </a:t>
            </a:r>
          </a:p>
          <a:p>
            <a:pPr lvl="2">
              <a:defRPr/>
            </a:pPr>
            <a:r>
              <a:rPr lang="en-US" sz="2000" i="1" dirty="0" err="1" smtClean="0"/>
              <a:t>E.g.Paytm</a:t>
            </a:r>
            <a:r>
              <a:rPr lang="en-US" sz="2000" i="1" dirty="0" smtClean="0"/>
              <a:t> recognized the opportunity </a:t>
            </a:r>
            <a:r>
              <a:rPr lang="en-US" sz="2000" i="1" dirty="0" err="1" smtClean="0"/>
              <a:t>af</a:t>
            </a:r>
            <a:r>
              <a:rPr lang="en-US" sz="2000" i="1" dirty="0" smtClean="0"/>
              <a:t> cashless transaction after demonetization, utilized the situation and expanded massively </a:t>
            </a:r>
            <a:endParaRPr lang="en-US" sz="2800" dirty="0" smtClean="0"/>
          </a:p>
          <a:p>
            <a:pPr>
              <a:defRPr/>
            </a:pPr>
            <a:r>
              <a:rPr lang="en-US" sz="2800" dirty="0" smtClean="0"/>
              <a:t>Flexible</a:t>
            </a:r>
          </a:p>
          <a:p>
            <a:pPr lvl="1">
              <a:defRPr/>
            </a:pPr>
            <a:r>
              <a:rPr lang="en-US" sz="2400" dirty="0" smtClean="0"/>
              <a:t>An entrepreneur  should be flexible and open to change according to the situation</a:t>
            </a:r>
            <a:endParaRPr lang="en-US" dirty="0" smtClean="0"/>
          </a:p>
          <a:p>
            <a:pPr>
              <a:defRPr/>
            </a:pPr>
            <a:r>
              <a:rPr lang="en-US" sz="2800" dirty="0" smtClean="0"/>
              <a:t>Aware of the Product</a:t>
            </a:r>
          </a:p>
          <a:p>
            <a:pPr lvl="1">
              <a:defRPr/>
            </a:pPr>
            <a:r>
              <a:rPr lang="en-US" sz="2400" dirty="0" smtClean="0"/>
              <a:t>He should be fully aware of the product offerings, and latest trends in the market.</a:t>
            </a:r>
          </a:p>
          <a:p>
            <a:pPr lvl="1">
              <a:defRPr/>
            </a:pPr>
            <a:r>
              <a:rPr lang="en-US" sz="2400" dirty="0" smtClean="0"/>
              <a:t>It is essential to know if the available product or service meets the demands of the current market</a:t>
            </a:r>
          </a:p>
          <a:p>
            <a:pPr lvl="1">
              <a:defRPr/>
            </a:pPr>
            <a:r>
              <a:rPr lang="en-US" sz="2400" dirty="0" smtClean="0"/>
              <a:t>If need be, should be able to introduce changes</a:t>
            </a:r>
          </a:p>
          <a:p>
            <a:pPr lvl="1">
              <a:defRPr/>
            </a:pPr>
            <a:endParaRPr lang="en-US" sz="2400" dirty="0" smtClean="0"/>
          </a:p>
          <a:p>
            <a:pPr lvl="1">
              <a:defRPr/>
            </a:pPr>
            <a:endParaRPr lang="en-US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24" y="428604"/>
            <a:ext cx="8143932" cy="71438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n-US" sz="3200" b="1" dirty="0" smtClean="0">
                <a:solidFill>
                  <a:schemeClr val="tx1"/>
                </a:solidFill>
                <a:effectLst/>
              </a:rPr>
              <a:t>Other Characteristics of an Entrepreneur</a:t>
            </a:r>
            <a:br>
              <a:rPr lang="en-US" sz="3200" b="1" dirty="0" smtClean="0">
                <a:solidFill>
                  <a:schemeClr val="tx1"/>
                </a:solidFill>
                <a:effectLst/>
              </a:rPr>
            </a:br>
            <a:endParaRPr lang="en-US" sz="3200" b="1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538" y="1057300"/>
            <a:ext cx="7843862" cy="544353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i="1" dirty="0" smtClean="0"/>
              <a:t>Health conscious (Health is wealth)</a:t>
            </a:r>
          </a:p>
          <a:p>
            <a:pPr>
              <a:defRPr/>
            </a:pPr>
            <a:r>
              <a:rPr lang="en-US" sz="2800" dirty="0" smtClean="0"/>
              <a:t>Goal setter, and goal commitment (goal always on the mind)</a:t>
            </a:r>
          </a:p>
          <a:p>
            <a:pPr>
              <a:defRPr/>
            </a:pPr>
            <a:r>
              <a:rPr lang="en-US" sz="2800" dirty="0" smtClean="0"/>
              <a:t>Right user of time, money and energy (TME)</a:t>
            </a:r>
          </a:p>
          <a:p>
            <a:pPr>
              <a:defRPr/>
            </a:pPr>
            <a:r>
              <a:rPr lang="en-US" sz="2800" dirty="0" smtClean="0"/>
              <a:t>Hard and smart working, no gain without pain/sacrifice </a:t>
            </a:r>
          </a:p>
          <a:p>
            <a:pPr>
              <a:defRPr/>
            </a:pPr>
            <a:r>
              <a:rPr lang="en-US" sz="2800" dirty="0" smtClean="0"/>
              <a:t>Work is worship (No work is small, if it is beneficial; work more, talk less), willing to work, work enjoyer, enthusiastic, motivated</a:t>
            </a:r>
          </a:p>
          <a:p>
            <a:pPr>
              <a:defRPr/>
            </a:pPr>
            <a:r>
              <a:rPr lang="en-US" sz="2800" dirty="0" smtClean="0"/>
              <a:t>Focused and committed (do not go after attractions and get misled by distractions</a:t>
            </a:r>
            <a:r>
              <a:rPr lang="en-US" sz="2800" dirty="0" smtClean="0"/>
              <a:t>)</a:t>
            </a:r>
            <a:endParaRPr lang="en-US" sz="2800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1538" y="214290"/>
            <a:ext cx="7862150" cy="72547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3600" b="1" dirty="0" smtClean="0">
                <a:solidFill>
                  <a:schemeClr val="tx1"/>
                </a:solidFill>
                <a:effectLst/>
              </a:rPr>
              <a:t>Characteristics of an </a:t>
            </a:r>
            <a:r>
              <a:rPr lang="en-US" sz="3600" b="1" dirty="0" smtClean="0">
                <a:solidFill>
                  <a:schemeClr val="tx1"/>
                </a:solidFill>
                <a:effectLst/>
              </a:rPr>
              <a:t>entrepreneur</a:t>
            </a:r>
            <a:endParaRPr lang="en-US" sz="3600" dirty="0">
              <a:solidFill>
                <a:schemeClr val="tx1"/>
              </a:solidFill>
              <a:effectLst/>
            </a:endParaRPr>
          </a:p>
        </p:txBody>
      </p:sp>
      <p:sp>
        <p:nvSpPr>
          <p:cNvPr id="45059" name="Content Placeholder 2"/>
          <p:cNvSpPr>
            <a:spLocks noGrp="1"/>
          </p:cNvSpPr>
          <p:nvPr>
            <p:ph idx="1"/>
          </p:nvPr>
        </p:nvSpPr>
        <p:spPr>
          <a:xfrm>
            <a:off x="1142976" y="1143000"/>
            <a:ext cx="7500990" cy="5357834"/>
          </a:xfrm>
        </p:spPr>
        <p:txBody>
          <a:bodyPr/>
          <a:lstStyle/>
          <a:p>
            <a:pPr lvl="1"/>
            <a:r>
              <a:rPr lang="en-US" dirty="0" smtClean="0"/>
              <a:t>Self confident (have faith on yourself)</a:t>
            </a:r>
          </a:p>
          <a:p>
            <a:pPr lvl="1"/>
            <a:r>
              <a:rPr lang="en-US" dirty="0" smtClean="0"/>
              <a:t>Market led</a:t>
            </a:r>
          </a:p>
          <a:p>
            <a:pPr lvl="1"/>
            <a:r>
              <a:rPr lang="en-US" dirty="0" smtClean="0"/>
              <a:t>Determined</a:t>
            </a:r>
          </a:p>
          <a:p>
            <a:pPr lvl="1"/>
            <a:r>
              <a:rPr lang="en-US" dirty="0" smtClean="0"/>
              <a:t>Well behaved</a:t>
            </a:r>
          </a:p>
          <a:p>
            <a:pPr lvl="1"/>
            <a:r>
              <a:rPr lang="en-US" dirty="0" smtClean="0"/>
              <a:t>Non-aggressive in nature, but aggressive in work</a:t>
            </a:r>
          </a:p>
          <a:p>
            <a:pPr lvl="1"/>
            <a:r>
              <a:rPr lang="en-US" dirty="0" smtClean="0"/>
              <a:t>Innovative</a:t>
            </a:r>
          </a:p>
          <a:p>
            <a:pPr lvl="1"/>
            <a:r>
              <a:rPr lang="en-US" dirty="0" smtClean="0"/>
              <a:t>Aware</a:t>
            </a:r>
          </a:p>
          <a:p>
            <a:pPr lvl="1"/>
            <a:r>
              <a:rPr lang="en-US" dirty="0" smtClean="0"/>
              <a:t>Active</a:t>
            </a:r>
          </a:p>
          <a:p>
            <a:pPr lvl="1"/>
            <a:r>
              <a:rPr lang="en-US" dirty="0" smtClean="0"/>
              <a:t>Opportunity </a:t>
            </a:r>
            <a:r>
              <a:rPr lang="en-US" dirty="0" smtClean="0"/>
              <a:t>seeker</a:t>
            </a:r>
            <a:endParaRPr lang="en-US" sz="2800" dirty="0" smtClean="0"/>
          </a:p>
          <a:p>
            <a:endParaRPr lang="en-US" sz="2800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933</TotalTime>
  <Pages>0</Pages>
  <Words>915</Words>
  <Characters>0</Characters>
  <Application>Microsoft Office PowerPoint</Application>
  <DocSecurity>0</DocSecurity>
  <PresentationFormat>On-screen Show (4:3)</PresentationFormat>
  <Lines>0</Lines>
  <Paragraphs>103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Solstice</vt:lpstr>
      <vt:lpstr>Slide 1</vt:lpstr>
      <vt:lpstr>Slide 2</vt:lpstr>
      <vt:lpstr>Slide 3</vt:lpstr>
      <vt:lpstr>General facts of Entrepreneurship </vt:lpstr>
      <vt:lpstr>General facts of Entrepreneurship</vt:lpstr>
      <vt:lpstr>Characteristics of an entrepreneur </vt:lpstr>
      <vt:lpstr>Characteristics of an entrepreneur </vt:lpstr>
      <vt:lpstr>Other Characteristics of an Entrepreneur </vt:lpstr>
      <vt:lpstr>Characteristics of an entrepreneur</vt:lpstr>
      <vt:lpstr>Characteristics of an entrepreneur </vt:lpstr>
      <vt:lpstr>Characteristics of an entrepreneur </vt:lpstr>
      <vt:lpstr>Importance of Entrepreneurship</vt:lpstr>
      <vt:lpstr>Barriers to Entrepreneurship Development</vt:lpstr>
    </vt:vector>
  </TitlesOfParts>
  <LinksUpToDate>false</LinksUpToDate>
  <CharactersWithSpaces>0</CharactersWithSpaces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ROOM No 126</dc:creator>
  <cp:lastModifiedBy>My</cp:lastModifiedBy>
  <cp:revision>118</cp:revision>
  <cp:lastPrinted>1899-12-30T00:00:00Z</cp:lastPrinted>
  <dcterms:created xsi:type="dcterms:W3CDTF">2006-07-13T01:48:10Z</dcterms:created>
  <dcterms:modified xsi:type="dcterms:W3CDTF">2020-03-29T14:45:13Z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2052-6.6.0.2450</vt:lpwstr>
  </property>
</Properties>
</file>