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8" d="100"/>
          <a:sy n="98" d="100"/>
        </p:scale>
        <p:origin x="-564" y="11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coursesonline.iasri.res.in/mod/page/view.php?id=6081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coursesonline.iasri.res.in/mod/page/view.php?id=6082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coursesonline.iasri.res.in/mod/page/view.php?id=6083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coursesonline.iasri.res.in/mod/page/view.php?id=6083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coursesonline.iasri.res.in/mod/page/view.php?id=6083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coursesonline.iasri.res.in/mod/page/view.php?id=6083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coursesonline.iasri.res.in/mod/page/view.php?id=6083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coursesonline.iasri.res.in/mod/page/view.php?id=5966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coursesonline.iasri.res.in/mod/page/view.php?id=59724" TargetMode="External"/><Relationship Id="rId2" Type="http://schemas.openxmlformats.org/officeDocument/2006/relationships/hyperlink" Target="http://ecoursesonline.iasri.res.in/mod/page/view.php?id=60830"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842"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ecoursesonline.iasri.res.in/mod/page/view.php?id=5972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coursesonline.iasri.res.in/mod/page/view.php?id=5972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coursesonline.iasri.res.in/mod/page/view.php?id=5972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ecoursesonline.iasri.res.in/mod/page/view.php?id=5972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coursesonline.iasri.res.in/mod/page/view.php?id=59469" TargetMode="External"/><Relationship Id="rId2" Type="http://schemas.openxmlformats.org/officeDocument/2006/relationships/hyperlink" Target="http://ecoursesonline.iasri.res.in/mod/page/view.php?id=60869"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31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coursesonline.iasri.res.in/mod/page/view.php?id=59312" TargetMode="External"/><Relationship Id="rId2" Type="http://schemas.openxmlformats.org/officeDocument/2006/relationships/hyperlink" Target="http://ecoursesonline.iasri.res.in/mod/page/view.php?id=59766"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ecoursesonline.iasri.res.in/mod/page/view.php?id=6087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coursesonline.iasri.res.in/mod/page/view.php?id=59668" TargetMode="External"/><Relationship Id="rId2" Type="http://schemas.openxmlformats.org/officeDocument/2006/relationships/hyperlink" Target="http://ecoursesonline.iasri.res.in/mod/page/view.php?id=59666"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664"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ecoursesonline.iasri.res.in/mod/page/view.php?id=60872"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coursesonline.iasri.res.in/mod/page/view.php?id=59766" TargetMode="External"/><Relationship Id="rId2" Type="http://schemas.openxmlformats.org/officeDocument/2006/relationships/hyperlink" Target="http://ecoursesonline.iasri.res.in/mod/page/view.php?id=60706"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312"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ecoursesonline.iasri.res.in/mod/page/view.php?id=60636" TargetMode="External"/><Relationship Id="rId2" Type="http://schemas.openxmlformats.org/officeDocument/2006/relationships/hyperlink" Target="http://ecoursesonline.iasri.res.in/mod/page/view.php?id=60706"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469"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ecoursesonline.iasri.res.in/mod/page/view.php?id=60879"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ecoursesonline.iasri.res.in/mod/page/view.php?id=59544"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ecoursesonline.iasri.res.in/mod/page/view.php?id=59766" TargetMode="External"/><Relationship Id="rId2" Type="http://schemas.openxmlformats.org/officeDocument/2006/relationships/hyperlink" Target="http://ecoursesonline.iasri.res.in/mod/page/view.php?id=59469"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312"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ecoursesonline.iasri.res.in/mod/page/view.php?id=60636"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624"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ecoursesonline.iasri.res.in/mod/page/view.php?id=59402" TargetMode="External"/><Relationship Id="rId2" Type="http://schemas.openxmlformats.org/officeDocument/2006/relationships/hyperlink" Target="http://ecoursesonline.iasri.res.in/mod/page/view.php?id=59484"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403"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coursesonline.iasri.res.in/mod/page/view.php?id=59574" TargetMode="External"/><Relationship Id="rId2" Type="http://schemas.openxmlformats.org/officeDocument/2006/relationships/hyperlink" Target="http://ecoursesonline.iasri.res.in/mod/page/view.php?id=60811"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312"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ecoursesonline.iasri.res.in/mod/page/view.php?id=60718"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coursesonline.iasri.res.in/mod/page/view.php?id=60718"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ecoursesonline.iasri.res.in/mod/page/view.php?id=60718" TargetMode="External"/><Relationship Id="rId2" Type="http://schemas.openxmlformats.org/officeDocument/2006/relationships/hyperlink" Target="http://ecoursesonline.iasri.res.in/mod/page/view.php?id=60895"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ecoursesonline.iasri.res.in/mod/page/view.php?id=60724"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ecoursesonline.iasri.res.in/mod/page/view.php?id=60895" TargetMode="External"/><Relationship Id="rId2" Type="http://schemas.openxmlformats.org/officeDocument/2006/relationships/hyperlink" Target="http://ecoursesonline.iasri.res.in/mod/page/view.php?id=59484"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ecoursesonline.iasri.res.in/mod/page/view.php?id=60731" TargetMode="External"/><Relationship Id="rId2" Type="http://schemas.openxmlformats.org/officeDocument/2006/relationships/hyperlink" Target="http://ecoursesonline.iasri.res.in/mod/page/view.php?id=60896"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ecoursesonline.iasri.res.in/mod/page/view.php?id=60896" TargetMode="External"/><Relationship Id="rId2" Type="http://schemas.openxmlformats.org/officeDocument/2006/relationships/hyperlink" Target="http://ecoursesonline.iasri.res.in/mod/page/view.php?id=59862"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731"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ecoursesonline.iasri.res.in/mod/page/view.php?id=60897"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ecoursesonline.iasri.res.in/mod/page/view.php?id=59312" TargetMode="External"/><Relationship Id="rId2" Type="http://schemas.openxmlformats.org/officeDocument/2006/relationships/hyperlink" Target="http://ecoursesonline.iasri.res.in/mod/page/view.php?id=6078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coursesonline.iasri.res.in/mod/page/view.php?id=6081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coursesonline.iasri.res.in/mod/page/view.php?id=6081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coursesonline.iasri.res.in/mod/page/view.php?id=6081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coursesonline.iasri.res.in/mod/page/view.php?id=60772" TargetMode="External"/><Relationship Id="rId7" Type="http://schemas.openxmlformats.org/officeDocument/2006/relationships/hyperlink" Target="http://ecoursesonline.iasri.res.in/mod/page/view.php?id=59666" TargetMode="External"/><Relationship Id="rId2" Type="http://schemas.openxmlformats.org/officeDocument/2006/relationships/hyperlink" Target="http://ecoursesonline.iasri.res.in/mod/page/view.php?id=60812" TargetMode="External"/><Relationship Id="rId1" Type="http://schemas.openxmlformats.org/officeDocument/2006/relationships/slideLayout" Target="../slideLayouts/slideLayout2.xml"/><Relationship Id="rId6" Type="http://schemas.openxmlformats.org/officeDocument/2006/relationships/hyperlink" Target="http://ecoursesonline.iasri.res.in/mod/page/view.php?id=59312" TargetMode="External"/><Relationship Id="rId5" Type="http://schemas.openxmlformats.org/officeDocument/2006/relationships/hyperlink" Target="http://ecoursesonline.iasri.res.in/mod/page/view.php?id=60744" TargetMode="External"/><Relationship Id="rId4" Type="http://schemas.openxmlformats.org/officeDocument/2006/relationships/hyperlink" Target="http://ecoursesonline.iasri.res.in/mod/page/view.php?id=5940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coursesonline.iasri.res.in/mod/page/view.php?id=59666" TargetMode="External"/><Relationship Id="rId2" Type="http://schemas.openxmlformats.org/officeDocument/2006/relationships/hyperlink" Target="http://ecoursesonline.iasri.res.in/mod/page/view.php?id=608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rgbClr val="FF0000"/>
                </a:solidFill>
                <a:latin typeface="Algerian" pitchFamily="82" charset="0"/>
              </a:rPr>
              <a:t>DEVELOPMENTAL ANATOMY</a:t>
            </a:r>
            <a:br>
              <a:rPr lang="en-US" dirty="0" smtClean="0">
                <a:solidFill>
                  <a:srgbClr val="FF0000"/>
                </a:solidFill>
                <a:latin typeface="Algerian" pitchFamily="82" charset="0"/>
              </a:rPr>
            </a:br>
            <a:r>
              <a:rPr lang="en-US" dirty="0" smtClean="0">
                <a:solidFill>
                  <a:srgbClr val="FF0000"/>
                </a:solidFill>
                <a:latin typeface="Algerian" pitchFamily="82" charset="0"/>
              </a:rPr>
              <a:t>VAN-608</a:t>
            </a:r>
            <a:endParaRPr lang="en-US" dirty="0">
              <a:solidFill>
                <a:srgbClr val="FF0000"/>
              </a:solidFill>
              <a:latin typeface="Algerian" pitchFamily="82" charset="0"/>
            </a:endParaRPr>
          </a:p>
        </p:txBody>
      </p:sp>
      <p:sp>
        <p:nvSpPr>
          <p:cNvPr id="3" name="Subtitle 2"/>
          <p:cNvSpPr>
            <a:spLocks noGrp="1"/>
          </p:cNvSpPr>
          <p:nvPr>
            <p:ph type="subTitle" idx="1"/>
          </p:nvPr>
        </p:nvSpPr>
        <p:spPr/>
        <p:txBody>
          <a:bodyPr/>
          <a:lstStyle/>
          <a:p>
            <a:pPr algn="ctr"/>
            <a:r>
              <a:rPr lang="en-US" dirty="0" smtClean="0">
                <a:solidFill>
                  <a:srgbClr val="FF0000"/>
                </a:solidFill>
              </a:rPr>
              <a:t>Dr SANJAY KUMAR BHARTI</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b="1" dirty="0" smtClean="0">
                <a:latin typeface="Times New Roman" pitchFamily="18" charset="0"/>
                <a:cs typeface="Times New Roman" pitchFamily="18" charset="0"/>
              </a:rPr>
              <a:t>Maturation phase</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primary </a:t>
            </a:r>
            <a:r>
              <a:rPr lang="en-US" dirty="0" err="1" smtClean="0">
                <a:solidFill>
                  <a:srgbClr val="FF0000"/>
                </a:solidFill>
                <a:latin typeface="Times New Roman" pitchFamily="18" charset="0"/>
                <a:cs typeface="Times New Roman" pitchFamily="18" charset="0"/>
              </a:rPr>
              <a:t>oocyte</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under goes the </a:t>
            </a:r>
            <a:r>
              <a:rPr lang="en-US" dirty="0" smtClean="0">
                <a:solidFill>
                  <a:srgbClr val="FF0000"/>
                </a:solidFill>
                <a:latin typeface="Times New Roman" pitchFamily="18" charset="0"/>
                <a:cs typeface="Times New Roman" pitchFamily="18" charset="0"/>
              </a:rPr>
              <a:t>I meiotic division </a:t>
            </a:r>
            <a:r>
              <a:rPr lang="en-US" dirty="0" smtClean="0">
                <a:latin typeface="Times New Roman" pitchFamily="18" charset="0"/>
                <a:cs typeface="Times New Roman" pitchFamily="18" charset="0"/>
              </a:rPr>
              <a:t>to form two haploid unequal cells- a large secondary </a:t>
            </a:r>
            <a:r>
              <a:rPr lang="en-US" dirty="0" err="1" smtClean="0">
                <a:latin typeface="Times New Roman" pitchFamily="18" charset="0"/>
                <a:cs typeface="Times New Roman" pitchFamily="18" charset="0"/>
              </a:rPr>
              <a:t>oocyte</a:t>
            </a:r>
            <a:r>
              <a:rPr lang="en-US" dirty="0" smtClean="0">
                <a:latin typeface="Times New Roman" pitchFamily="18" charset="0"/>
                <a:cs typeface="Times New Roman" pitchFamily="18" charset="0"/>
              </a:rPr>
              <a:t> with more cytoplasm and a small polar body with little cytoplasm.</a:t>
            </a:r>
          </a:p>
          <a:p>
            <a:pPr lvl="0" algn="just"/>
            <a:r>
              <a:rPr lang="en-US" dirty="0" smtClean="0">
                <a:latin typeface="Times New Roman" pitchFamily="18" charset="0"/>
                <a:cs typeface="Times New Roman" pitchFamily="18" charset="0"/>
              </a:rPr>
              <a:t>Then the </a:t>
            </a:r>
            <a:r>
              <a:rPr lang="en-US" dirty="0" smtClean="0">
                <a:solidFill>
                  <a:srgbClr val="FF0000"/>
                </a:solidFill>
                <a:latin typeface="Times New Roman" pitchFamily="18" charset="0"/>
                <a:cs typeface="Times New Roman" pitchFamily="18" charset="0"/>
              </a:rPr>
              <a:t>secondary </a:t>
            </a:r>
            <a:r>
              <a:rPr lang="en-US" dirty="0" err="1" smtClean="0">
                <a:solidFill>
                  <a:srgbClr val="FF0000"/>
                </a:solidFill>
                <a:latin typeface="Times New Roman" pitchFamily="18" charset="0"/>
                <a:cs typeface="Times New Roman" pitchFamily="18" charset="0"/>
              </a:rPr>
              <a:t>occtye</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undergoes </a:t>
            </a:r>
            <a:r>
              <a:rPr lang="en-US" dirty="0" smtClean="0">
                <a:solidFill>
                  <a:srgbClr val="FF0000"/>
                </a:solidFill>
                <a:latin typeface="Times New Roman" pitchFamily="18" charset="0"/>
                <a:cs typeface="Times New Roman" pitchFamily="18" charset="0"/>
              </a:rPr>
              <a:t>II meiotic </a:t>
            </a:r>
            <a:r>
              <a:rPr lang="en-US" dirty="0" smtClean="0">
                <a:latin typeface="Times New Roman" pitchFamily="18" charset="0"/>
                <a:cs typeface="Times New Roman" pitchFamily="18" charset="0"/>
              </a:rPr>
              <a:t>division resulting in a large cell </a:t>
            </a:r>
            <a:r>
              <a:rPr lang="en-US" dirty="0" err="1" smtClean="0">
                <a:latin typeface="Times New Roman" pitchFamily="18" charset="0"/>
                <a:cs typeface="Times New Roman" pitchFamily="18" charset="0"/>
              </a:rPr>
              <a:t>ootid</a:t>
            </a:r>
            <a:r>
              <a:rPr lang="en-US" dirty="0" smtClean="0">
                <a:latin typeface="Times New Roman" pitchFamily="18" charset="0"/>
                <a:cs typeface="Times New Roman" pitchFamily="18" charset="0"/>
              </a:rPr>
              <a:t> and a small second polar body.</a:t>
            </a:r>
          </a:p>
          <a:p>
            <a:pPr lvl="0" algn="just"/>
            <a:r>
              <a:rPr lang="en-US" dirty="0" smtClean="0">
                <a:latin typeface="Times New Roman" pitchFamily="18" charset="0"/>
                <a:cs typeface="Times New Roman" pitchFamily="18" charset="0"/>
              </a:rPr>
              <a:t>Sometimes the </a:t>
            </a:r>
            <a:r>
              <a:rPr lang="en-US" dirty="0" smtClean="0">
                <a:solidFill>
                  <a:srgbClr val="FF0000"/>
                </a:solidFill>
                <a:latin typeface="Times New Roman" pitchFamily="18" charset="0"/>
                <a:cs typeface="Times New Roman" pitchFamily="18" charset="0"/>
              </a:rPr>
              <a:t>I polar body </a:t>
            </a:r>
            <a:r>
              <a:rPr lang="en-US" dirty="0" smtClean="0">
                <a:latin typeface="Times New Roman" pitchFamily="18" charset="0"/>
                <a:cs typeface="Times New Roman" pitchFamily="18" charset="0"/>
              </a:rPr>
              <a:t>divides into two polar bodies. Thus in </a:t>
            </a:r>
            <a:r>
              <a:rPr lang="en-US" dirty="0" err="1" smtClean="0">
                <a:latin typeface="Times New Roman" pitchFamily="18" charset="0"/>
                <a:cs typeface="Times New Roman" pitchFamily="18" charset="0"/>
                <a:hlinkClick r:id="rId2" tooltip="Oogenesis"/>
              </a:rPr>
              <a:t>oogenesis</a:t>
            </a:r>
            <a:r>
              <a:rPr lang="en-US" dirty="0" smtClean="0">
                <a:latin typeface="Times New Roman" pitchFamily="18" charset="0"/>
                <a:cs typeface="Times New Roman" pitchFamily="18" charset="0"/>
              </a:rPr>
              <a:t>, one </a:t>
            </a:r>
            <a:r>
              <a:rPr lang="en-US" dirty="0" err="1" smtClean="0">
                <a:latin typeface="Times New Roman" pitchFamily="18" charset="0"/>
                <a:cs typeface="Times New Roman" pitchFamily="18" charset="0"/>
              </a:rPr>
              <a:t>ootid</a:t>
            </a:r>
            <a:r>
              <a:rPr lang="en-US" dirty="0" smtClean="0">
                <a:latin typeface="Times New Roman" pitchFamily="18" charset="0"/>
                <a:cs typeface="Times New Roman" pitchFamily="18" charset="0"/>
              </a:rPr>
              <a:t> and three polar bodies are formed from a single primary </a:t>
            </a:r>
            <a:r>
              <a:rPr lang="en-US" dirty="0" err="1" smtClean="0">
                <a:latin typeface="Times New Roman" pitchFamily="18" charset="0"/>
                <a:cs typeface="Times New Roman" pitchFamily="18" charset="0"/>
              </a:rPr>
              <a:t>oocyte</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ootid</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then becomes the mature ovum. The three polar bodies are soon degenerates.</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latin typeface="Algerian" pitchFamily="82" charset="0"/>
                <a:hlinkClick r:id="rId2" tooltip="Oogenesis"/>
              </a:rPr>
              <a:t>OOGENESIS</a:t>
            </a:r>
            <a:r>
              <a:rPr lang="en-US" dirty="0" smtClean="0">
                <a:latin typeface="Algerian" pitchFamily="82" charset="0"/>
              </a:rPr>
              <a:t> </a:t>
            </a:r>
            <a:r>
              <a:rPr lang="en-US" dirty="0" smtClean="0">
                <a:solidFill>
                  <a:srgbClr val="FF0000"/>
                </a:solidFill>
                <a:latin typeface="Algerian" pitchFamily="82" charset="0"/>
              </a:rPr>
              <a:t>CONTN…</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en-US" sz="3300" b="1" dirty="0" smtClean="0">
                <a:solidFill>
                  <a:srgbClr val="FF0000"/>
                </a:solidFill>
                <a:latin typeface="Times New Roman" pitchFamily="18" charset="0"/>
                <a:cs typeface="Times New Roman" pitchFamily="18" charset="0"/>
              </a:rPr>
              <a:t>Spermatozoa</a:t>
            </a:r>
          </a:p>
          <a:p>
            <a:pPr algn="just"/>
            <a:endParaRPr lang="en-US" sz="3300" b="1" dirty="0" smtClean="0">
              <a:solidFill>
                <a:srgbClr val="FF0000"/>
              </a:solidFill>
              <a:latin typeface="Times New Roman" pitchFamily="18" charset="0"/>
              <a:cs typeface="Times New Roman" pitchFamily="18" charset="0"/>
            </a:endParaRPr>
          </a:p>
          <a:p>
            <a:pPr lvl="0" algn="just"/>
            <a:r>
              <a:rPr lang="en-US" sz="4200" dirty="0" smtClean="0">
                <a:latin typeface="Times New Roman" pitchFamily="18" charset="0"/>
                <a:cs typeface="Times New Roman" pitchFamily="18" charset="0"/>
              </a:rPr>
              <a:t>The normal spermatozoon is composed of head and a tail that is divided into a </a:t>
            </a:r>
            <a:r>
              <a:rPr lang="en-US" sz="4200" b="1" dirty="0" smtClean="0">
                <a:latin typeface="Times New Roman" pitchFamily="18" charset="0"/>
                <a:cs typeface="Times New Roman" pitchFamily="18" charset="0"/>
              </a:rPr>
              <a:t>mid-piece, main-piece and end-piece</a:t>
            </a:r>
            <a:r>
              <a:rPr lang="en-US" sz="4200" dirty="0" smtClean="0">
                <a:latin typeface="Times New Roman" pitchFamily="18" charset="0"/>
                <a:cs typeface="Times New Roman" pitchFamily="18" charset="0"/>
              </a:rPr>
              <a:t>.</a:t>
            </a:r>
          </a:p>
          <a:p>
            <a:pPr lvl="0" algn="just"/>
            <a:r>
              <a:rPr lang="en-US" sz="4200" dirty="0" smtClean="0">
                <a:latin typeface="Times New Roman" pitchFamily="18" charset="0"/>
                <a:cs typeface="Times New Roman" pitchFamily="18" charset="0"/>
              </a:rPr>
              <a:t>The important component of the head include the nucleus containing the genetic code, which is the sire’s contribution to the new offspring, the </a:t>
            </a:r>
            <a:r>
              <a:rPr lang="en-US" sz="4200" dirty="0" err="1" smtClean="0">
                <a:latin typeface="Times New Roman" pitchFamily="18" charset="0"/>
                <a:cs typeface="Times New Roman" pitchFamily="18" charset="0"/>
              </a:rPr>
              <a:t>postnuclear</a:t>
            </a:r>
            <a:r>
              <a:rPr lang="en-US" sz="4200" dirty="0" smtClean="0">
                <a:latin typeface="Times New Roman" pitchFamily="18" charset="0"/>
                <a:cs typeface="Times New Roman" pitchFamily="18" charset="0"/>
              </a:rPr>
              <a:t> cap covering the posterior portion of the nucleus and the </a:t>
            </a:r>
            <a:r>
              <a:rPr lang="en-US" sz="4200" b="1" dirty="0" err="1" smtClean="0">
                <a:latin typeface="Times New Roman" pitchFamily="18" charset="0"/>
                <a:cs typeface="Times New Roman" pitchFamily="18" charset="0"/>
              </a:rPr>
              <a:t>acrosome</a:t>
            </a:r>
            <a:r>
              <a:rPr lang="en-US" sz="4200" dirty="0" smtClean="0">
                <a:latin typeface="Times New Roman" pitchFamily="18" charset="0"/>
                <a:cs typeface="Times New Roman" pitchFamily="18" charset="0"/>
              </a:rPr>
              <a:t>. The </a:t>
            </a:r>
            <a:r>
              <a:rPr lang="en-US" sz="4200" dirty="0" err="1" smtClean="0">
                <a:latin typeface="Times New Roman" pitchFamily="18" charset="0"/>
                <a:cs typeface="Times New Roman" pitchFamily="18" charset="0"/>
              </a:rPr>
              <a:t>acrosome</a:t>
            </a:r>
            <a:r>
              <a:rPr lang="en-US" sz="4200" dirty="0" smtClean="0">
                <a:latin typeface="Times New Roman" pitchFamily="18" charset="0"/>
                <a:cs typeface="Times New Roman" pitchFamily="18" charset="0"/>
              </a:rPr>
              <a:t> covers the anterior part of the nucleus and contains enzymes needed for penetration of the corona radiate and </a:t>
            </a:r>
            <a:r>
              <a:rPr lang="en-US" sz="4200" dirty="0" err="1" smtClean="0">
                <a:latin typeface="Times New Roman" pitchFamily="18" charset="0"/>
                <a:cs typeface="Times New Roman" pitchFamily="18" charset="0"/>
              </a:rPr>
              <a:t>zona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pellucida</a:t>
            </a:r>
            <a:r>
              <a:rPr lang="en-US" sz="4200" dirty="0" smtClean="0">
                <a:latin typeface="Times New Roman" pitchFamily="18" charset="0"/>
                <a:cs typeface="Times New Roman" pitchFamily="18" charset="0"/>
              </a:rPr>
              <a:t> during </a:t>
            </a:r>
            <a:r>
              <a:rPr lang="en-US" sz="4200" dirty="0" smtClean="0">
                <a:latin typeface="Times New Roman" pitchFamily="18" charset="0"/>
                <a:cs typeface="Times New Roman" pitchFamily="18" charset="0"/>
                <a:hlinkClick r:id="rId2" tooltip="Fertilization"/>
              </a:rPr>
              <a:t>fertilization</a:t>
            </a:r>
            <a:r>
              <a:rPr lang="en-US" sz="4200" dirty="0" smtClean="0">
                <a:latin typeface="Times New Roman" pitchFamily="18" charset="0"/>
                <a:cs typeface="Times New Roman" pitchFamily="18" charset="0"/>
              </a:rPr>
              <a:t>.</a:t>
            </a:r>
          </a:p>
          <a:p>
            <a:pPr lvl="0" algn="just"/>
            <a:r>
              <a:rPr lang="en-US" sz="4200" dirty="0" smtClean="0">
                <a:latin typeface="Times New Roman" pitchFamily="18" charset="0"/>
                <a:cs typeface="Times New Roman" pitchFamily="18" charset="0"/>
              </a:rPr>
              <a:t>The point where the tail joins the head contains the proximal </a:t>
            </a:r>
            <a:r>
              <a:rPr lang="en-US" sz="4200" dirty="0" err="1" smtClean="0">
                <a:latin typeface="Times New Roman" pitchFamily="18" charset="0"/>
                <a:cs typeface="Times New Roman" pitchFamily="18" charset="0"/>
              </a:rPr>
              <a:t>centriole</a:t>
            </a:r>
            <a:r>
              <a:rPr lang="en-US" sz="4200" dirty="0" smtClean="0">
                <a:latin typeface="Times New Roman" pitchFamily="18" charset="0"/>
                <a:cs typeface="Times New Roman" pitchFamily="18" charset="0"/>
              </a:rPr>
              <a:t>, and is called the implantation region. The head and tail get separated at this point during </a:t>
            </a:r>
            <a:r>
              <a:rPr lang="en-US" sz="4200" dirty="0" smtClean="0">
                <a:latin typeface="Times New Roman" pitchFamily="18" charset="0"/>
                <a:cs typeface="Times New Roman" pitchFamily="18" charset="0"/>
                <a:hlinkClick r:id="rId2" tooltip="Fertilization"/>
              </a:rPr>
              <a:t>fertilization</a:t>
            </a:r>
            <a:r>
              <a:rPr lang="en-US" sz="4200" dirty="0" smtClean="0">
                <a:latin typeface="Times New Roman" pitchFamily="18" charset="0"/>
                <a:cs typeface="Times New Roman" pitchFamily="18" charset="0"/>
              </a:rPr>
              <a:t>.</a:t>
            </a:r>
            <a:endParaRPr lang="en-US" sz="4200"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       STRUCTURE </a:t>
            </a:r>
            <a:r>
              <a:rPr lang="en-US" dirty="0" smtClean="0">
                <a:solidFill>
                  <a:srgbClr val="FF0000"/>
                </a:solidFill>
                <a:latin typeface="Algerian" pitchFamily="82" charset="0"/>
              </a:rPr>
              <a:t>OF GAMETES</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sz="2800" dirty="0" smtClean="0">
                <a:solidFill>
                  <a:srgbClr val="FF0000"/>
                </a:solidFill>
                <a:latin typeface="Times New Roman" pitchFamily="18" charset="0"/>
                <a:cs typeface="Times New Roman" pitchFamily="18" charset="0"/>
              </a:rPr>
              <a:t>The mid-piece </a:t>
            </a:r>
            <a:r>
              <a:rPr lang="en-US" sz="2800" dirty="0" smtClean="0">
                <a:latin typeface="Times New Roman" pitchFamily="18" charset="0"/>
                <a:cs typeface="Times New Roman" pitchFamily="18" charset="0"/>
              </a:rPr>
              <a:t>is just posterior to the proximal </a:t>
            </a:r>
            <a:r>
              <a:rPr lang="en-US" sz="2800" dirty="0" err="1" smtClean="0">
                <a:latin typeface="Times New Roman" pitchFamily="18" charset="0"/>
                <a:cs typeface="Times New Roman" pitchFamily="18" charset="0"/>
              </a:rPr>
              <a:t>centriole</a:t>
            </a:r>
            <a:r>
              <a:rPr lang="en-US" sz="2800" dirty="0" smtClean="0">
                <a:latin typeface="Times New Roman" pitchFamily="18" charset="0"/>
                <a:cs typeface="Times New Roman" pitchFamily="18" charset="0"/>
              </a:rPr>
              <a:t>. The mitochondrial sheath, which forms the mitochondria of the </a:t>
            </a:r>
            <a:r>
              <a:rPr lang="en-US" sz="2800" dirty="0" err="1" smtClean="0">
                <a:latin typeface="Times New Roman" pitchFamily="18" charset="0"/>
                <a:cs typeface="Times New Roman" pitchFamily="18" charset="0"/>
              </a:rPr>
              <a:t>spermatid</a:t>
            </a:r>
            <a:r>
              <a:rPr lang="en-US" sz="2800" dirty="0" smtClean="0">
                <a:latin typeface="Times New Roman" pitchFamily="18" charset="0"/>
                <a:cs typeface="Times New Roman" pitchFamily="18" charset="0"/>
              </a:rPr>
              <a:t> , is a apart of the mid-piece. The </a:t>
            </a:r>
            <a:r>
              <a:rPr lang="en-US" sz="2800" b="1" dirty="0" smtClean="0">
                <a:latin typeface="Times New Roman" pitchFamily="18" charset="0"/>
                <a:cs typeface="Times New Roman" pitchFamily="18" charset="0"/>
              </a:rPr>
              <a:t>mitochondrial sheath </a:t>
            </a:r>
            <a:r>
              <a:rPr lang="en-US" sz="2800" dirty="0" smtClean="0">
                <a:latin typeface="Times New Roman" pitchFamily="18" charset="0"/>
                <a:cs typeface="Times New Roman" pitchFamily="18" charset="0"/>
              </a:rPr>
              <a:t>contains enzymes which convert fructose and other energy substrates into high energy compounds that can be used by spermatozoa</a:t>
            </a:r>
            <a:r>
              <a:rPr lang="en-US" sz="2800" dirty="0" smtClean="0">
                <a:latin typeface="Times New Roman" pitchFamily="18" charset="0"/>
                <a:cs typeface="Times New Roman" pitchFamily="18" charset="0"/>
              </a:rPr>
              <a:t>.</a:t>
            </a:r>
          </a:p>
          <a:p>
            <a:pPr lvl="0" algn="just"/>
            <a:endParaRPr lang="en-US" sz="2800" dirty="0" smtClean="0">
              <a:latin typeface="Times New Roman" pitchFamily="18" charset="0"/>
              <a:cs typeface="Times New Roman" pitchFamily="18" charset="0"/>
            </a:endParaRPr>
          </a:p>
          <a:p>
            <a:pPr lvl="0" algn="just"/>
            <a:r>
              <a:rPr lang="en-US" sz="2800" dirty="0" smtClean="0">
                <a:solidFill>
                  <a:srgbClr val="FF0000"/>
                </a:solidFill>
                <a:latin typeface="Times New Roman" pitchFamily="18" charset="0"/>
                <a:cs typeface="Times New Roman" pitchFamily="18" charset="0"/>
              </a:rPr>
              <a:t>The main-piece </a:t>
            </a:r>
            <a:r>
              <a:rPr lang="en-US" sz="2800" dirty="0" smtClean="0">
                <a:latin typeface="Times New Roman" pitchFamily="18" charset="0"/>
                <a:cs typeface="Times New Roman" pitchFamily="18" charset="0"/>
              </a:rPr>
              <a:t>and end-piece differ in that the end-piece does not have a protective sheath. A major feature of the tail is the axial filament. The axial filament is the small bundle of tiny fibrils that starts at the </a:t>
            </a:r>
            <a:r>
              <a:rPr lang="en-US" sz="2800" b="1" dirty="0" smtClean="0">
                <a:latin typeface="Times New Roman" pitchFamily="18" charset="0"/>
                <a:cs typeface="Times New Roman" pitchFamily="18" charset="0"/>
              </a:rPr>
              <a:t>proximal </a:t>
            </a:r>
            <a:r>
              <a:rPr lang="en-US" sz="2800" b="1" dirty="0" err="1" smtClean="0">
                <a:latin typeface="Times New Roman" pitchFamily="18" charset="0"/>
                <a:cs typeface="Times New Roman" pitchFamily="18" charset="0"/>
              </a:rPr>
              <a:t>centriole</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 runs through the entire tail. One center pair of small fibrils surround the circle of nine pair of small fibrils. Nine larger fibrils surrounds the circle of nine pair of small fibrils. Contraction of these fibrils cause a lashing of the tail which propels the spermatozoa forward.</a:t>
            </a:r>
          </a:p>
          <a:p>
            <a:endParaRPr lang="en-US" sz="2800" dirty="0" smtClean="0"/>
          </a:p>
          <a:p>
            <a:endParaRPr lang="en-US" dirty="0"/>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STRUCTURE OF </a:t>
            </a:r>
            <a:r>
              <a:rPr lang="en-US" dirty="0" smtClean="0">
                <a:solidFill>
                  <a:srgbClr val="FF0000"/>
                </a:solidFill>
                <a:latin typeface="Algerian" pitchFamily="82" charset="0"/>
              </a:rPr>
              <a:t>GAMETES CONT..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000" b="1" dirty="0" smtClean="0">
                <a:solidFill>
                  <a:srgbClr val="FF0000"/>
                </a:solidFill>
                <a:latin typeface="Times New Roman" pitchFamily="18" charset="0"/>
                <a:cs typeface="Times New Roman" pitchFamily="18" charset="0"/>
              </a:rPr>
              <a:t>Ovum</a:t>
            </a:r>
          </a:p>
          <a:p>
            <a:pPr algn="just"/>
            <a:endParaRPr lang="en-US" sz="2000" dirty="0" smtClean="0">
              <a:solidFill>
                <a:srgbClr val="FF0000"/>
              </a:solidFill>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Types of </a:t>
            </a:r>
            <a:r>
              <a:rPr lang="en-US" sz="2000" b="1" dirty="0" smtClean="0">
                <a:latin typeface="Times New Roman" pitchFamily="18" charset="0"/>
                <a:cs typeface="Times New Roman" pitchFamily="18" charset="0"/>
              </a:rPr>
              <a:t>Vertebrate </a:t>
            </a:r>
            <a:r>
              <a:rPr lang="en-US" sz="2000" b="1" dirty="0" smtClean="0">
                <a:latin typeface="Times New Roman" pitchFamily="18" charset="0"/>
                <a:cs typeface="Times New Roman" pitchFamily="18" charset="0"/>
              </a:rPr>
              <a:t>Egg</a:t>
            </a:r>
          </a:p>
          <a:p>
            <a:pPr algn="just">
              <a:buNone/>
            </a:pPr>
            <a:endParaRPr lang="en-US" sz="2000" b="1"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The fully developed female sex cell is termed as Ovum or Egg. The ova are relatively larger in size and inert as compared to the spermatozoa. An animal egg has three main functions</a:t>
            </a:r>
            <a:r>
              <a:rPr lang="en-US" sz="2000" dirty="0" smtClean="0">
                <a:latin typeface="Times New Roman" pitchFamily="18" charset="0"/>
                <a:cs typeface="Times New Roman" pitchFamily="18" charset="0"/>
              </a:rPr>
              <a:t>.</a:t>
            </a:r>
          </a:p>
          <a:p>
            <a:pPr lvl="0"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It supplies a haploid set of chromosomes to the </a:t>
            </a:r>
            <a:r>
              <a:rPr lang="en-US" sz="2000" dirty="0" smtClean="0">
                <a:solidFill>
                  <a:srgbClr val="FF0000"/>
                </a:solidFill>
                <a:latin typeface="Times New Roman" pitchFamily="18" charset="0"/>
                <a:cs typeface="Times New Roman" pitchFamily="18" charset="0"/>
              </a:rPr>
              <a:t>future embryo</a:t>
            </a:r>
            <a:r>
              <a:rPr lang="en-US" sz="2000" dirty="0" smtClean="0">
                <a:latin typeface="Times New Roman" pitchFamily="18" charset="0"/>
                <a:cs typeface="Times New Roman" pitchFamily="18" charset="0"/>
              </a:rPr>
              <a:t>.</a:t>
            </a:r>
          </a:p>
          <a:p>
            <a:pPr lvl="0" algn="just"/>
            <a:r>
              <a:rPr lang="en-US" sz="2000" dirty="0" smtClean="0">
                <a:latin typeface="Times New Roman" pitchFamily="18" charset="0"/>
                <a:cs typeface="Times New Roman" pitchFamily="18" charset="0"/>
              </a:rPr>
              <a:t>It provides most of the cytoplasm to the embryo.</a:t>
            </a:r>
          </a:p>
          <a:p>
            <a:pPr lvl="0" algn="just"/>
            <a:r>
              <a:rPr lang="en-US" sz="2000" dirty="0" smtClean="0">
                <a:latin typeface="Times New Roman" pitchFamily="18" charset="0"/>
                <a:cs typeface="Times New Roman" pitchFamily="18" charset="0"/>
              </a:rPr>
              <a:t>It supplies food reserves for the developing embryo</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STRUCTURE OF GAMETES CONT..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sz="2800" b="1" dirty="0" smtClean="0">
                <a:latin typeface="Times New Roman" pitchFamily="18" charset="0"/>
                <a:cs typeface="Times New Roman" pitchFamily="18" charset="0"/>
              </a:rPr>
              <a:t>Shape</a:t>
            </a:r>
          </a:p>
          <a:p>
            <a:pPr lvl="0" algn="just"/>
            <a:r>
              <a:rPr lang="en-US" sz="2800" dirty="0" smtClean="0">
                <a:latin typeface="Times New Roman" pitchFamily="18" charset="0"/>
                <a:cs typeface="Times New Roman" pitchFamily="18" charset="0"/>
              </a:rPr>
              <a:t>As a general rule, the mature eggs are spherical in shape, but in few animals the eggs are elongated.</a:t>
            </a:r>
          </a:p>
          <a:p>
            <a:pPr lvl="0" algn="just"/>
            <a:r>
              <a:rPr lang="en-US" sz="2800" dirty="0" smtClean="0">
                <a:latin typeface="Times New Roman" pitchFamily="18" charset="0"/>
                <a:cs typeface="Times New Roman" pitchFamily="18" charset="0"/>
              </a:rPr>
              <a:t>The eggs of birds are oval in shape</a:t>
            </a:r>
            <a:r>
              <a:rPr lang="en-US" sz="2800" dirty="0" smtClean="0">
                <a:latin typeface="Times New Roman" pitchFamily="18" charset="0"/>
                <a:cs typeface="Times New Roman" pitchFamily="18" charset="0"/>
              </a:rPr>
              <a:t>.</a:t>
            </a:r>
          </a:p>
          <a:p>
            <a:pPr lvl="0" algn="just"/>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Size</a:t>
            </a:r>
          </a:p>
          <a:p>
            <a:pPr lvl="0" algn="just"/>
            <a:r>
              <a:rPr lang="en-US" sz="2800" dirty="0" smtClean="0">
                <a:latin typeface="Times New Roman" pitchFamily="18" charset="0"/>
                <a:cs typeface="Times New Roman" pitchFamily="18" charset="0"/>
              </a:rPr>
              <a:t>Generally vertebrates, the size of the egg vary from </a:t>
            </a:r>
            <a:r>
              <a:rPr lang="en-US" sz="2800" dirty="0" smtClean="0">
                <a:solidFill>
                  <a:srgbClr val="FF0000"/>
                </a:solidFill>
                <a:latin typeface="Times New Roman" pitchFamily="18" charset="0"/>
                <a:cs typeface="Times New Roman" pitchFamily="18" charset="0"/>
              </a:rPr>
              <a:t>0.07 mm </a:t>
            </a:r>
            <a:r>
              <a:rPr lang="en-US" sz="2800" dirty="0" smtClean="0">
                <a:latin typeface="Times New Roman" pitchFamily="18" charset="0"/>
                <a:cs typeface="Times New Roman" pitchFamily="18" charset="0"/>
              </a:rPr>
              <a:t>in mouse to about </a:t>
            </a:r>
            <a:r>
              <a:rPr lang="en-US" sz="2800" dirty="0" smtClean="0">
                <a:solidFill>
                  <a:srgbClr val="FF0000"/>
                </a:solidFill>
                <a:latin typeface="Times New Roman" pitchFamily="18" charset="0"/>
                <a:cs typeface="Times New Roman" pitchFamily="18" charset="0"/>
              </a:rPr>
              <a:t>3.5 inches diameter </a:t>
            </a:r>
            <a:r>
              <a:rPr lang="en-US" sz="2800" dirty="0" smtClean="0">
                <a:latin typeface="Times New Roman" pitchFamily="18" charset="0"/>
                <a:cs typeface="Times New Roman" pitchFamily="18" charset="0"/>
              </a:rPr>
              <a:t>in ostrich whereas the eggs of mammals are very minute and measure about 100 u in a diameter.</a:t>
            </a:r>
          </a:p>
          <a:p>
            <a:pPr lvl="0" algn="just"/>
            <a:r>
              <a:rPr lang="en-US" sz="2800" dirty="0" smtClean="0">
                <a:latin typeface="Times New Roman" pitchFamily="18" charset="0"/>
                <a:cs typeface="Times New Roman" pitchFamily="18" charset="0"/>
              </a:rPr>
              <a:t>The size of the egg chiefly depends upon the amount of yolk present in them. Sharks, reptiles and birds lay eggs of larger dimensions.</a:t>
            </a:r>
          </a:p>
          <a:p>
            <a:pPr algn="just"/>
            <a:endParaRPr lang="en-US" sz="28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STRUCTURE OF GAMETES CONT..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dirty="0" smtClean="0">
                <a:latin typeface="Times New Roman" pitchFamily="18" charset="0"/>
                <a:cs typeface="Times New Roman" pitchFamily="18" charset="0"/>
              </a:rPr>
              <a:t>The fertilized ovum enters on a series of cell </a:t>
            </a:r>
            <a:r>
              <a:rPr lang="en-US" sz="2400" dirty="0" smtClean="0">
                <a:latin typeface="Times New Roman" pitchFamily="18" charset="0"/>
                <a:cs typeface="Times New Roman" pitchFamily="18" charset="0"/>
              </a:rPr>
              <a:t>division. The initial period, the development of a new </a:t>
            </a:r>
            <a:r>
              <a:rPr lang="en-US" sz="2400" dirty="0" err="1" smtClean="0">
                <a:latin typeface="Times New Roman" pitchFamily="18" charset="0"/>
                <a:cs typeface="Times New Roman" pitchFamily="18" charset="0"/>
              </a:rPr>
              <a:t>multicellular</a:t>
            </a:r>
            <a:r>
              <a:rPr lang="en-US" sz="2400" dirty="0" smtClean="0">
                <a:latin typeface="Times New Roman" pitchFamily="18" charset="0"/>
                <a:cs typeface="Times New Roman" pitchFamily="18" charset="0"/>
              </a:rPr>
              <a:t> individual is called the</a:t>
            </a:r>
            <a:r>
              <a:rPr lang="en-US"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hlinkClick r:id="rId2" tooltip="Cleavage"/>
              </a:rPr>
              <a:t>cleavage</a:t>
            </a:r>
            <a:r>
              <a:rPr lang="en-US" sz="2400" dirty="0" smtClean="0">
                <a:latin typeface="Times New Roman" pitchFamily="18" charset="0"/>
                <a:cs typeface="Times New Roman" pitchFamily="18" charset="0"/>
              </a:rPr>
              <a:t> period. </a:t>
            </a:r>
            <a:endParaRPr lang="en-US" sz="2400" dirty="0" smtClean="0">
              <a:latin typeface="Times New Roman" pitchFamily="18" charset="0"/>
              <a:cs typeface="Times New Roman" pitchFamily="18" charset="0"/>
            </a:endParaRP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process of cellular division without growth is called </a:t>
            </a:r>
            <a:r>
              <a:rPr lang="en-US" sz="2400" b="1" dirty="0" smtClean="0">
                <a:latin typeface="Times New Roman" pitchFamily="18" charset="0"/>
                <a:cs typeface="Times New Roman" pitchFamily="18" charset="0"/>
                <a:hlinkClick r:id="rId2" tooltip="Cleavage"/>
              </a:rPr>
              <a:t>cleavage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During the period, the zygote split up into a number of smaller cells called the </a:t>
            </a:r>
            <a:r>
              <a:rPr lang="en-US" sz="2400" b="1" dirty="0" err="1" smtClean="0">
                <a:latin typeface="Times New Roman" pitchFamily="18" charset="0"/>
                <a:cs typeface="Times New Roman" pitchFamily="18" charset="0"/>
              </a:rPr>
              <a:t>blastomeres</a:t>
            </a:r>
            <a:r>
              <a:rPr lang="en-US"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mitotic division tends typically to follow the doubling sequence, 2, 4, 8, 16 etc. The total mass of living substance does not increase appreciably when the </a:t>
            </a:r>
            <a:r>
              <a:rPr lang="en-US" sz="2400" dirty="0" smtClean="0">
                <a:latin typeface="Times New Roman" pitchFamily="18" charset="0"/>
                <a:cs typeface="Times New Roman" pitchFamily="18" charset="0"/>
                <a:hlinkClick r:id="rId2" tooltip="Cleavage"/>
              </a:rPr>
              <a:t>cleavage</a:t>
            </a:r>
            <a:r>
              <a:rPr lang="en-US" sz="2400" dirty="0" smtClean="0">
                <a:latin typeface="Times New Roman" pitchFamily="18" charset="0"/>
                <a:cs typeface="Times New Roman" pitchFamily="18" charset="0"/>
              </a:rPr>
              <a:t> comes to an end.</a:t>
            </a:r>
          </a:p>
          <a:p>
            <a:endParaRPr lang="en-US" dirty="0"/>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                    CLEAVAGE</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just"/>
            <a:r>
              <a:rPr lang="en-US" sz="2400" dirty="0" smtClean="0">
                <a:latin typeface="Times New Roman" pitchFamily="18" charset="0"/>
                <a:cs typeface="Times New Roman" pitchFamily="18" charset="0"/>
              </a:rPr>
              <a:t>It is the active protoplasm of the egg that accomplishes the division and the inert stored yolk retards mitosis. In this way the relative amount of yolk and its even or uneven distribution throughout the egg, influence on </a:t>
            </a:r>
            <a:r>
              <a:rPr lang="en-US" sz="2400" dirty="0" smtClean="0">
                <a:latin typeface="Times New Roman" pitchFamily="18" charset="0"/>
                <a:cs typeface="Times New Roman" pitchFamily="18" charset="0"/>
                <a:hlinkClick r:id="rId2" tooltip="Cleavage"/>
              </a:rPr>
              <a:t>cleavage</a:t>
            </a:r>
            <a:r>
              <a:rPr lang="en-US" sz="2400" dirty="0" smtClean="0">
                <a:latin typeface="Times New Roman" pitchFamily="18" charset="0"/>
                <a:cs typeface="Times New Roman" pitchFamily="18" charset="0"/>
              </a:rPr>
              <a:t>. On this basis, the </a:t>
            </a:r>
            <a:r>
              <a:rPr lang="en-US" sz="2400" b="1" dirty="0" smtClean="0">
                <a:solidFill>
                  <a:srgbClr val="FF0000"/>
                </a:solidFill>
                <a:latin typeface="Times New Roman" pitchFamily="18" charset="0"/>
                <a:cs typeface="Times New Roman" pitchFamily="18" charset="0"/>
                <a:hlinkClick r:id="rId2" tooltip="Cleavage"/>
              </a:rPr>
              <a:t>cleavage</a:t>
            </a:r>
            <a:r>
              <a:rPr lang="en-US" sz="2400" dirty="0" smtClean="0">
                <a:latin typeface="Times New Roman" pitchFamily="18" charset="0"/>
                <a:cs typeface="Times New Roman" pitchFamily="18" charset="0"/>
              </a:rPr>
              <a:t> is classified as follows:</a:t>
            </a:r>
          </a:p>
          <a:p>
            <a:pPr lvl="1" algn="just"/>
            <a:r>
              <a:rPr lang="en-US" sz="2400" dirty="0" smtClean="0">
                <a:latin typeface="Times New Roman" pitchFamily="18" charset="0"/>
                <a:cs typeface="Times New Roman" pitchFamily="18" charset="0"/>
              </a:rPr>
              <a:t>Total </a:t>
            </a:r>
            <a:r>
              <a:rPr lang="en-US" sz="2400" dirty="0" err="1" smtClean="0">
                <a:latin typeface="Times New Roman" pitchFamily="18" charset="0"/>
                <a:cs typeface="Times New Roman" pitchFamily="18" charset="0"/>
              </a:rPr>
              <a:t>Holoblastic</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2" tooltip="Cleavage"/>
              </a:rPr>
              <a:t>cleavage</a:t>
            </a:r>
            <a:r>
              <a:rPr lang="en-US" sz="2400" dirty="0" smtClean="0">
                <a:latin typeface="Times New Roman" pitchFamily="18" charset="0"/>
                <a:cs typeface="Times New Roman" pitchFamily="18" charset="0"/>
              </a:rPr>
              <a:t>: Entire ovum </a:t>
            </a:r>
            <a:r>
              <a:rPr lang="en-US" sz="2400" dirty="0" smtClean="0">
                <a:latin typeface="Times New Roman" pitchFamily="18" charset="0"/>
                <a:cs typeface="Times New Roman" pitchFamily="18" charset="0"/>
              </a:rPr>
              <a:t>divides</a:t>
            </a:r>
          </a:p>
          <a:p>
            <a:pPr lvl="1" algn="just"/>
            <a:endParaRPr lang="en-US" sz="2400" dirty="0" smtClean="0">
              <a:latin typeface="Times New Roman" pitchFamily="18" charset="0"/>
              <a:cs typeface="Times New Roman" pitchFamily="18" charset="0"/>
            </a:endParaRPr>
          </a:p>
          <a:p>
            <a:pPr lvl="2" algn="just"/>
            <a:r>
              <a:rPr lang="en-US" sz="2400" b="1" dirty="0" smtClean="0">
                <a:latin typeface="Times New Roman" pitchFamily="18" charset="0"/>
                <a:cs typeface="Times New Roman" pitchFamily="18" charset="0"/>
              </a:rPr>
              <a:t>Equal:</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isolecithal</a:t>
            </a:r>
            <a:r>
              <a:rPr lang="en-US" sz="2400" dirty="0" smtClean="0">
                <a:latin typeface="Times New Roman" pitchFamily="18" charset="0"/>
                <a:cs typeface="Times New Roman" pitchFamily="18" charset="0"/>
              </a:rPr>
              <a:t> ova (evenly distributed yolk) </a:t>
            </a:r>
            <a:r>
              <a:rPr lang="en-US" sz="2400" dirty="0" err="1" smtClean="0">
                <a:latin typeface="Times New Roman" pitchFamily="18" charset="0"/>
                <a:cs typeface="Times New Roman" pitchFamily="18" charset="0"/>
              </a:rPr>
              <a:t>blastomeres</a:t>
            </a:r>
            <a:r>
              <a:rPr lang="en-US" sz="2400" dirty="0" smtClean="0">
                <a:latin typeface="Times New Roman" pitchFamily="18" charset="0"/>
                <a:cs typeface="Times New Roman" pitchFamily="18" charset="0"/>
              </a:rPr>
              <a:t> are of approximately equal size. </a:t>
            </a:r>
            <a:r>
              <a:rPr lang="en-US" sz="2400" b="1" dirty="0" err="1" smtClean="0">
                <a:latin typeface="Times New Roman" pitchFamily="18" charset="0"/>
                <a:cs typeface="Times New Roman" pitchFamily="18" charset="0"/>
              </a:rPr>
              <a:t>Eg</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Amphioxus, marsupial and placental mammals.</a:t>
            </a:r>
          </a:p>
          <a:p>
            <a:pPr lvl="2" algn="just"/>
            <a:r>
              <a:rPr lang="en-US" sz="2400" b="1" dirty="0" smtClean="0">
                <a:latin typeface="Times New Roman" pitchFamily="18" charset="0"/>
                <a:cs typeface="Times New Roman" pitchFamily="18" charset="0"/>
              </a:rPr>
              <a:t>Unequal:</a:t>
            </a:r>
            <a:r>
              <a:rPr lang="en-US" sz="2400" dirty="0" smtClean="0">
                <a:latin typeface="Times New Roman" pitchFamily="18" charset="0"/>
                <a:cs typeface="Times New Roman" pitchFamily="18" charset="0"/>
              </a:rPr>
              <a:t> In moderately </a:t>
            </a:r>
            <a:r>
              <a:rPr lang="en-US" sz="2400" dirty="0" err="1" smtClean="0">
                <a:latin typeface="Times New Roman" pitchFamily="18" charset="0"/>
                <a:cs typeface="Times New Roman" pitchFamily="18" charset="0"/>
              </a:rPr>
              <a:t>telolecithal</a:t>
            </a:r>
            <a:r>
              <a:rPr lang="en-US" sz="2400" dirty="0" smtClean="0">
                <a:latin typeface="Times New Roman" pitchFamily="18" charset="0"/>
                <a:cs typeface="Times New Roman" pitchFamily="18" charset="0"/>
              </a:rPr>
              <a:t> ova (uneven distribution of yolk) accumulated at the vegetal pole retards mitosis and fewer but larger </a:t>
            </a:r>
            <a:r>
              <a:rPr lang="en-US" sz="2400" dirty="0" err="1" smtClean="0">
                <a:latin typeface="Times New Roman" pitchFamily="18" charset="0"/>
                <a:cs typeface="Times New Roman" pitchFamily="18" charset="0"/>
              </a:rPr>
              <a:t>blastomeres</a:t>
            </a:r>
            <a:r>
              <a:rPr lang="en-US" sz="2400" dirty="0" smtClean="0">
                <a:latin typeface="Times New Roman" pitchFamily="18" charset="0"/>
                <a:cs typeface="Times New Roman" pitchFamily="18" charset="0"/>
              </a:rPr>
              <a:t> form there. </a:t>
            </a:r>
            <a:r>
              <a:rPr lang="en-US" sz="2400" b="1" dirty="0" err="1" smtClean="0">
                <a:latin typeface="Times New Roman" pitchFamily="18" charset="0"/>
                <a:cs typeface="Times New Roman" pitchFamily="18" charset="0"/>
              </a:rPr>
              <a:t>Eg.</a:t>
            </a:r>
            <a:r>
              <a:rPr lang="en-US" sz="2400" dirty="0" err="1" smtClean="0">
                <a:latin typeface="Times New Roman" pitchFamily="18" charset="0"/>
                <a:cs typeface="Times New Roman" pitchFamily="18" charset="0"/>
              </a:rPr>
              <a:t>Lower</a:t>
            </a:r>
            <a:r>
              <a:rPr lang="en-US" sz="2400" dirty="0" smtClean="0">
                <a:latin typeface="Times New Roman" pitchFamily="18" charset="0"/>
                <a:cs typeface="Times New Roman" pitchFamily="18" charset="0"/>
              </a:rPr>
              <a:t> fishes and amphibians.  </a:t>
            </a:r>
          </a:p>
          <a:p>
            <a:pPr algn="just"/>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             CLEAVAGE CONTI…..</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pPr lvl="1" algn="just"/>
            <a:r>
              <a:rPr lang="en-US" sz="2000" b="1" dirty="0" smtClean="0">
                <a:latin typeface="Times New Roman" pitchFamily="18" charset="0"/>
                <a:cs typeface="Times New Roman" pitchFamily="18" charset="0"/>
              </a:rPr>
              <a:t>Partial </a:t>
            </a:r>
            <a:r>
              <a:rPr lang="en-US" sz="2000" b="1" dirty="0" err="1" smtClean="0">
                <a:latin typeface="Times New Roman" pitchFamily="18" charset="0"/>
                <a:cs typeface="Times New Roman" pitchFamily="18" charset="0"/>
              </a:rPr>
              <a:t>Meroblastic</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hlinkClick r:id="rId2" tooltip="Cleavage"/>
              </a:rPr>
              <a:t>cleavage</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Protoplasmic region alone cleaves</a:t>
            </a:r>
            <a:r>
              <a:rPr lang="en-US" sz="2000" dirty="0" smtClean="0">
                <a:latin typeface="Times New Roman" pitchFamily="18" charset="0"/>
                <a:cs typeface="Times New Roman" pitchFamily="18" charset="0"/>
              </a:rPr>
              <a:t>.</a:t>
            </a:r>
          </a:p>
          <a:p>
            <a:pPr lvl="1" algn="just"/>
            <a:endParaRPr lang="en-US" sz="2000" dirty="0" smtClean="0">
              <a:latin typeface="Times New Roman" pitchFamily="18" charset="0"/>
              <a:cs typeface="Times New Roman" pitchFamily="18" charset="0"/>
            </a:endParaRPr>
          </a:p>
          <a:p>
            <a:pPr lvl="2" algn="just"/>
            <a:r>
              <a:rPr lang="en-US" sz="2000" b="1" dirty="0" err="1" smtClean="0">
                <a:latin typeface="Times New Roman" pitchFamily="18" charset="0"/>
                <a:cs typeface="Times New Roman" pitchFamily="18" charset="0"/>
              </a:rPr>
              <a:t>Discoidal</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higly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telolecithal</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ova, mitosis is restricted to the animal pole. </a:t>
            </a:r>
            <a:r>
              <a:rPr lang="en-US" sz="2000" b="1" dirty="0" err="1" smtClean="0">
                <a:latin typeface="Times New Roman" pitchFamily="18" charset="0"/>
                <a:cs typeface="Times New Roman" pitchFamily="18" charset="0"/>
              </a:rPr>
              <a:t>Eg</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Higher fishes, reptiles, birds and </a:t>
            </a:r>
            <a:r>
              <a:rPr lang="en-US" sz="2000" dirty="0" err="1" smtClean="0">
                <a:latin typeface="Times New Roman" pitchFamily="18" charset="0"/>
                <a:cs typeface="Times New Roman" pitchFamily="18" charset="0"/>
              </a:rPr>
              <a:t>monotreme</a:t>
            </a:r>
            <a:r>
              <a:rPr lang="en-US" sz="2000" dirty="0" smtClean="0">
                <a:latin typeface="Times New Roman" pitchFamily="18" charset="0"/>
                <a:cs typeface="Times New Roman" pitchFamily="18" charset="0"/>
              </a:rPr>
              <a:t> mammals</a:t>
            </a:r>
            <a:r>
              <a:rPr lang="en-US" sz="2000" dirty="0" smtClean="0">
                <a:latin typeface="Times New Roman" pitchFamily="18" charset="0"/>
                <a:cs typeface="Times New Roman" pitchFamily="18" charset="0"/>
              </a:rPr>
              <a:t>.</a:t>
            </a:r>
          </a:p>
          <a:p>
            <a:pPr lvl="2" algn="just"/>
            <a:endParaRPr lang="en-US" sz="2000" dirty="0" smtClean="0">
              <a:latin typeface="Times New Roman" pitchFamily="18" charset="0"/>
              <a:cs typeface="Times New Roman" pitchFamily="18" charset="0"/>
            </a:endParaRPr>
          </a:p>
          <a:p>
            <a:pPr lvl="2" algn="just"/>
            <a:r>
              <a:rPr lang="en-US" sz="2000" b="1" dirty="0" smtClean="0">
                <a:latin typeface="Times New Roman" pitchFamily="18" charset="0"/>
                <a:cs typeface="Times New Roman" pitchFamily="18" charset="0"/>
              </a:rPr>
              <a:t>Superficial:</a:t>
            </a:r>
            <a:r>
              <a:rPr lang="en-US" sz="2000" dirty="0" smtClean="0">
                <a:latin typeface="Times New Roman" pitchFamily="18" charset="0"/>
                <a:cs typeface="Times New Roman" pitchFamily="18" charset="0"/>
              </a:rPr>
              <a:t> In </a:t>
            </a:r>
            <a:r>
              <a:rPr lang="en-US" sz="2000" b="1" dirty="0" err="1" smtClean="0">
                <a:latin typeface="Times New Roman" pitchFamily="18" charset="0"/>
                <a:cs typeface="Times New Roman" pitchFamily="18" charset="0"/>
              </a:rPr>
              <a:t>centrolecithal</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ova (the yolk substance is accumulated in the centre and protoplasmic mass located peripherally), the </a:t>
            </a:r>
            <a:r>
              <a:rPr lang="en-US" sz="2000" dirty="0" smtClean="0">
                <a:latin typeface="Times New Roman" pitchFamily="18" charset="0"/>
                <a:cs typeface="Times New Roman" pitchFamily="18" charset="0"/>
              </a:rPr>
              <a:t>mitosis </a:t>
            </a:r>
            <a:r>
              <a:rPr lang="en-US" sz="2000" dirty="0" smtClean="0">
                <a:latin typeface="Times New Roman" pitchFamily="18" charset="0"/>
                <a:cs typeface="Times New Roman" pitchFamily="18" charset="0"/>
              </a:rPr>
              <a:t>is restricted to the peripheral </a:t>
            </a:r>
            <a:r>
              <a:rPr lang="en-US" sz="2000" dirty="0" err="1" smtClean="0">
                <a:latin typeface="Times New Roman" pitchFamily="18" charset="0"/>
                <a:cs typeface="Times New Roman" pitchFamily="18" charset="0"/>
              </a:rPr>
              <a:t>cytoplasmic</a:t>
            </a:r>
            <a:r>
              <a:rPr lang="en-US" sz="2000" dirty="0" smtClean="0">
                <a:latin typeface="Times New Roman" pitchFamily="18" charset="0"/>
                <a:cs typeface="Times New Roman" pitchFamily="18" charset="0"/>
              </a:rPr>
              <a:t> investment. </a:t>
            </a:r>
            <a:r>
              <a:rPr lang="en-US" sz="2000" b="1" dirty="0" err="1" smtClean="0">
                <a:latin typeface="Times New Roman" pitchFamily="18" charset="0"/>
                <a:cs typeface="Times New Roman" pitchFamily="18" charset="0"/>
              </a:rPr>
              <a:t>Eg</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Arthropods</a:t>
            </a:r>
            <a:r>
              <a:rPr lang="en-US" sz="2000" dirty="0" smtClean="0">
                <a:latin typeface="Times New Roman" pitchFamily="18" charset="0"/>
                <a:cs typeface="Times New Roman" pitchFamily="18" charset="0"/>
              </a:rPr>
              <a:t>.</a:t>
            </a:r>
          </a:p>
          <a:p>
            <a:pPr lvl="2"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All the animals under the phylum chordate have certain similarities in their early development. It is therefore necessary to compare the rarely stages of development, in Amphioxus (a lower chordate), Chick and Mammal for gaining a broad understanding of the subject.</a:t>
            </a:r>
          </a:p>
          <a:p>
            <a:endParaRPr lang="en-US" dirty="0"/>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              CLEAVAGE </a:t>
            </a:r>
            <a:r>
              <a:rPr lang="en-US" dirty="0" smtClean="0">
                <a:solidFill>
                  <a:srgbClr val="FF0000"/>
                </a:solidFill>
                <a:latin typeface="Algerian" pitchFamily="82" charset="0"/>
              </a:rPr>
              <a:t>CONTI…..</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dirty="0" smtClean="0">
                <a:latin typeface="Times New Roman" pitchFamily="18" charset="0"/>
                <a:cs typeface="Times New Roman" pitchFamily="18" charset="0"/>
              </a:rPr>
              <a:t>The egg of all marsupial and placental mammals are </a:t>
            </a:r>
            <a:r>
              <a:rPr lang="en-US" dirty="0" err="1" smtClean="0">
                <a:latin typeface="Times New Roman" pitchFamily="18" charset="0"/>
                <a:cs typeface="Times New Roman" pitchFamily="18" charset="0"/>
              </a:rPr>
              <a:t>isolecithal</a:t>
            </a:r>
            <a:r>
              <a:rPr lang="en-US" dirty="0" smtClean="0">
                <a:latin typeface="Times New Roman" pitchFamily="18" charset="0"/>
                <a:cs typeface="Times New Roman" pitchFamily="18" charset="0"/>
              </a:rPr>
              <a:t> and the </a:t>
            </a:r>
            <a:r>
              <a:rPr lang="en-US" dirty="0" smtClean="0">
                <a:latin typeface="Times New Roman" pitchFamily="18" charset="0"/>
                <a:cs typeface="Times New Roman" pitchFamily="18" charset="0"/>
                <a:hlinkClick r:id="rId2" tooltip="Cleavage"/>
              </a:rPr>
              <a:t>cleavage</a:t>
            </a:r>
            <a:r>
              <a:rPr lang="en-US" dirty="0" smtClean="0">
                <a:latin typeface="Times New Roman" pitchFamily="18" charset="0"/>
                <a:cs typeface="Times New Roman" pitchFamily="18" charset="0"/>
              </a:rPr>
              <a:t> is of </a:t>
            </a:r>
            <a:r>
              <a:rPr lang="en-US" dirty="0" err="1" smtClean="0">
                <a:latin typeface="Times New Roman" pitchFamily="18" charset="0"/>
                <a:cs typeface="Times New Roman" pitchFamily="18" charset="0"/>
              </a:rPr>
              <a:t>holoblastic</a:t>
            </a:r>
            <a:r>
              <a:rPr lang="en-US" dirty="0" smtClean="0">
                <a:latin typeface="Times New Roman" pitchFamily="18" charset="0"/>
                <a:cs typeface="Times New Roman" pitchFamily="18" charset="0"/>
              </a:rPr>
              <a:t> type and takes place within the </a:t>
            </a:r>
            <a:r>
              <a:rPr lang="en-US" dirty="0" err="1" smtClean="0">
                <a:latin typeface="Times New Roman" pitchFamily="18" charset="0"/>
                <a:cs typeface="Times New Roman" pitchFamily="18" charset="0"/>
              </a:rPr>
              <a:t>zona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pellucida</a:t>
            </a:r>
            <a:r>
              <a:rPr lang="en-US" dirty="0" smtClean="0">
                <a:latin typeface="Times New Roman" pitchFamily="18" charset="0"/>
                <a:cs typeface="Times New Roman" pitchFamily="18" charset="0"/>
              </a:rPr>
              <a:t> of the ovum</a:t>
            </a:r>
            <a:r>
              <a:rPr lang="en-US" dirty="0" smtClean="0">
                <a:latin typeface="Times New Roman" pitchFamily="18" charset="0"/>
                <a:cs typeface="Times New Roman" pitchFamily="18" charset="0"/>
              </a:rPr>
              <a:t>.</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first two planes are vertical and third is horizontal.</a:t>
            </a:r>
          </a:p>
          <a:p>
            <a:pPr lvl="0" algn="just"/>
            <a:r>
              <a:rPr lang="en-US" dirty="0" smtClean="0">
                <a:latin typeface="Times New Roman" pitchFamily="18" charset="0"/>
                <a:cs typeface="Times New Roman" pitchFamily="18" charset="0"/>
              </a:rPr>
              <a:t>The darker </a:t>
            </a:r>
            <a:r>
              <a:rPr lang="en-US" dirty="0" err="1" smtClean="0">
                <a:latin typeface="Times New Roman" pitchFamily="18" charset="0"/>
                <a:cs typeface="Times New Roman" pitchFamily="18" charset="0"/>
              </a:rPr>
              <a:t>blastomeres</a:t>
            </a:r>
            <a:r>
              <a:rPr lang="en-US" dirty="0" smtClean="0">
                <a:latin typeface="Times New Roman" pitchFamily="18" charset="0"/>
                <a:cs typeface="Times New Roman" pitchFamily="18" charset="0"/>
              </a:rPr>
              <a:t> with slower </a:t>
            </a:r>
            <a:r>
              <a:rPr lang="en-US" dirty="0" smtClean="0">
                <a:latin typeface="Times New Roman" pitchFamily="18" charset="0"/>
                <a:cs typeface="Times New Roman" pitchFamily="18" charset="0"/>
                <a:hlinkClick r:id="rId2" tooltip="Cleavage"/>
              </a:rPr>
              <a:t>cleavage</a:t>
            </a:r>
            <a:r>
              <a:rPr lang="en-US" dirty="0" smtClean="0">
                <a:latin typeface="Times New Roman" pitchFamily="18" charset="0"/>
                <a:cs typeface="Times New Roman" pitchFamily="18" charset="0"/>
              </a:rPr>
              <a:t> are destined to become the embryo proper whereas the clear cells with rapid </a:t>
            </a:r>
            <a:r>
              <a:rPr lang="en-US" dirty="0" smtClean="0">
                <a:latin typeface="Times New Roman" pitchFamily="18" charset="0"/>
                <a:cs typeface="Times New Roman" pitchFamily="18" charset="0"/>
                <a:hlinkClick r:id="rId2" tooltip="Cleavage"/>
              </a:rPr>
              <a:t>cleavage</a:t>
            </a:r>
            <a:r>
              <a:rPr lang="en-US" dirty="0" smtClean="0">
                <a:latin typeface="Times New Roman" pitchFamily="18" charset="0"/>
                <a:cs typeface="Times New Roman" pitchFamily="18" charset="0"/>
              </a:rPr>
              <a:t> differentiate into </a:t>
            </a:r>
            <a:r>
              <a:rPr lang="en-US" dirty="0" err="1" smtClean="0">
                <a:latin typeface="Times New Roman" pitchFamily="18" charset="0"/>
                <a:cs typeface="Times New Roman" pitchFamily="18" charset="0"/>
              </a:rPr>
              <a:t>auxillary</a:t>
            </a:r>
            <a:r>
              <a:rPr lang="en-US" dirty="0" smtClean="0">
                <a:latin typeface="Times New Roman" pitchFamily="18" charset="0"/>
                <a:cs typeface="Times New Roman" pitchFamily="18" charset="0"/>
              </a:rPr>
              <a:t> tissue known as the </a:t>
            </a:r>
            <a:r>
              <a:rPr lang="en-US" dirty="0" err="1" smtClean="0">
                <a:latin typeface="Times New Roman" pitchFamily="18" charset="0"/>
                <a:cs typeface="Times New Roman" pitchFamily="18" charset="0"/>
              </a:rPr>
              <a:t>Trophoblast</a:t>
            </a:r>
            <a:r>
              <a:rPr lang="en-US" dirty="0" smtClean="0">
                <a:latin typeface="Times New Roman" pitchFamily="18" charset="0"/>
                <a:cs typeface="Times New Roman" pitchFamily="18" charset="0"/>
              </a:rPr>
              <a:t>.</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At about 16 cell stage, the future </a:t>
            </a:r>
            <a:r>
              <a:rPr lang="en-US" dirty="0" err="1" smtClean="0">
                <a:latin typeface="Times New Roman" pitchFamily="18" charset="0"/>
                <a:cs typeface="Times New Roman" pitchFamily="18" charset="0"/>
              </a:rPr>
              <a:t>trophoblast</a:t>
            </a:r>
            <a:r>
              <a:rPr lang="en-US" dirty="0" smtClean="0">
                <a:latin typeface="Times New Roman" pitchFamily="18" charset="0"/>
                <a:cs typeface="Times New Roman" pitchFamily="18" charset="0"/>
              </a:rPr>
              <a:t> cells begin to flatten against the </a:t>
            </a:r>
            <a:r>
              <a:rPr lang="en-US" dirty="0" err="1" smtClean="0">
                <a:latin typeface="Times New Roman" pitchFamily="18" charset="0"/>
                <a:cs typeface="Times New Roman" pitchFamily="18" charset="0"/>
              </a:rPr>
              <a:t>zona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pellucida</a:t>
            </a:r>
            <a:r>
              <a:rPr lang="en-US" dirty="0" smtClean="0">
                <a:latin typeface="Times New Roman" pitchFamily="18" charset="0"/>
                <a:cs typeface="Times New Roman" pitchFamily="18" charset="0"/>
              </a:rPr>
              <a:t> and produce a kind of cellular capsule.</a:t>
            </a:r>
          </a:p>
          <a:p>
            <a:pPr lvl="0" algn="just"/>
            <a:r>
              <a:rPr lang="en-US" dirty="0" smtClean="0">
                <a:latin typeface="Times New Roman" pitchFamily="18" charset="0"/>
                <a:cs typeface="Times New Roman" pitchFamily="18" charset="0"/>
              </a:rPr>
              <a:t>By the time some thirty cells have formed, the definite hollow sac known as </a:t>
            </a:r>
            <a:r>
              <a:rPr lang="en-US" dirty="0" err="1" smtClean="0">
                <a:latin typeface="Times New Roman" pitchFamily="18" charset="0"/>
                <a:cs typeface="Times New Roman" pitchFamily="18" charset="0"/>
              </a:rPr>
              <a:t>blastocyst</a:t>
            </a:r>
            <a:r>
              <a:rPr lang="en-US" dirty="0" smtClean="0">
                <a:latin typeface="Times New Roman" pitchFamily="18" charset="0"/>
                <a:cs typeface="Times New Roman" pitchFamily="18" charset="0"/>
              </a:rPr>
              <a:t>. The cells destined to become embryo proper, constitute the inner cell mass attached to the </a:t>
            </a:r>
            <a:r>
              <a:rPr lang="en-US" dirty="0" err="1" smtClean="0">
                <a:latin typeface="Times New Roman" pitchFamily="18" charset="0"/>
                <a:cs typeface="Times New Roman" pitchFamily="18" charset="0"/>
              </a:rPr>
              <a:t>trophoblast</a:t>
            </a:r>
            <a:r>
              <a:rPr lang="en-US" dirty="0" smtClean="0">
                <a:latin typeface="Times New Roman" pitchFamily="18" charset="0"/>
                <a:cs typeface="Times New Roman" pitchFamily="18" charset="0"/>
              </a:rPr>
              <a:t> at one end.</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FF0000"/>
                </a:solidFill>
                <a:latin typeface="Algerian" pitchFamily="82" charset="0"/>
                <a:hlinkClick r:id="rId2" tooltip="Cleavage"/>
              </a:rPr>
              <a:t>CLEAVAGE</a:t>
            </a:r>
            <a:r>
              <a:rPr lang="en-US" dirty="0" smtClean="0">
                <a:solidFill>
                  <a:srgbClr val="FF0000"/>
                </a:solidFill>
                <a:latin typeface="Algerian" pitchFamily="82" charset="0"/>
              </a:rPr>
              <a:t> IN MAMMALS</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dirty="0" err="1" smtClean="0">
                <a:latin typeface="Times New Roman" pitchFamily="18" charset="0"/>
                <a:cs typeface="Times New Roman" pitchFamily="18" charset="0"/>
                <a:hlinkClick r:id="rId2" tooltip="Gastrulation"/>
              </a:rPr>
              <a:t>Gastrulation</a:t>
            </a:r>
            <a:r>
              <a:rPr lang="en-US" dirty="0" smtClean="0">
                <a:latin typeface="Times New Roman" pitchFamily="18" charset="0"/>
                <a:cs typeface="Times New Roman" pitchFamily="18" charset="0"/>
              </a:rPr>
              <a:t> is the process through which the three </a:t>
            </a:r>
            <a:r>
              <a:rPr lang="en-US" b="1" i="1" dirty="0" smtClean="0">
                <a:latin typeface="Times New Roman" pitchFamily="18" charset="0"/>
                <a:cs typeface="Times New Roman" pitchFamily="18" charset="0"/>
              </a:rPr>
              <a:t>primary germ layers-</a:t>
            </a:r>
            <a:r>
              <a:rPr lang="en-US"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ectoderm, mesoderm</a:t>
            </a:r>
            <a:r>
              <a:rPr lang="en-US" i="1" dirty="0" smtClean="0">
                <a:latin typeface="Times New Roman" pitchFamily="18" charset="0"/>
                <a:cs typeface="Times New Roman" pitchFamily="18" charset="0"/>
              </a:rPr>
              <a:t> and </a:t>
            </a:r>
            <a:r>
              <a:rPr lang="en-US" b="1" i="1" dirty="0" smtClean="0">
                <a:latin typeface="Times New Roman" pitchFamily="18" charset="0"/>
                <a:cs typeface="Times New Roman" pitchFamily="18" charset="0"/>
              </a:rPr>
              <a:t>endoderm</a:t>
            </a:r>
            <a:r>
              <a:rPr lang="en-US" dirty="0" smtClean="0">
                <a:latin typeface="Times New Roman" pitchFamily="18" charset="0"/>
                <a:cs typeface="Times New Roman" pitchFamily="18" charset="0"/>
              </a:rPr>
              <a:t> are ultimately segregated. The blastula possesses polarity, and bilateral symmetry</a:t>
            </a:r>
            <a:r>
              <a:rPr lang="en-US" dirty="0" smtClean="0">
                <a:latin typeface="Times New Roman" pitchFamily="18" charset="0"/>
                <a:cs typeface="Times New Roman" pitchFamily="18" charset="0"/>
              </a:rPr>
              <a:t>.</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It contains predetermined cell area, which would become the future </a:t>
            </a:r>
            <a:r>
              <a:rPr lang="en-US" b="1" dirty="0" smtClean="0">
                <a:solidFill>
                  <a:srgbClr val="FF0000"/>
                </a:solidFill>
                <a:latin typeface="Times New Roman" pitchFamily="18" charset="0"/>
                <a:cs typeface="Times New Roman" pitchFamily="18" charset="0"/>
              </a:rPr>
              <a:t>ectoderm, mesoderm, endoderm, notochord and the neural plate</a:t>
            </a:r>
            <a:r>
              <a:rPr lang="en-US" dirty="0" smtClean="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lstStyle/>
          <a:p>
            <a:pPr algn="ctr"/>
            <a:r>
              <a:rPr lang="en-US" dirty="0" smtClean="0">
                <a:solidFill>
                  <a:srgbClr val="FF0000"/>
                </a:solidFill>
                <a:latin typeface="Algerian" pitchFamily="82" charset="0"/>
              </a:rPr>
              <a:t>GASTRULATION</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sz="2400" dirty="0" smtClean="0">
                <a:latin typeface="Times New Roman" pitchFamily="18" charset="0"/>
                <a:cs typeface="Times New Roman" pitchFamily="18" charset="0"/>
              </a:rPr>
              <a:t>The most important characteristic of every living organism is the ability to </a:t>
            </a:r>
            <a:r>
              <a:rPr lang="en-US" sz="2400" b="1" dirty="0" smtClean="0">
                <a:latin typeface="Times New Roman" pitchFamily="18" charset="0"/>
                <a:cs typeface="Times New Roman" pitchFamily="18" charset="0"/>
              </a:rPr>
              <a:t>reproduce to perpetuate the species.</a:t>
            </a:r>
          </a:p>
          <a:p>
            <a:pPr lvl="0" algn="just"/>
            <a:r>
              <a:rPr lang="en-US" sz="2400" dirty="0" smtClean="0">
                <a:latin typeface="Times New Roman" pitchFamily="18" charset="0"/>
                <a:cs typeface="Times New Roman" pitchFamily="18" charset="0"/>
              </a:rPr>
              <a:t>The reproductive cells, which unite to form the new individual, are known as gametes. In all higher vertebrates, the gametes from male are called </a:t>
            </a:r>
            <a:r>
              <a:rPr lang="en-US" sz="2400" b="1" dirty="0" smtClean="0">
                <a:latin typeface="Times New Roman" pitchFamily="18" charset="0"/>
                <a:cs typeface="Times New Roman" pitchFamily="18" charset="0"/>
              </a:rPr>
              <a:t>spermatozoa</a:t>
            </a:r>
            <a:r>
              <a:rPr lang="en-US" sz="2400" dirty="0" smtClean="0">
                <a:latin typeface="Times New Roman" pitchFamily="18" charset="0"/>
                <a:cs typeface="Times New Roman" pitchFamily="18" charset="0"/>
              </a:rPr>
              <a:t> and the larger, food – laden gametes formed within the female are termed </a:t>
            </a:r>
            <a:r>
              <a:rPr lang="en-US" sz="2400" b="1" dirty="0" smtClean="0">
                <a:latin typeface="Times New Roman" pitchFamily="18" charset="0"/>
                <a:cs typeface="Times New Roman" pitchFamily="18" charset="0"/>
              </a:rPr>
              <a:t>ova/ovum</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The gametes themselves and the cells that give-rise to them constitute the </a:t>
            </a:r>
            <a:r>
              <a:rPr lang="en-US" sz="2400" b="1" dirty="0" err="1" smtClean="0">
                <a:latin typeface="Times New Roman" pitchFamily="18" charset="0"/>
                <a:cs typeface="Times New Roman" pitchFamily="18" charset="0"/>
              </a:rPr>
              <a:t>germplasm</a:t>
            </a:r>
            <a:r>
              <a:rPr lang="en-US" sz="2400" dirty="0" smtClean="0">
                <a:latin typeface="Times New Roman" pitchFamily="18" charset="0"/>
                <a:cs typeface="Times New Roman" pitchFamily="18" charset="0"/>
              </a:rPr>
              <a:t> of an individual. The other cells of the body, which take no direct part in the production of gametes, are called </a:t>
            </a:r>
            <a:r>
              <a:rPr lang="en-US" sz="2400" b="1" dirty="0" smtClean="0">
                <a:latin typeface="Times New Roman" pitchFamily="18" charset="0"/>
                <a:cs typeface="Times New Roman" pitchFamily="18" charset="0"/>
              </a:rPr>
              <a:t>somatic cells</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The process by which the gametes are produced is known as </a:t>
            </a:r>
            <a:r>
              <a:rPr lang="en-US" sz="2400" b="1" i="1" dirty="0" err="1" smtClean="0">
                <a:latin typeface="Times New Roman" pitchFamily="18" charset="0"/>
                <a:cs typeface="Times New Roman" pitchFamily="18" charset="0"/>
                <a:hlinkClick r:id="rId2" tooltip="Gametogenesis"/>
              </a:rPr>
              <a:t>gametogenesis</a:t>
            </a:r>
            <a:r>
              <a:rPr lang="en-US" sz="2400"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FF0000"/>
                </a:solidFill>
                <a:latin typeface="Algerian" pitchFamily="82" charset="0"/>
                <a:hlinkClick r:id="rId2" tooltip="Gametogenesis"/>
              </a:rPr>
              <a:t>GAMETOGENESIS</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just"/>
            <a:r>
              <a:rPr lang="en-US" dirty="0" smtClean="0">
                <a:latin typeface="Times New Roman" pitchFamily="18" charset="0"/>
                <a:cs typeface="Times New Roman" pitchFamily="18" charset="0"/>
              </a:rPr>
              <a:t>In the development of a higher vertebrate embryos like those of chick and mammals, only part of the </a:t>
            </a:r>
            <a:r>
              <a:rPr lang="en-US" dirty="0" smtClean="0">
                <a:latin typeface="Times New Roman" pitchFamily="18" charset="0"/>
                <a:cs typeface="Times New Roman" pitchFamily="18" charset="0"/>
                <a:hlinkClick r:id="rId2" tooltip="Cleavage"/>
              </a:rPr>
              <a:t>cleavage</a:t>
            </a:r>
            <a:r>
              <a:rPr lang="en-US" dirty="0" smtClean="0">
                <a:latin typeface="Times New Roman" pitchFamily="18" charset="0"/>
                <a:cs typeface="Times New Roman" pitchFamily="18" charset="0"/>
              </a:rPr>
              <a:t> cell mass forms the actual embryo, whereas other parts lie outside the embryonic territory and are called extra embryonic</a:t>
            </a:r>
            <a:r>
              <a:rPr lang="en-US" dirty="0" smtClean="0">
                <a:latin typeface="Times New Roman" pitchFamily="18" charset="0"/>
                <a:cs typeface="Times New Roman" pitchFamily="18" charset="0"/>
              </a:rPr>
              <a:t>.</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extra embryonic parts form </a:t>
            </a:r>
            <a:r>
              <a:rPr lang="en-US" b="1" i="1" dirty="0" err="1" smtClean="0">
                <a:latin typeface="Times New Roman" pitchFamily="18" charset="0"/>
                <a:cs typeface="Times New Roman" pitchFamily="18" charset="0"/>
              </a:rPr>
              <a:t>foetal</a:t>
            </a:r>
            <a:r>
              <a:rPr lang="en-US" b="1" i="1" dirty="0" smtClean="0">
                <a:latin typeface="Times New Roman" pitchFamily="18" charset="0"/>
                <a:cs typeface="Times New Roman" pitchFamily="18" charset="0"/>
              </a:rPr>
              <a:t> membranes</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which are the auxiliary organs to protect the embryo and provide for its nutrition and excretion. All these membranes eventually are discarded.</a:t>
            </a:r>
          </a:p>
          <a:p>
            <a:pPr lvl="0" algn="just"/>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hlinkClick r:id="rId3" tooltip="Placenta"/>
              </a:rPr>
              <a:t>placenta</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 distinctive membrane that is developed only in higher mammals (</a:t>
            </a:r>
            <a:r>
              <a:rPr lang="en-US" dirty="0" err="1" smtClean="0">
                <a:latin typeface="Times New Roman" pitchFamily="18" charset="0"/>
                <a:cs typeface="Times New Roman" pitchFamily="18" charset="0"/>
              </a:rPr>
              <a:t>placentalia</a:t>
            </a:r>
            <a:r>
              <a:rPr lang="en-US" dirty="0" smtClean="0">
                <a:latin typeface="Times New Roman" pitchFamily="18" charset="0"/>
                <a:cs typeface="Times New Roman" pitchFamily="18" charset="0"/>
              </a:rPr>
              <a:t>) chiefly from the </a:t>
            </a:r>
            <a:r>
              <a:rPr lang="en-US" dirty="0" err="1" smtClean="0">
                <a:latin typeface="Times New Roman" pitchFamily="18" charset="0"/>
                <a:cs typeface="Times New Roman" pitchFamily="18" charset="0"/>
              </a:rPr>
              <a:t>chorion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allantois</a:t>
            </a:r>
            <a:r>
              <a:rPr lang="en-US" dirty="0" smtClean="0">
                <a:latin typeface="Times New Roman" pitchFamily="18" charset="0"/>
                <a:cs typeface="Times New Roman" pitchFamily="18" charset="0"/>
              </a:rPr>
              <a:t> and the uterine lining. The umbilical cord connects the </a:t>
            </a:r>
            <a:r>
              <a:rPr lang="en-US" dirty="0" err="1" smtClean="0">
                <a:latin typeface="Times New Roman" pitchFamily="18" charset="0"/>
                <a:cs typeface="Times New Roman" pitchFamily="18" charset="0"/>
              </a:rPr>
              <a:t>foetus</a:t>
            </a:r>
            <a:r>
              <a:rPr lang="en-US" dirty="0" smtClean="0">
                <a:latin typeface="Times New Roman" pitchFamily="18" charset="0"/>
                <a:cs typeface="Times New Roman" pitchFamily="18" charset="0"/>
              </a:rPr>
              <a:t> and its </a:t>
            </a:r>
            <a:r>
              <a:rPr lang="en-US" b="1" dirty="0" smtClean="0">
                <a:latin typeface="Times New Roman" pitchFamily="18" charset="0"/>
                <a:cs typeface="Times New Roman" pitchFamily="18" charset="0"/>
                <a:hlinkClick r:id="rId3" tooltip="Placenta"/>
              </a:rPr>
              <a:t>placenta</a:t>
            </a:r>
            <a:r>
              <a:rPr lang="en-US" b="1" dirty="0" smtClean="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lstStyle/>
          <a:p>
            <a:pPr algn="ctr"/>
            <a:r>
              <a:rPr lang="en-US" dirty="0" smtClean="0">
                <a:latin typeface="Algerian" pitchFamily="82" charset="0"/>
                <a:hlinkClick r:id="rId4" tooltip="Foetal memberanes"/>
              </a:rPr>
              <a:t>FOETAL MEMBERANES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b="1" dirty="0" smtClean="0">
                <a:solidFill>
                  <a:srgbClr val="FF0000"/>
                </a:solidFill>
                <a:hlinkClick r:id="rId2" tooltip="Placenta"/>
              </a:rPr>
              <a:t>Placenta</a:t>
            </a:r>
            <a:r>
              <a:rPr lang="en-US" dirty="0" smtClean="0"/>
              <a:t> is the intimate apposition or fusion of extra embryonic membranes to the maternal tissue for the physiological processes of respiration, nutrition and excretion. </a:t>
            </a:r>
            <a:endParaRPr lang="en-US" dirty="0" smtClean="0"/>
          </a:p>
          <a:p>
            <a:pPr lvl="0" algn="just"/>
            <a:endParaRPr lang="en-US" dirty="0" smtClean="0"/>
          </a:p>
          <a:p>
            <a:pPr lvl="0" algn="just"/>
            <a:r>
              <a:rPr lang="en-US" dirty="0" smtClean="0"/>
              <a:t>In addition </a:t>
            </a:r>
            <a:r>
              <a:rPr lang="en-US" dirty="0" smtClean="0">
                <a:solidFill>
                  <a:srgbClr val="FF0000"/>
                </a:solidFill>
                <a:hlinkClick r:id="rId2" tooltip="Placenta"/>
              </a:rPr>
              <a:t>placenta</a:t>
            </a:r>
            <a:r>
              <a:rPr lang="en-US" dirty="0" smtClean="0"/>
              <a:t> protects the embryo.</a:t>
            </a:r>
          </a:p>
          <a:p>
            <a:endParaRPr lang="en-US" dirty="0"/>
          </a:p>
        </p:txBody>
      </p:sp>
      <p:sp>
        <p:nvSpPr>
          <p:cNvPr id="3" name="Title 2"/>
          <p:cNvSpPr>
            <a:spLocks noGrp="1"/>
          </p:cNvSpPr>
          <p:nvPr>
            <p:ph type="title"/>
          </p:nvPr>
        </p:nvSpPr>
        <p:spPr/>
        <p:txBody>
          <a:bodyPr/>
          <a:lstStyle/>
          <a:p>
            <a:pPr algn="ctr"/>
            <a:r>
              <a:rPr lang="en-US" dirty="0" smtClean="0">
                <a:solidFill>
                  <a:srgbClr val="FF0000"/>
                </a:solidFill>
                <a:latin typeface="Algerian" pitchFamily="82" charset="0"/>
              </a:rPr>
              <a:t>PLACENTA</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b="1" dirty="0" err="1" smtClean="0">
                <a:latin typeface="Times New Roman" pitchFamily="18" charset="0"/>
                <a:cs typeface="Times New Roman" pitchFamily="18" charset="0"/>
              </a:rPr>
              <a:t>Foetal</a:t>
            </a:r>
            <a:r>
              <a:rPr lang="en-US" b="1" dirty="0" smtClean="0">
                <a:latin typeface="Times New Roman" pitchFamily="18" charset="0"/>
                <a:cs typeface="Times New Roman" pitchFamily="18" charset="0"/>
              </a:rPr>
              <a:t> membranes (or) Extra Embryonic membranes</a:t>
            </a:r>
            <a:endParaRPr lang="en-US" dirty="0" smtClean="0">
              <a:latin typeface="Times New Roman" pitchFamily="18" charset="0"/>
              <a:cs typeface="Times New Roman" pitchFamily="18" charset="0"/>
            </a:endParaRPr>
          </a:p>
          <a:p>
            <a:pPr lvl="0" algn="just"/>
            <a:r>
              <a:rPr lang="en-US" b="1" i="1" dirty="0" smtClean="0">
                <a:solidFill>
                  <a:srgbClr val="FF0000"/>
                </a:solidFill>
                <a:latin typeface="Times New Roman" pitchFamily="18" charset="0"/>
                <a:cs typeface="Times New Roman" pitchFamily="18" charset="0"/>
              </a:rPr>
              <a:t>Yolk Sac:</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The endoderm lines the inner border of the </a:t>
            </a:r>
            <a:r>
              <a:rPr lang="en-US" dirty="0" err="1" smtClean="0">
                <a:latin typeface="Times New Roman" pitchFamily="18" charset="0"/>
                <a:cs typeface="Times New Roman" pitchFamily="18" charset="0"/>
              </a:rPr>
              <a:t>blastocyst</a:t>
            </a:r>
            <a:r>
              <a:rPr lang="en-US" dirty="0" smtClean="0">
                <a:latin typeface="Times New Roman" pitchFamily="18" charset="0"/>
                <a:cs typeface="Times New Roman" pitchFamily="18" charset="0"/>
              </a:rPr>
              <a:t>, converting the </a:t>
            </a:r>
            <a:r>
              <a:rPr lang="en-US" dirty="0" err="1" smtClean="0">
                <a:latin typeface="Times New Roman" pitchFamily="18" charset="0"/>
                <a:cs typeface="Times New Roman" pitchFamily="18" charset="0"/>
              </a:rPr>
              <a:t>blastocoele</a:t>
            </a:r>
            <a:r>
              <a:rPr lang="en-US" dirty="0" smtClean="0">
                <a:latin typeface="Times New Roman" pitchFamily="18" charset="0"/>
                <a:cs typeface="Times New Roman" pitchFamily="18" charset="0"/>
              </a:rPr>
              <a:t> into the yolk sac cavity.</a:t>
            </a:r>
          </a:p>
          <a:p>
            <a:pPr lvl="0" algn="just"/>
            <a:r>
              <a:rPr lang="en-US" b="1" i="1" dirty="0" smtClean="0">
                <a:solidFill>
                  <a:srgbClr val="FF0000"/>
                </a:solidFill>
                <a:latin typeface="Times New Roman" pitchFamily="18" charset="0"/>
                <a:cs typeface="Times New Roman" pitchFamily="18" charset="0"/>
              </a:rPr>
              <a:t>Amnion and </a:t>
            </a:r>
            <a:r>
              <a:rPr lang="en-US" b="1" i="1" dirty="0" err="1" smtClean="0">
                <a:solidFill>
                  <a:srgbClr val="FF0000"/>
                </a:solidFill>
                <a:latin typeface="Times New Roman" pitchFamily="18" charset="0"/>
                <a:cs typeface="Times New Roman" pitchFamily="18" charset="0"/>
              </a:rPr>
              <a:t>Chorion</a:t>
            </a:r>
            <a:r>
              <a:rPr lang="en-US" b="1"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The newly formed chorionic sac in the early stages encloses a large cavity – the extra embryonic </a:t>
            </a:r>
            <a:r>
              <a:rPr lang="en-US" dirty="0" err="1" smtClean="0">
                <a:latin typeface="Times New Roman" pitchFamily="18" charset="0"/>
                <a:cs typeface="Times New Roman" pitchFamily="18" charset="0"/>
              </a:rPr>
              <a:t>coelom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exocelom</a:t>
            </a:r>
            <a:r>
              <a:rPr lang="en-US" dirty="0" smtClean="0">
                <a:latin typeface="Times New Roman" pitchFamily="18" charset="0"/>
                <a:cs typeface="Times New Roman" pitchFamily="18" charset="0"/>
              </a:rPr>
              <a:t>) that lies between </a:t>
            </a:r>
            <a:r>
              <a:rPr lang="en-US" dirty="0" err="1" smtClean="0">
                <a:latin typeface="Times New Roman" pitchFamily="18" charset="0"/>
                <a:cs typeface="Times New Roman" pitchFamily="18" charset="0"/>
              </a:rPr>
              <a:t>chorion</a:t>
            </a:r>
            <a:r>
              <a:rPr lang="en-US" dirty="0" smtClean="0">
                <a:latin typeface="Times New Roman" pitchFamily="18" charset="0"/>
                <a:cs typeface="Times New Roman" pitchFamily="18" charset="0"/>
              </a:rPr>
              <a:t> and amnion. In later stages the amniotic membrane fuses with </a:t>
            </a:r>
            <a:r>
              <a:rPr lang="en-US" dirty="0" err="1" smtClean="0">
                <a:latin typeface="Times New Roman" pitchFamily="18" charset="0"/>
                <a:cs typeface="Times New Roman" pitchFamily="18" charset="0"/>
              </a:rPr>
              <a:t>chorion</a:t>
            </a:r>
            <a:r>
              <a:rPr lang="en-US" dirty="0" smtClean="0">
                <a:latin typeface="Times New Roman" pitchFamily="18" charset="0"/>
                <a:cs typeface="Times New Roman" pitchFamily="18" charset="0"/>
              </a:rPr>
              <a:t> in the cow, ewe and sow to form an </a:t>
            </a:r>
            <a:r>
              <a:rPr lang="en-US" dirty="0" err="1" smtClean="0">
                <a:latin typeface="Times New Roman" pitchFamily="18" charset="0"/>
                <a:cs typeface="Times New Roman" pitchFamily="18" charset="0"/>
              </a:rPr>
              <a:t>amniochorionic</a:t>
            </a:r>
            <a:r>
              <a:rPr lang="en-US" dirty="0" smtClean="0">
                <a:latin typeface="Times New Roman" pitchFamily="18" charset="0"/>
                <a:cs typeface="Times New Roman" pitchFamily="18" charset="0"/>
              </a:rPr>
              <a:t> membrane.</a:t>
            </a:r>
          </a:p>
          <a:p>
            <a:pPr lvl="0" algn="just"/>
            <a:r>
              <a:rPr lang="en-US" b="1" i="1" dirty="0" err="1" smtClean="0">
                <a:solidFill>
                  <a:srgbClr val="FF0000"/>
                </a:solidFill>
                <a:latin typeface="Times New Roman" pitchFamily="18" charset="0"/>
                <a:cs typeface="Times New Roman" pitchFamily="18" charset="0"/>
              </a:rPr>
              <a:t>Allantois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allantois</a:t>
            </a:r>
            <a:r>
              <a:rPr lang="en-US" dirty="0" smtClean="0">
                <a:latin typeface="Times New Roman" pitchFamily="18" charset="0"/>
                <a:cs typeface="Times New Roman" pitchFamily="18" charset="0"/>
              </a:rPr>
              <a:t> grows into the </a:t>
            </a:r>
            <a:r>
              <a:rPr lang="en-US" dirty="0" err="1" smtClean="0">
                <a:latin typeface="Times New Roman" pitchFamily="18" charset="0"/>
                <a:cs typeface="Times New Roman" pitchFamily="18" charset="0"/>
              </a:rPr>
              <a:t>exocoelom</a:t>
            </a:r>
            <a:r>
              <a:rPr lang="en-US" dirty="0" smtClean="0">
                <a:latin typeface="Times New Roman" pitchFamily="18" charset="0"/>
                <a:cs typeface="Times New Roman" pitchFamily="18" charset="0"/>
              </a:rPr>
              <a:t> and surrounds the amnion. During this period the yolk sac regresses. The </a:t>
            </a:r>
            <a:r>
              <a:rPr lang="en-US" dirty="0" err="1" smtClean="0">
                <a:latin typeface="Times New Roman" pitchFamily="18" charset="0"/>
                <a:cs typeface="Times New Roman" pitchFamily="18" charset="0"/>
              </a:rPr>
              <a:t>allantois</a:t>
            </a:r>
            <a:r>
              <a:rPr lang="en-US" dirty="0" smtClean="0">
                <a:latin typeface="Times New Roman" pitchFamily="18" charset="0"/>
                <a:cs typeface="Times New Roman" pitchFamily="18" charset="0"/>
              </a:rPr>
              <a:t> which is highly </a:t>
            </a:r>
            <a:r>
              <a:rPr lang="en-US" dirty="0" err="1" smtClean="0">
                <a:latin typeface="Times New Roman" pitchFamily="18" charset="0"/>
                <a:cs typeface="Times New Roman" pitchFamily="18" charset="0"/>
              </a:rPr>
              <a:t>vascularised</a:t>
            </a:r>
            <a:r>
              <a:rPr lang="en-US" dirty="0" smtClean="0">
                <a:latin typeface="Times New Roman" pitchFamily="18" charset="0"/>
                <a:cs typeface="Times New Roman" pitchFamily="18" charset="0"/>
              </a:rPr>
              <a:t> by </a:t>
            </a:r>
            <a:r>
              <a:rPr lang="en-US" dirty="0" err="1" smtClean="0">
                <a:latin typeface="Times New Roman" pitchFamily="18" charset="0"/>
                <a:cs typeface="Times New Roman" pitchFamily="18" charset="0"/>
              </a:rPr>
              <a:t>foetal</a:t>
            </a:r>
            <a:r>
              <a:rPr lang="en-US" dirty="0" smtClean="0">
                <a:latin typeface="Times New Roman" pitchFamily="18" charset="0"/>
                <a:cs typeface="Times New Roman" pitchFamily="18" charset="0"/>
              </a:rPr>
              <a:t> vessels, fuses with the </a:t>
            </a:r>
            <a:r>
              <a:rPr lang="en-US" dirty="0" err="1" smtClean="0">
                <a:latin typeface="Times New Roman" pitchFamily="18" charset="0"/>
                <a:cs typeface="Times New Roman" pitchFamily="18" charset="0"/>
              </a:rPr>
              <a:t>chorion</a:t>
            </a:r>
            <a:r>
              <a:rPr lang="en-US" dirty="0" smtClean="0">
                <a:latin typeface="Times New Roman" pitchFamily="18" charset="0"/>
                <a:cs typeface="Times New Roman" pitchFamily="18" charset="0"/>
              </a:rPr>
              <a:t> bringing </a:t>
            </a:r>
            <a:r>
              <a:rPr lang="en-US" dirty="0" err="1" smtClean="0">
                <a:latin typeface="Times New Roman" pitchFamily="18" charset="0"/>
                <a:cs typeface="Times New Roman" pitchFamily="18" charset="0"/>
              </a:rPr>
              <a:t>foetal</a:t>
            </a:r>
            <a:r>
              <a:rPr lang="en-US" dirty="0" smtClean="0">
                <a:latin typeface="Times New Roman" pitchFamily="18" charset="0"/>
                <a:cs typeface="Times New Roman" pitchFamily="18" charset="0"/>
              </a:rPr>
              <a:t> vessels to the periphery of chorionic sac and thus into closer apposition with the maternal tissue. This is the formation of the </a:t>
            </a:r>
            <a:r>
              <a:rPr lang="en-US" dirty="0" err="1" smtClean="0">
                <a:latin typeface="Times New Roman" pitchFamily="18" charset="0"/>
                <a:cs typeface="Times New Roman" pitchFamily="18" charset="0"/>
              </a:rPr>
              <a:t>chorioallantoic</a:t>
            </a:r>
            <a:r>
              <a:rPr lang="en-US" dirty="0" smtClean="0">
                <a:latin typeface="Times New Roman" pitchFamily="18" charset="0"/>
                <a:cs typeface="Times New Roman" pitchFamily="18" charset="0"/>
              </a:rPr>
              <a:t> membrane.</a:t>
            </a:r>
          </a:p>
          <a:p>
            <a:pPr lvl="0" algn="just"/>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FF0000"/>
                </a:solidFill>
                <a:latin typeface="Algerian" pitchFamily="82" charset="0"/>
              </a:rPr>
              <a:t>PLACENTA- CONT….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r>
              <a:rPr lang="en-US" dirty="0" smtClean="0">
                <a:latin typeface="Times New Roman" pitchFamily="18" charset="0"/>
                <a:cs typeface="Times New Roman" pitchFamily="18" charset="0"/>
              </a:rPr>
              <a:t>The compound </a:t>
            </a:r>
            <a:r>
              <a:rPr lang="en-US" b="1" dirty="0" err="1" smtClean="0">
                <a:latin typeface="Times New Roman" pitchFamily="18" charset="0"/>
                <a:cs typeface="Times New Roman" pitchFamily="18" charset="0"/>
              </a:rPr>
              <a:t>allantochorionic</a:t>
            </a:r>
            <a:r>
              <a:rPr lang="en-US" dirty="0" smtClean="0">
                <a:latin typeface="Times New Roman" pitchFamily="18" charset="0"/>
                <a:cs typeface="Times New Roman" pitchFamily="18" charset="0"/>
              </a:rPr>
              <a:t> membrane together with the uterine tissue is designated as </a:t>
            </a:r>
            <a:r>
              <a:rPr lang="en-US" b="1" dirty="0" err="1" smtClean="0">
                <a:latin typeface="Times New Roman" pitchFamily="18" charset="0"/>
                <a:cs typeface="Times New Roman" pitchFamily="18" charset="0"/>
              </a:rPr>
              <a:t>chorioallantoic</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Placenta"/>
              </a:rPr>
              <a:t>placenta</a:t>
            </a:r>
            <a:r>
              <a:rPr lang="en-US" dirty="0" smtClean="0">
                <a:latin typeface="Times New Roman" pitchFamily="18" charset="0"/>
                <a:cs typeface="Times New Roman" pitchFamily="18" charset="0"/>
              </a:rPr>
              <a:t> and is classified on the basis of its form and also the number of layers of tissue separating </a:t>
            </a:r>
            <a:r>
              <a:rPr lang="en-US" dirty="0" err="1" smtClean="0">
                <a:latin typeface="Times New Roman" pitchFamily="18" charset="0"/>
                <a:cs typeface="Times New Roman" pitchFamily="18" charset="0"/>
              </a:rPr>
              <a:t>foetal</a:t>
            </a:r>
            <a:r>
              <a:rPr lang="en-US" dirty="0" smtClean="0">
                <a:latin typeface="Times New Roman" pitchFamily="18" charset="0"/>
                <a:cs typeface="Times New Roman" pitchFamily="18" charset="0"/>
              </a:rPr>
              <a:t> and maternal vascular system viz., </a:t>
            </a:r>
            <a:r>
              <a:rPr lang="en-US" b="1" dirty="0" smtClean="0">
                <a:latin typeface="Times New Roman" pitchFamily="18" charset="0"/>
                <a:cs typeface="Times New Roman" pitchFamily="18" charset="0"/>
              </a:rPr>
              <a:t>degree of placental union</a:t>
            </a:r>
            <a:r>
              <a:rPr lang="en-US" b="1" dirty="0" smtClean="0">
                <a:latin typeface="Times New Roman" pitchFamily="18" charset="0"/>
                <a:cs typeface="Times New Roman" pitchFamily="18" charset="0"/>
              </a:rPr>
              <a:t>.</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chorion</a:t>
            </a:r>
            <a:r>
              <a:rPr lang="en-US" dirty="0" smtClean="0">
                <a:latin typeface="Times New Roman" pitchFamily="18" charset="0"/>
                <a:cs typeface="Times New Roman" pitchFamily="18" charset="0"/>
              </a:rPr>
              <a:t> which is beset with vascular </a:t>
            </a:r>
            <a:r>
              <a:rPr lang="en-US" dirty="0" err="1" smtClean="0">
                <a:latin typeface="Times New Roman" pitchFamily="18" charset="0"/>
                <a:cs typeface="Times New Roman" pitchFamily="18" charset="0"/>
              </a:rPr>
              <a:t>villi</a:t>
            </a:r>
            <a:r>
              <a:rPr lang="en-US" dirty="0" smtClean="0">
                <a:latin typeface="Times New Roman" pitchFamily="18" charset="0"/>
                <a:cs typeface="Times New Roman" pitchFamily="18" charset="0"/>
              </a:rPr>
              <a:t> that are in intimate association with the </a:t>
            </a:r>
            <a:r>
              <a:rPr lang="en-US" b="1" dirty="0" err="1" smtClean="0">
                <a:latin typeface="Times New Roman" pitchFamily="18" charset="0"/>
                <a:cs typeface="Times New Roman" pitchFamily="18" charset="0"/>
              </a:rPr>
              <a:t>endometrium</a:t>
            </a:r>
            <a:r>
              <a:rPr lang="en-US" dirty="0" smtClean="0">
                <a:latin typeface="Times New Roman" pitchFamily="18" charset="0"/>
                <a:cs typeface="Times New Roman" pitchFamily="18" charset="0"/>
              </a:rPr>
              <a:t>, constitutes the </a:t>
            </a:r>
            <a:r>
              <a:rPr lang="en-US" dirty="0" smtClean="0">
                <a:latin typeface="Times New Roman" pitchFamily="18" charset="0"/>
                <a:cs typeface="Times New Roman" pitchFamily="18" charset="0"/>
                <a:hlinkClick r:id="rId2" tooltip="Placenta"/>
              </a:rPr>
              <a:t>placenta</a:t>
            </a:r>
            <a:r>
              <a:rPr lang="en-US" dirty="0" smtClean="0">
                <a:latin typeface="Times New Roman" pitchFamily="18" charset="0"/>
                <a:cs typeface="Times New Roman" pitchFamily="18" charset="0"/>
              </a:rPr>
              <a:t> which sub serves the functions of nutrition, respiration; excretion – and protection of the </a:t>
            </a:r>
            <a:r>
              <a:rPr lang="en-US" dirty="0" smtClean="0">
                <a:latin typeface="Times New Roman" pitchFamily="18" charset="0"/>
                <a:cs typeface="Times New Roman" pitchFamily="18" charset="0"/>
              </a:rPr>
              <a:t>embryo</a:t>
            </a:r>
          </a:p>
          <a:p>
            <a:pPr lvl="0" algn="just"/>
            <a:endParaRPr lang="en-US" dirty="0" smtClean="0">
              <a:latin typeface="Times New Roman" pitchFamily="18" charset="0"/>
              <a:cs typeface="Times New Roman" pitchFamily="18" charset="0"/>
            </a:endParaRPr>
          </a:p>
          <a:p>
            <a:pPr lvl="0"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t> </a:t>
            </a:r>
            <a:r>
              <a:rPr lang="en-US" dirty="0" smtClean="0">
                <a:solidFill>
                  <a:srgbClr val="FF0000"/>
                </a:solidFill>
                <a:latin typeface="Algerian" pitchFamily="82" charset="0"/>
              </a:rPr>
              <a:t>PLACENTA- CONT….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hlinkClick r:id="rId2" tooltip="Placenta"/>
              </a:rPr>
              <a:t>placenta</a:t>
            </a:r>
            <a:r>
              <a:rPr lang="en-US" sz="2400" dirty="0" smtClean="0">
                <a:latin typeface="Times New Roman" pitchFamily="18" charset="0"/>
                <a:cs typeface="Times New Roman" pitchFamily="18" charset="0"/>
              </a:rPr>
              <a:t> is of two varieties:</a:t>
            </a:r>
          </a:p>
          <a:p>
            <a:pPr lvl="1" algn="just"/>
            <a:r>
              <a:rPr lang="en-US" sz="2400" b="1" dirty="0" err="1" smtClean="0">
                <a:latin typeface="Times New Roman" pitchFamily="18" charset="0"/>
                <a:cs typeface="Times New Roman" pitchFamily="18" charset="0"/>
              </a:rPr>
              <a:t>Deciduate</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in which the </a:t>
            </a:r>
            <a:r>
              <a:rPr lang="en-US" sz="2400" dirty="0" err="1" smtClean="0">
                <a:latin typeface="Times New Roman" pitchFamily="18" charset="0"/>
                <a:cs typeface="Times New Roman" pitchFamily="18" charset="0"/>
              </a:rPr>
              <a:t>foetal</a:t>
            </a:r>
            <a:r>
              <a:rPr lang="en-US" sz="2400" dirty="0" smtClean="0">
                <a:latin typeface="Times New Roman" pitchFamily="18" charset="0"/>
                <a:cs typeface="Times New Roman" pitchFamily="18" charset="0"/>
              </a:rPr>
              <a:t> part of the </a:t>
            </a:r>
            <a:r>
              <a:rPr lang="en-US" sz="2400" dirty="0" smtClean="0">
                <a:latin typeface="Times New Roman" pitchFamily="18" charset="0"/>
                <a:cs typeface="Times New Roman" pitchFamily="18" charset="0"/>
                <a:hlinkClick r:id="rId2" tooltip="Placenta"/>
              </a:rPr>
              <a:t>placenta</a:t>
            </a:r>
            <a:r>
              <a:rPr lang="en-US" sz="2400" dirty="0" smtClean="0">
                <a:latin typeface="Times New Roman" pitchFamily="18" charset="0"/>
                <a:cs typeface="Times New Roman" pitchFamily="18" charset="0"/>
              </a:rPr>
              <a:t> is very closely associated with the maternal part and hence part of </a:t>
            </a:r>
            <a:r>
              <a:rPr lang="en-US" sz="2400" dirty="0" err="1" smtClean="0">
                <a:latin typeface="Times New Roman" pitchFamily="18" charset="0"/>
                <a:cs typeface="Times New Roman" pitchFamily="18" charset="0"/>
              </a:rPr>
              <a:t>endometrium</a:t>
            </a:r>
            <a:r>
              <a:rPr lang="en-US" sz="2400" dirty="0" smtClean="0">
                <a:latin typeface="Times New Roman" pitchFamily="18" charset="0"/>
                <a:cs typeface="Times New Roman" pitchFamily="18" charset="0"/>
              </a:rPr>
              <a:t> also is shed off after parturition, e.g., man and primates</a:t>
            </a:r>
            <a:r>
              <a:rPr lang="en-US" sz="2400" dirty="0" smtClean="0">
                <a:latin typeface="Times New Roman" pitchFamily="18" charset="0"/>
                <a:cs typeface="Times New Roman" pitchFamily="18" charset="0"/>
              </a:rPr>
              <a:t>;</a:t>
            </a:r>
          </a:p>
          <a:p>
            <a:pPr lvl="1" algn="just"/>
            <a:endParaRPr lang="en-US" sz="2400" dirty="0" smtClean="0">
              <a:latin typeface="Times New Roman" pitchFamily="18" charset="0"/>
              <a:cs typeface="Times New Roman" pitchFamily="18" charset="0"/>
            </a:endParaRPr>
          </a:p>
          <a:p>
            <a:pPr lvl="1" algn="just"/>
            <a:r>
              <a:rPr lang="en-US" sz="2400" b="1" dirty="0" smtClean="0">
                <a:latin typeface="Times New Roman" pitchFamily="18" charset="0"/>
                <a:cs typeface="Times New Roman" pitchFamily="18" charset="0"/>
              </a:rPr>
              <a:t>Non – </a:t>
            </a:r>
            <a:r>
              <a:rPr lang="en-US" sz="2400" b="1" dirty="0" err="1" smtClean="0">
                <a:latin typeface="Times New Roman" pitchFamily="18" charset="0"/>
                <a:cs typeface="Times New Roman" pitchFamily="18" charset="0"/>
              </a:rPr>
              <a:t>deciduate</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in which the association between the parts is not so close and hence the maternal </a:t>
            </a:r>
            <a:r>
              <a:rPr lang="en-US" sz="2400" dirty="0" err="1" smtClean="0">
                <a:latin typeface="Times New Roman" pitchFamily="18" charset="0"/>
                <a:cs typeface="Times New Roman" pitchFamily="18" charset="0"/>
              </a:rPr>
              <a:t>endometrium</a:t>
            </a:r>
            <a:r>
              <a:rPr lang="en-US" sz="2400" dirty="0" smtClean="0">
                <a:latin typeface="Times New Roman" pitchFamily="18" charset="0"/>
                <a:cs typeface="Times New Roman" pitchFamily="18" charset="0"/>
              </a:rPr>
              <a:t> is not shed, e.g. all domestic mammals</a:t>
            </a:r>
            <a:r>
              <a:rPr lang="en-US" sz="2400" dirty="0" smtClean="0">
                <a:latin typeface="Times New Roman" pitchFamily="18" charset="0"/>
                <a:cs typeface="Times New Roman" pitchFamily="18" charset="0"/>
              </a:rPr>
              <a:t>.</a:t>
            </a:r>
          </a:p>
          <a:p>
            <a:pPr lvl="1" algn="just"/>
            <a:endParaRPr lang="en-US" sz="4000" dirty="0" smtClean="0"/>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CLASSIFICATION OF PLACENTA</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lgn="just"/>
            <a:r>
              <a:rPr lang="en-US" sz="2400" dirty="0" smtClean="0">
                <a:latin typeface="Times New Roman" pitchFamily="18" charset="0"/>
                <a:cs typeface="Times New Roman" pitchFamily="18" charset="0"/>
              </a:rPr>
              <a:t>The non – </a:t>
            </a:r>
            <a:r>
              <a:rPr lang="en-US" sz="2400" dirty="0" err="1" smtClean="0">
                <a:latin typeface="Times New Roman" pitchFamily="18" charset="0"/>
                <a:cs typeface="Times New Roman" pitchFamily="18" charset="0"/>
              </a:rPr>
              <a:t>deciduate</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2" tooltip="Placenta"/>
              </a:rPr>
              <a:t>placenta</a:t>
            </a:r>
            <a:r>
              <a:rPr lang="en-US" sz="2400" dirty="0" smtClean="0">
                <a:latin typeface="Times New Roman" pitchFamily="18" charset="0"/>
                <a:cs typeface="Times New Roman" pitchFamily="18" charset="0"/>
              </a:rPr>
              <a:t> are of three types:</a:t>
            </a:r>
          </a:p>
          <a:p>
            <a:pPr lvl="2" algn="just"/>
            <a:r>
              <a:rPr lang="en-US" sz="2400" b="1" dirty="0" err="1" smtClean="0">
                <a:solidFill>
                  <a:srgbClr val="FF0000"/>
                </a:solidFill>
                <a:latin typeface="Times New Roman" pitchFamily="18" charset="0"/>
                <a:cs typeface="Times New Roman" pitchFamily="18" charset="0"/>
              </a:rPr>
              <a:t>Cotyledonary</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The chorionic </a:t>
            </a:r>
            <a:r>
              <a:rPr lang="en-US" sz="2400" dirty="0" err="1" smtClean="0">
                <a:latin typeface="Times New Roman" pitchFamily="18" charset="0"/>
                <a:cs typeface="Times New Roman" pitchFamily="18" charset="0"/>
              </a:rPr>
              <a:t>villi</a:t>
            </a:r>
            <a:r>
              <a:rPr lang="en-US" sz="2400" dirty="0" smtClean="0">
                <a:latin typeface="Times New Roman" pitchFamily="18" charset="0"/>
                <a:cs typeface="Times New Roman" pitchFamily="18" charset="0"/>
              </a:rPr>
              <a:t> are grouped in well marked prominent projection called cotyledons which are separated by stretches of smooth </a:t>
            </a:r>
            <a:r>
              <a:rPr lang="en-US" sz="2400" dirty="0" err="1" smtClean="0">
                <a:latin typeface="Times New Roman" pitchFamily="18" charset="0"/>
                <a:cs typeface="Times New Roman" pitchFamily="18" charset="0"/>
              </a:rPr>
              <a:t>chorion</a:t>
            </a:r>
            <a:r>
              <a:rPr lang="en-US" sz="2400" dirty="0" smtClean="0">
                <a:latin typeface="Times New Roman" pitchFamily="18" charset="0"/>
                <a:cs typeface="Times New Roman" pitchFamily="18" charset="0"/>
              </a:rPr>
              <a:t> and these </a:t>
            </a:r>
            <a:r>
              <a:rPr lang="en-US" sz="2400" dirty="0" err="1" smtClean="0">
                <a:latin typeface="Times New Roman" pitchFamily="18" charset="0"/>
                <a:cs typeface="Times New Roman" pitchFamily="18" charset="0"/>
              </a:rPr>
              <a:t>foetal</a:t>
            </a:r>
            <a:r>
              <a:rPr lang="en-US" sz="2400" dirty="0" smtClean="0">
                <a:latin typeface="Times New Roman" pitchFamily="18" charset="0"/>
                <a:cs typeface="Times New Roman" pitchFamily="18" charset="0"/>
              </a:rPr>
              <a:t> cotyledons are received into the maternal </a:t>
            </a:r>
            <a:r>
              <a:rPr lang="en-US" sz="2400" dirty="0" err="1" smtClean="0">
                <a:latin typeface="Times New Roman" pitchFamily="18" charset="0"/>
                <a:cs typeface="Times New Roman" pitchFamily="18" charset="0"/>
              </a:rPr>
              <a:t>caruncles</a:t>
            </a:r>
            <a:r>
              <a:rPr lang="en-US" sz="2400" dirty="0" smtClean="0">
                <a:latin typeface="Times New Roman" pitchFamily="18" charset="0"/>
                <a:cs typeface="Times New Roman" pitchFamily="18" charset="0"/>
              </a:rPr>
              <a:t> e.g.,</a:t>
            </a:r>
            <a:r>
              <a:rPr lang="en-US" sz="2400"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ruminants</a:t>
            </a:r>
            <a:endParaRPr lang="en-US" sz="2400" b="1" dirty="0" smtClean="0">
              <a:latin typeface="Times New Roman" pitchFamily="18" charset="0"/>
              <a:cs typeface="Times New Roman" pitchFamily="18" charset="0"/>
            </a:endParaRPr>
          </a:p>
          <a:p>
            <a:pPr lvl="2" algn="just"/>
            <a:r>
              <a:rPr lang="en-US" sz="2400" b="1" dirty="0" smtClean="0">
                <a:solidFill>
                  <a:srgbClr val="FF0000"/>
                </a:solidFill>
                <a:latin typeface="Times New Roman" pitchFamily="18" charset="0"/>
                <a:cs typeface="Times New Roman" pitchFamily="18" charset="0"/>
              </a:rPr>
              <a:t>Diffuse</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The chorionic </a:t>
            </a:r>
            <a:r>
              <a:rPr lang="en-US" sz="2400" dirty="0" err="1" smtClean="0">
                <a:latin typeface="Times New Roman" pitchFamily="18" charset="0"/>
                <a:cs typeface="Times New Roman" pitchFamily="18" charset="0"/>
              </a:rPr>
              <a:t>villi</a:t>
            </a:r>
            <a:r>
              <a:rPr lang="en-US" sz="2400" dirty="0" smtClean="0">
                <a:latin typeface="Times New Roman" pitchFamily="18" charset="0"/>
                <a:cs typeface="Times New Roman" pitchFamily="18" charset="0"/>
              </a:rPr>
              <a:t> are diffusely scattered all over the </a:t>
            </a:r>
            <a:r>
              <a:rPr lang="en-US" sz="2400" dirty="0" err="1" smtClean="0">
                <a:latin typeface="Times New Roman" pitchFamily="18" charset="0"/>
                <a:cs typeface="Times New Roman" pitchFamily="18" charset="0"/>
              </a:rPr>
              <a:t>chorion</a:t>
            </a:r>
            <a:r>
              <a:rPr lang="en-US" sz="2400" dirty="0" smtClean="0">
                <a:latin typeface="Times New Roman" pitchFamily="18" charset="0"/>
                <a:cs typeface="Times New Roman" pitchFamily="18" charset="0"/>
              </a:rPr>
              <a:t> e.g. </a:t>
            </a:r>
            <a:r>
              <a:rPr lang="en-US" sz="2400" b="1" i="1" dirty="0" smtClean="0">
                <a:latin typeface="Times New Roman" pitchFamily="18" charset="0"/>
                <a:cs typeface="Times New Roman" pitchFamily="18" charset="0"/>
              </a:rPr>
              <a:t>mare and sow</a:t>
            </a:r>
            <a:endParaRPr lang="en-US" sz="2400" b="1" dirty="0" smtClean="0">
              <a:latin typeface="Times New Roman" pitchFamily="18" charset="0"/>
              <a:cs typeface="Times New Roman" pitchFamily="18" charset="0"/>
            </a:endParaRPr>
          </a:p>
          <a:p>
            <a:pPr lvl="2" algn="just"/>
            <a:r>
              <a:rPr lang="en-US" sz="2400" b="1" dirty="0" err="1" smtClean="0">
                <a:solidFill>
                  <a:srgbClr val="FF0000"/>
                </a:solidFill>
                <a:latin typeface="Times New Roman" pitchFamily="18" charset="0"/>
                <a:cs typeface="Times New Roman" pitchFamily="18" charset="0"/>
              </a:rPr>
              <a:t>Zonary</a:t>
            </a:r>
            <a:r>
              <a:rPr lang="en-US" sz="2400" b="1" dirty="0" smtClean="0">
                <a:solidFill>
                  <a:srgbClr val="FF000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The chorionic </a:t>
            </a:r>
            <a:r>
              <a:rPr lang="en-US" sz="2400" dirty="0" err="1" smtClean="0">
                <a:latin typeface="Times New Roman" pitchFamily="18" charset="0"/>
                <a:cs typeface="Times New Roman" pitchFamily="18" charset="0"/>
              </a:rPr>
              <a:t>villi</a:t>
            </a:r>
            <a:r>
              <a:rPr lang="en-US" sz="2400" dirty="0" smtClean="0">
                <a:latin typeface="Times New Roman" pitchFamily="18" charset="0"/>
                <a:cs typeface="Times New Roman" pitchFamily="18" charset="0"/>
              </a:rPr>
              <a:t> occupy a girdle-like band about the middle of the chorionic sac and these are received into crypts of </a:t>
            </a:r>
            <a:r>
              <a:rPr lang="en-US" sz="2400" dirty="0" err="1" smtClean="0">
                <a:latin typeface="Times New Roman" pitchFamily="18" charset="0"/>
                <a:cs typeface="Times New Roman" pitchFamily="18" charset="0"/>
              </a:rPr>
              <a:t>endometrium</a:t>
            </a:r>
            <a:r>
              <a:rPr lang="en-US" sz="2400" dirty="0" smtClean="0">
                <a:latin typeface="Times New Roman" pitchFamily="18" charset="0"/>
                <a:cs typeface="Times New Roman" pitchFamily="18" charset="0"/>
              </a:rPr>
              <a:t> around a circular zone which is shed off at parturition. Hence it is partly </a:t>
            </a:r>
            <a:r>
              <a:rPr lang="en-US" sz="2400" dirty="0" err="1" smtClean="0">
                <a:latin typeface="Times New Roman" pitchFamily="18" charset="0"/>
                <a:cs typeface="Times New Roman" pitchFamily="18" charset="0"/>
              </a:rPr>
              <a:t>deciduate</a:t>
            </a:r>
            <a:r>
              <a:rPr lang="en-US" sz="2400" dirty="0" smtClean="0">
                <a:latin typeface="Times New Roman" pitchFamily="18" charset="0"/>
                <a:cs typeface="Times New Roman" pitchFamily="18" charset="0"/>
              </a:rPr>
              <a:t>, e.g., </a:t>
            </a:r>
            <a:r>
              <a:rPr lang="en-US" sz="2400" b="1" i="1" dirty="0" smtClean="0">
                <a:latin typeface="Times New Roman" pitchFamily="18" charset="0"/>
                <a:cs typeface="Times New Roman" pitchFamily="18" charset="0"/>
              </a:rPr>
              <a:t>carnivores</a:t>
            </a:r>
            <a:endParaRPr lang="en-US" sz="2400" b="1" dirty="0" smtClean="0">
              <a:latin typeface="Times New Roman" pitchFamily="18" charset="0"/>
              <a:cs typeface="Times New Roman" pitchFamily="18" charset="0"/>
            </a:endParaRPr>
          </a:p>
          <a:p>
            <a:endParaRPr lang="en-US" dirty="0" smtClean="0"/>
          </a:p>
          <a:p>
            <a:endParaRPr lang="en-US" dirty="0"/>
          </a:p>
        </p:txBody>
      </p:sp>
      <p:sp>
        <p:nvSpPr>
          <p:cNvPr id="3" name="Title 2"/>
          <p:cNvSpPr>
            <a:spLocks noGrp="1"/>
          </p:cNvSpPr>
          <p:nvPr>
            <p:ph type="title"/>
          </p:nvPr>
        </p:nvSpPr>
        <p:spPr/>
        <p:txBody>
          <a:bodyPr/>
          <a:lstStyle/>
          <a:p>
            <a:r>
              <a:rPr lang="en-US" dirty="0" smtClean="0">
                <a:solidFill>
                  <a:srgbClr val="FF0000"/>
                </a:solidFill>
                <a:latin typeface="Algerian" pitchFamily="82" charset="0"/>
              </a:rPr>
              <a:t>CLASSIFICATION OF PLACENTA</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solidFill>
                  <a:srgbClr val="FF0000"/>
                </a:solidFill>
                <a:latin typeface="Algerian" pitchFamily="82" charset="0"/>
              </a:rPr>
              <a:t>MOUTH-</a:t>
            </a:r>
          </a:p>
          <a:p>
            <a:pPr lvl="0" algn="just"/>
            <a:r>
              <a:rPr lang="en-US" sz="2900" dirty="0" smtClean="0">
                <a:latin typeface="Times New Roman" pitchFamily="18" charset="0"/>
                <a:cs typeface="Times New Roman" pitchFamily="18" charset="0"/>
              </a:rPr>
              <a:t>The first indication of the embryonic </a:t>
            </a:r>
            <a:r>
              <a:rPr lang="en-US" sz="2900" dirty="0" smtClean="0">
                <a:latin typeface="Times New Roman" pitchFamily="18" charset="0"/>
                <a:cs typeface="Times New Roman" pitchFamily="18" charset="0"/>
                <a:hlinkClick r:id="rId2" tooltip="Mouth"/>
              </a:rPr>
              <a:t>mouth</a:t>
            </a:r>
            <a:r>
              <a:rPr lang="en-US" sz="2900" dirty="0" smtClean="0">
                <a:latin typeface="Times New Roman" pitchFamily="18" charset="0"/>
                <a:cs typeface="Times New Roman" pitchFamily="18" charset="0"/>
              </a:rPr>
              <a:t> is the </a:t>
            </a:r>
            <a:r>
              <a:rPr lang="en-US" sz="2900" b="1" i="1" dirty="0" err="1" smtClean="0">
                <a:latin typeface="Times New Roman" pitchFamily="18" charset="0"/>
                <a:cs typeface="Times New Roman" pitchFamily="18" charset="0"/>
              </a:rPr>
              <a:t>stomodeum</a:t>
            </a:r>
            <a:r>
              <a:rPr lang="en-US" sz="2900" i="1"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 an indentation of the ventral surface of the embryo at the level of </a:t>
            </a:r>
            <a:r>
              <a:rPr lang="en-US" sz="2900" b="1" dirty="0" smtClean="0">
                <a:latin typeface="Times New Roman" pitchFamily="18" charset="0"/>
                <a:cs typeface="Times New Roman" pitchFamily="18" charset="0"/>
              </a:rPr>
              <a:t>first </a:t>
            </a:r>
            <a:r>
              <a:rPr lang="en-US" sz="2900" b="1" dirty="0" err="1" smtClean="0">
                <a:latin typeface="Times New Roman" pitchFamily="18" charset="0"/>
                <a:cs typeface="Times New Roman" pitchFamily="18" charset="0"/>
              </a:rPr>
              <a:t>branchial</a:t>
            </a:r>
            <a:r>
              <a:rPr lang="en-US" sz="2900" b="1" dirty="0" smtClean="0">
                <a:latin typeface="Times New Roman" pitchFamily="18" charset="0"/>
                <a:cs typeface="Times New Roman" pitchFamily="18" charset="0"/>
              </a:rPr>
              <a:t> arch.</a:t>
            </a:r>
          </a:p>
          <a:p>
            <a:pPr lvl="0" algn="just"/>
            <a:r>
              <a:rPr lang="en-US" sz="2900" dirty="0" smtClean="0">
                <a:latin typeface="Times New Roman" pitchFamily="18" charset="0"/>
                <a:cs typeface="Times New Roman" pitchFamily="18" charset="0"/>
              </a:rPr>
              <a:t>The </a:t>
            </a:r>
            <a:r>
              <a:rPr lang="en-US" sz="2900" dirty="0" err="1" smtClean="0">
                <a:latin typeface="Times New Roman" pitchFamily="18" charset="0"/>
                <a:cs typeface="Times New Roman" pitchFamily="18" charset="0"/>
              </a:rPr>
              <a:t>stomodeum</a:t>
            </a:r>
            <a:r>
              <a:rPr lang="en-US" sz="2900" dirty="0" smtClean="0">
                <a:latin typeface="Times New Roman" pitchFamily="18" charset="0"/>
                <a:cs typeface="Times New Roman" pitchFamily="18" charset="0"/>
              </a:rPr>
              <a:t> enlarges and becomes deeper. A </a:t>
            </a:r>
            <a:r>
              <a:rPr lang="en-US" sz="2900" dirty="0" err="1" smtClean="0">
                <a:latin typeface="Times New Roman" pitchFamily="18" charset="0"/>
                <a:cs typeface="Times New Roman" pitchFamily="18" charset="0"/>
              </a:rPr>
              <a:t>defnite</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stomodeal</a:t>
            </a:r>
            <a:r>
              <a:rPr lang="en-US" sz="2900" dirty="0" smtClean="0">
                <a:latin typeface="Times New Roman" pitchFamily="18" charset="0"/>
                <a:cs typeface="Times New Roman" pitchFamily="18" charset="0"/>
              </a:rPr>
              <a:t> cavity is formed at two weeks of gestation in most of the embryos. Shortly </a:t>
            </a:r>
            <a:r>
              <a:rPr lang="en-US" sz="2900" dirty="0" err="1" smtClean="0">
                <a:latin typeface="Times New Roman" pitchFamily="18" charset="0"/>
                <a:cs typeface="Times New Roman" pitchFamily="18" charset="0"/>
              </a:rPr>
              <a:t>thereafter,the</a:t>
            </a:r>
            <a:r>
              <a:rPr lang="en-US" sz="2900" dirty="0" smtClean="0">
                <a:latin typeface="Times New Roman" pitchFamily="18" charset="0"/>
                <a:cs typeface="Times New Roman" pitchFamily="18" charset="0"/>
              </a:rPr>
              <a:t> </a:t>
            </a:r>
            <a:r>
              <a:rPr lang="en-US" sz="2900" b="1" i="1" dirty="0" err="1" smtClean="0">
                <a:latin typeface="Times New Roman" pitchFamily="18" charset="0"/>
                <a:cs typeface="Times New Roman" pitchFamily="18" charset="0"/>
              </a:rPr>
              <a:t>oropharyngeal</a:t>
            </a:r>
            <a:r>
              <a:rPr lang="en-US" sz="2900" b="1" i="1" dirty="0" smtClean="0">
                <a:latin typeface="Times New Roman" pitchFamily="18" charset="0"/>
                <a:cs typeface="Times New Roman" pitchFamily="18" charset="0"/>
              </a:rPr>
              <a:t> </a:t>
            </a:r>
            <a:r>
              <a:rPr lang="en-US" sz="2900" b="1" i="1" dirty="0" err="1" smtClean="0">
                <a:latin typeface="Times New Roman" pitchFamily="18" charset="0"/>
                <a:cs typeface="Times New Roman" pitchFamily="18" charset="0"/>
              </a:rPr>
              <a:t>memberane</a:t>
            </a:r>
            <a:r>
              <a:rPr lang="en-US" sz="2900" b="1" dirty="0" err="1" smtClean="0">
                <a:latin typeface="Times New Roman" pitchFamily="18" charset="0"/>
                <a:cs typeface="Times New Roman" pitchFamily="18" charset="0"/>
              </a:rPr>
              <a:t>ruptures</a:t>
            </a:r>
            <a:r>
              <a:rPr lang="en-US" sz="2900" b="1"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which allow the communication between the </a:t>
            </a:r>
            <a:r>
              <a:rPr lang="en-US" sz="2900" dirty="0" err="1" smtClean="0">
                <a:latin typeface="Times New Roman" pitchFamily="18" charset="0"/>
                <a:cs typeface="Times New Roman" pitchFamily="18" charset="0"/>
              </a:rPr>
              <a:t>stomodeum</a:t>
            </a:r>
            <a:r>
              <a:rPr lang="en-US" sz="2900" dirty="0" smtClean="0">
                <a:latin typeface="Times New Roman" pitchFamily="18" charset="0"/>
                <a:cs typeface="Times New Roman" pitchFamily="18" charset="0"/>
              </a:rPr>
              <a:t> and the floor of the pharynx.</a:t>
            </a:r>
          </a:p>
          <a:p>
            <a:pPr lvl="0" algn="just"/>
            <a:r>
              <a:rPr lang="en-US" sz="2900" dirty="0" smtClean="0">
                <a:latin typeface="Times New Roman" pitchFamily="18" charset="0"/>
                <a:cs typeface="Times New Roman" pitchFamily="18" charset="0"/>
              </a:rPr>
              <a:t>The rupture of the </a:t>
            </a:r>
            <a:r>
              <a:rPr lang="en-US" sz="2900" dirty="0" err="1" smtClean="0">
                <a:latin typeface="Times New Roman" pitchFamily="18" charset="0"/>
                <a:cs typeface="Times New Roman" pitchFamily="18" charset="0"/>
              </a:rPr>
              <a:t>memberane</a:t>
            </a:r>
            <a:r>
              <a:rPr lang="en-US" sz="2900" dirty="0" smtClean="0">
                <a:latin typeface="Times New Roman" pitchFamily="18" charset="0"/>
                <a:cs typeface="Times New Roman" pitchFamily="18" charset="0"/>
              </a:rPr>
              <a:t> allows structures arising from the pharynx to extend into the adjacent part of the</a:t>
            </a:r>
            <a:r>
              <a:rPr lang="en-US" sz="2900" b="1" dirty="0" smtClean="0">
                <a:latin typeface="Times New Roman" pitchFamily="18" charset="0"/>
                <a:cs typeface="Times New Roman" pitchFamily="18" charset="0"/>
              </a:rPr>
              <a:t> </a:t>
            </a:r>
            <a:r>
              <a:rPr lang="en-US" sz="2900" b="1" dirty="0" err="1" smtClean="0">
                <a:latin typeface="Times New Roman" pitchFamily="18" charset="0"/>
                <a:cs typeface="Times New Roman" pitchFamily="18" charset="0"/>
              </a:rPr>
              <a:t>stomodeum</a:t>
            </a:r>
            <a:r>
              <a:rPr lang="en-US" sz="2900" dirty="0" smtClean="0">
                <a:latin typeface="Times New Roman" pitchFamily="18" charset="0"/>
                <a:cs typeface="Times New Roman" pitchFamily="18" charset="0"/>
              </a:rPr>
              <a:t>.</a:t>
            </a:r>
          </a:p>
          <a:p>
            <a:pPr lvl="0" algn="just"/>
            <a:r>
              <a:rPr lang="en-US" sz="2900" dirty="0" smtClean="0">
                <a:latin typeface="Times New Roman" pitchFamily="18" charset="0"/>
                <a:cs typeface="Times New Roman" pitchFamily="18" charset="0"/>
              </a:rPr>
              <a:t>After the rupture of the oral </a:t>
            </a:r>
            <a:r>
              <a:rPr lang="en-US" sz="2900" dirty="0" err="1" smtClean="0">
                <a:latin typeface="Times New Roman" pitchFamily="18" charset="0"/>
                <a:cs typeface="Times New Roman" pitchFamily="18" charset="0"/>
              </a:rPr>
              <a:t>memberane,it</a:t>
            </a:r>
            <a:r>
              <a:rPr lang="en-US" sz="2900" dirty="0" smtClean="0">
                <a:latin typeface="Times New Roman" pitchFamily="18" charset="0"/>
                <a:cs typeface="Times New Roman" pitchFamily="18" charset="0"/>
              </a:rPr>
              <a:t> is impossible to determine the exact junction of the ectoderm and endoderm in the </a:t>
            </a:r>
            <a:r>
              <a:rPr lang="en-US" sz="2900" dirty="0" smtClean="0">
                <a:latin typeface="Times New Roman" pitchFamily="18" charset="0"/>
                <a:cs typeface="Times New Roman" pitchFamily="18" charset="0"/>
                <a:hlinkClick r:id="rId2" tooltip="Mouth"/>
              </a:rPr>
              <a:t>mouth</a:t>
            </a:r>
            <a:r>
              <a:rPr lang="en-US" sz="2900" dirty="0" smtClean="0">
                <a:latin typeface="Times New Roman" pitchFamily="18" charset="0"/>
                <a:cs typeface="Times New Roman" pitchFamily="18" charset="0"/>
              </a:rPr>
              <a:t> cavity.</a:t>
            </a:r>
          </a:p>
          <a:p>
            <a:pPr lvl="0" algn="just"/>
            <a:r>
              <a:rPr lang="en-US" sz="2900" dirty="0" smtClean="0">
                <a:latin typeface="Times New Roman" pitchFamily="18" charset="0"/>
                <a:cs typeface="Times New Roman" pitchFamily="18" charset="0"/>
              </a:rPr>
              <a:t>The terminal </a:t>
            </a:r>
            <a:r>
              <a:rPr lang="en-US" sz="2900" dirty="0" err="1" smtClean="0">
                <a:latin typeface="Times New Roman" pitchFamily="18" charset="0"/>
                <a:cs typeface="Times New Roman" pitchFamily="18" charset="0"/>
              </a:rPr>
              <a:t>sulcus</a:t>
            </a:r>
            <a:r>
              <a:rPr lang="en-US" sz="2900" dirty="0" smtClean="0">
                <a:latin typeface="Times New Roman" pitchFamily="18" charset="0"/>
                <a:cs typeface="Times New Roman" pitchFamily="18" charset="0"/>
              </a:rPr>
              <a:t> on the root of the </a:t>
            </a:r>
            <a:r>
              <a:rPr lang="en-US" sz="2900" dirty="0" smtClean="0">
                <a:latin typeface="Times New Roman" pitchFamily="18" charset="0"/>
                <a:cs typeface="Times New Roman" pitchFamily="18" charset="0"/>
                <a:hlinkClick r:id="rId3" tooltip="Tongue"/>
              </a:rPr>
              <a:t>tongue</a:t>
            </a:r>
            <a:r>
              <a:rPr lang="en-US" sz="2900" dirty="0" smtClean="0">
                <a:latin typeface="Times New Roman" pitchFamily="18" charset="0"/>
                <a:cs typeface="Times New Roman" pitchFamily="18" charset="0"/>
              </a:rPr>
              <a:t> marked by the presence of </a:t>
            </a:r>
            <a:r>
              <a:rPr lang="en-US" sz="2900" b="1" dirty="0" err="1" smtClean="0">
                <a:latin typeface="Times New Roman" pitchFamily="18" charset="0"/>
                <a:cs typeface="Times New Roman" pitchFamily="18" charset="0"/>
              </a:rPr>
              <a:t>circumvallate</a:t>
            </a:r>
            <a:r>
              <a:rPr lang="en-US" sz="2900" b="1" dirty="0" smtClean="0">
                <a:latin typeface="Times New Roman" pitchFamily="18" charset="0"/>
                <a:cs typeface="Times New Roman" pitchFamily="18" charset="0"/>
              </a:rPr>
              <a:t> papillae is the only demarcation.</a:t>
            </a:r>
          </a:p>
          <a:p>
            <a:pPr algn="just"/>
            <a:r>
              <a:rPr lang="en-US" sz="2900" dirty="0" smtClean="0">
                <a:latin typeface="Times New Roman" pitchFamily="18" charset="0"/>
                <a:cs typeface="Times New Roman" pitchFamily="18" charset="0"/>
              </a:rPr>
              <a:t>The </a:t>
            </a:r>
            <a:r>
              <a:rPr lang="en-US" sz="2900" dirty="0" err="1" smtClean="0">
                <a:latin typeface="Times New Roman" pitchFamily="18" charset="0"/>
                <a:cs typeface="Times New Roman" pitchFamily="18" charset="0"/>
              </a:rPr>
              <a:t>stomodeal</a:t>
            </a:r>
            <a:r>
              <a:rPr lang="en-US" sz="2900" dirty="0" smtClean="0">
                <a:latin typeface="Times New Roman" pitchFamily="18" charset="0"/>
                <a:cs typeface="Times New Roman" pitchFamily="18" charset="0"/>
              </a:rPr>
              <a:t> part is lined with the </a:t>
            </a:r>
            <a:r>
              <a:rPr lang="en-US" sz="2900" dirty="0" err="1" smtClean="0">
                <a:latin typeface="Times New Roman" pitchFamily="18" charset="0"/>
                <a:cs typeface="Times New Roman" pitchFamily="18" charset="0"/>
              </a:rPr>
              <a:t>ectodermal</a:t>
            </a:r>
            <a:r>
              <a:rPr lang="en-US"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hlinkClick r:id="rId4" tooltip="Epithelium"/>
              </a:rPr>
              <a:t>epithelium</a:t>
            </a:r>
            <a:r>
              <a:rPr lang="en-US" sz="2900" dirty="0" smtClean="0">
                <a:latin typeface="Times New Roman" pitchFamily="18" charset="0"/>
                <a:cs typeface="Times New Roman" pitchFamily="18" charset="0"/>
              </a:rPr>
              <a:t> and the pharyngeal part with </a:t>
            </a:r>
            <a:r>
              <a:rPr lang="en-US" sz="2900" dirty="0" err="1" smtClean="0">
                <a:latin typeface="Times New Roman" pitchFamily="18" charset="0"/>
                <a:cs typeface="Times New Roman" pitchFamily="18" charset="0"/>
              </a:rPr>
              <a:t>endodermal</a:t>
            </a:r>
            <a:r>
              <a:rPr lang="en-US"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hlinkClick r:id="rId4" tooltip="Epithelium"/>
              </a:rPr>
              <a:t>epithelium</a:t>
            </a:r>
            <a:endParaRPr lang="en-US" sz="2900"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DIGESTIVE SYSTEM</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maxillary</a:t>
            </a:r>
            <a:r>
              <a:rPr lang="en-US" sz="2000" dirty="0" smtClean="0">
                <a:latin typeface="Times New Roman" pitchFamily="18" charset="0"/>
                <a:cs typeface="Times New Roman" pitchFamily="18" charset="0"/>
              </a:rPr>
              <a:t> and </a:t>
            </a:r>
            <a:r>
              <a:rPr lang="en-US" sz="2000" b="1" dirty="0" err="1" smtClean="0">
                <a:latin typeface="Times New Roman" pitchFamily="18" charset="0"/>
                <a:cs typeface="Times New Roman" pitchFamily="18" charset="0"/>
              </a:rPr>
              <a:t>mandibular</a:t>
            </a:r>
            <a:r>
              <a:rPr lang="en-US" sz="2000" b="1" dirty="0" smtClean="0">
                <a:latin typeface="Times New Roman" pitchFamily="18" charset="0"/>
                <a:cs typeface="Times New Roman" pitchFamily="18" charset="0"/>
              </a:rPr>
              <a:t> prominences</a:t>
            </a:r>
            <a:r>
              <a:rPr lang="en-US" sz="2000" dirty="0" smtClean="0">
                <a:latin typeface="Times New Roman" pitchFamily="18" charset="0"/>
                <a:cs typeface="Times New Roman" pitchFamily="18" charset="0"/>
              </a:rPr>
              <a:t> that form the jaws are originally solid masses of </a:t>
            </a:r>
            <a:r>
              <a:rPr lang="en-US" sz="2000" dirty="0" err="1" smtClean="0">
                <a:latin typeface="Times New Roman" pitchFamily="18" charset="0"/>
                <a:cs typeface="Times New Roman" pitchFamily="18" charset="0"/>
              </a:rPr>
              <a:t>mesenchyme</a:t>
            </a:r>
            <a:r>
              <a:rPr lang="en-US" sz="2000" dirty="0" smtClean="0">
                <a:latin typeface="Times New Roman" pitchFamily="18" charset="0"/>
                <a:cs typeface="Times New Roman" pitchFamily="18" charset="0"/>
              </a:rPr>
              <a:t> covered with the ectoderm.</a:t>
            </a:r>
          </a:p>
          <a:p>
            <a:pPr lvl="0" algn="just"/>
            <a:r>
              <a:rPr lang="en-US" sz="2000" dirty="0" smtClean="0">
                <a:latin typeface="Times New Roman" pitchFamily="18" charset="0"/>
                <a:cs typeface="Times New Roman" pitchFamily="18" charset="0"/>
              </a:rPr>
              <a:t>At </a:t>
            </a:r>
            <a:r>
              <a:rPr lang="en-US" sz="2000" b="1" dirty="0" smtClean="0">
                <a:latin typeface="Times New Roman" pitchFamily="18" charset="0"/>
                <a:cs typeface="Times New Roman" pitchFamily="18" charset="0"/>
              </a:rPr>
              <a:t>about 3 ½ weeks</a:t>
            </a:r>
            <a:r>
              <a:rPr lang="en-US" sz="2000" dirty="0" smtClean="0">
                <a:latin typeface="Times New Roman" pitchFamily="18" charset="0"/>
                <a:cs typeface="Times New Roman" pitchFamily="18" charset="0"/>
              </a:rPr>
              <a:t>, in the </a:t>
            </a:r>
            <a:r>
              <a:rPr lang="en-US" sz="2000" dirty="0" err="1" smtClean="0">
                <a:latin typeface="Times New Roman" pitchFamily="18" charset="0"/>
                <a:cs typeface="Times New Roman" pitchFamily="18" charset="0"/>
              </a:rPr>
              <a:t>ectodermal</a:t>
            </a:r>
            <a:r>
              <a:rPr lang="en-US" sz="2000" dirty="0" smtClean="0">
                <a:latin typeface="Times New Roman" pitchFamily="18" charset="0"/>
                <a:cs typeface="Times New Roman" pitchFamily="18" charset="0"/>
              </a:rPr>
              <a:t> epithelial lining of the </a:t>
            </a:r>
            <a:r>
              <a:rPr lang="en-US" sz="2000" dirty="0" smtClean="0">
                <a:latin typeface="Times New Roman" pitchFamily="18" charset="0"/>
                <a:cs typeface="Times New Roman" pitchFamily="18" charset="0"/>
                <a:hlinkClick r:id="rId2" tooltip="Mouth"/>
              </a:rPr>
              <a:t>mouth</a:t>
            </a:r>
            <a:r>
              <a:rPr lang="en-US" sz="2000" dirty="0" smtClean="0">
                <a:latin typeface="Times New Roman" pitchFamily="18" charset="0"/>
                <a:cs typeface="Times New Roman" pitchFamily="18" charset="0"/>
              </a:rPr>
              <a:t>, a horse-shoe shaped thickened band of cells appear on each jaw.</a:t>
            </a:r>
          </a:p>
          <a:p>
            <a:pPr lvl="0" algn="just"/>
            <a:r>
              <a:rPr lang="en-US" sz="2000" dirty="0" smtClean="0">
                <a:latin typeface="Times New Roman" pitchFamily="18" charset="0"/>
                <a:cs typeface="Times New Roman" pitchFamily="18" charset="0"/>
              </a:rPr>
              <a:t>The band of epithelial cells begins to grow into the underlying </a:t>
            </a:r>
            <a:r>
              <a:rPr lang="en-US" sz="2000" b="1" dirty="0" err="1" smtClean="0">
                <a:latin typeface="Times New Roman" pitchFamily="18" charset="0"/>
                <a:cs typeface="Times New Roman" pitchFamily="18" charset="0"/>
              </a:rPr>
              <a:t>mesenchyme</a:t>
            </a:r>
            <a:r>
              <a:rPr lang="en-US" sz="2000" dirty="0" smtClean="0">
                <a:latin typeface="Times New Roman" pitchFamily="18" charset="0"/>
                <a:cs typeface="Times New Roman" pitchFamily="18" charset="0"/>
              </a:rPr>
              <a:t> thereby causing bands to become the grooves.</a:t>
            </a:r>
          </a:p>
          <a:p>
            <a:pPr lvl="0" algn="just"/>
            <a:r>
              <a:rPr lang="en-US" sz="2000" dirty="0" smtClean="0">
                <a:latin typeface="Times New Roman" pitchFamily="18" charset="0"/>
                <a:cs typeface="Times New Roman" pitchFamily="18" charset="0"/>
              </a:rPr>
              <a:t>Along the course of the original band, the epithelial lamina is formed because of the sufficient penetration of </a:t>
            </a:r>
            <a:r>
              <a:rPr lang="en-US" sz="2000" dirty="0" smtClean="0">
                <a:latin typeface="Times New Roman" pitchFamily="18" charset="0"/>
                <a:cs typeface="Times New Roman" pitchFamily="18" charset="0"/>
                <a:hlinkClick r:id="rId3" tooltip="Epithelium"/>
              </a:rPr>
              <a:t>epithelium</a:t>
            </a:r>
            <a:r>
              <a:rPr lang="en-US" sz="2000" dirty="0" smtClean="0">
                <a:latin typeface="Times New Roman" pitchFamily="18" charset="0"/>
                <a:cs typeface="Times New Roman" pitchFamily="18" charset="0"/>
              </a:rPr>
              <a:t> into the </a:t>
            </a:r>
            <a:r>
              <a:rPr lang="en-US" sz="2000" b="1" dirty="0" err="1" smtClean="0">
                <a:latin typeface="Times New Roman" pitchFamily="18" charset="0"/>
                <a:cs typeface="Times New Roman" pitchFamily="18" charset="0"/>
              </a:rPr>
              <a:t>mesenchyme</a:t>
            </a:r>
            <a:r>
              <a:rPr lang="en-US" sz="2000" dirty="0" smtClean="0">
                <a:latin typeface="Times New Roman" pitchFamily="18" charset="0"/>
                <a:cs typeface="Times New Roman" pitchFamily="18" charset="0"/>
              </a:rPr>
              <a:t>.</a:t>
            </a:r>
          </a:p>
          <a:p>
            <a:pPr lvl="0" algn="just"/>
            <a:r>
              <a:rPr lang="en-US" sz="2000" dirty="0" smtClean="0">
                <a:latin typeface="Times New Roman" pitchFamily="18" charset="0"/>
                <a:cs typeface="Times New Roman" pitchFamily="18" charset="0"/>
              </a:rPr>
              <a:t>Then the lamina splits forming a peripheral layer of tissue to form the lips (labia </a:t>
            </a:r>
            <a:r>
              <a:rPr lang="en-US" sz="2000" dirty="0" err="1" smtClean="0">
                <a:latin typeface="Times New Roman" pitchFamily="18" charset="0"/>
                <a:cs typeface="Times New Roman" pitchFamily="18" charset="0"/>
              </a:rPr>
              <a:t>oris</a:t>
            </a:r>
            <a:r>
              <a:rPr lang="en-US" sz="2000" dirty="0" smtClean="0">
                <a:latin typeface="Times New Roman" pitchFamily="18" charset="0"/>
                <a:cs typeface="Times New Roman" pitchFamily="18" charset="0"/>
              </a:rPr>
              <a:t>) and a medial layer of tissue to form the gums (</a:t>
            </a:r>
            <a:r>
              <a:rPr lang="en-US" sz="2000" dirty="0" err="1" smtClean="0">
                <a:latin typeface="Times New Roman" pitchFamily="18" charset="0"/>
                <a:cs typeface="Times New Roman" pitchFamily="18" charset="0"/>
              </a:rPr>
              <a:t>gingiva</a:t>
            </a:r>
            <a:r>
              <a:rPr lang="en-US" sz="2000" dirty="0" smtClean="0">
                <a:latin typeface="Times New Roman" pitchFamily="18" charset="0"/>
                <a:cs typeface="Times New Roman" pitchFamily="18" charset="0"/>
              </a:rPr>
              <a:t>). Thus, the grooves and the lamina are called </a:t>
            </a:r>
            <a:r>
              <a:rPr lang="en-US" sz="2000" dirty="0" err="1" smtClean="0">
                <a:latin typeface="Times New Roman" pitchFamily="18" charset="0"/>
                <a:cs typeface="Times New Roman" pitchFamily="18" charset="0"/>
              </a:rPr>
              <a:t>labio</a:t>
            </a:r>
            <a:r>
              <a:rPr lang="en-US" sz="2000" dirty="0" smtClean="0">
                <a:latin typeface="Times New Roman" pitchFamily="18" charset="0"/>
                <a:cs typeface="Times New Roman" pitchFamily="18" charset="0"/>
              </a:rPr>
              <a:t>-gingival groove and lateral lamina respectively.</a:t>
            </a:r>
          </a:p>
          <a:p>
            <a:pPr lvl="0" algn="just"/>
            <a:r>
              <a:rPr lang="en-US" sz="2000" dirty="0" smtClean="0">
                <a:latin typeface="Times New Roman" pitchFamily="18" charset="0"/>
                <a:cs typeface="Times New Roman" pitchFamily="18" charset="0"/>
              </a:rPr>
              <a:t>The space created by the </a:t>
            </a:r>
            <a:r>
              <a:rPr lang="en-US" sz="2000" b="1" dirty="0" err="1" smtClean="0">
                <a:latin typeface="Times New Roman" pitchFamily="18" charset="0"/>
                <a:cs typeface="Times New Roman" pitchFamily="18" charset="0"/>
              </a:rPr>
              <a:t>labio</a:t>
            </a:r>
            <a:r>
              <a:rPr lang="en-US" sz="2000" b="1" dirty="0" smtClean="0">
                <a:latin typeface="Times New Roman" pitchFamily="18" charset="0"/>
                <a:cs typeface="Times New Roman" pitchFamily="18" charset="0"/>
              </a:rPr>
              <a:t>-gingival</a:t>
            </a:r>
            <a:r>
              <a:rPr lang="en-US" sz="2000" dirty="0" smtClean="0">
                <a:latin typeface="Times New Roman" pitchFamily="18" charset="0"/>
                <a:cs typeface="Times New Roman" pitchFamily="18" charset="0"/>
              </a:rPr>
              <a:t> lamina is called the vestibule.</a:t>
            </a:r>
          </a:p>
          <a:p>
            <a:pPr algn="just"/>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LIPS &amp; GUMS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US" sz="2400" dirty="0" smtClean="0">
                <a:latin typeface="Times New Roman" pitchFamily="18" charset="0"/>
                <a:cs typeface="Times New Roman" pitchFamily="18" charset="0"/>
              </a:rPr>
              <a:t>The fusion of the jaws results in the formation of cheeks</a:t>
            </a:r>
            <a:r>
              <a:rPr lang="en-US" sz="2400" dirty="0" smtClean="0">
                <a:latin typeface="Times New Roman" pitchFamily="18" charset="0"/>
                <a:cs typeface="Times New Roman" pitchFamily="18" charset="0"/>
              </a:rPr>
              <a:t>.</a:t>
            </a: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degree of the fusion is a factor determining the size of the opening into the oral cavity (</a:t>
            </a:r>
            <a:r>
              <a:rPr lang="en-US" sz="2400" b="1" dirty="0" err="1" smtClean="0">
                <a:latin typeface="Times New Roman" pitchFamily="18" charset="0"/>
                <a:cs typeface="Times New Roman" pitchFamily="18" charset="0"/>
              </a:rPr>
              <a:t>rima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oris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pPr lvl="0"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labial and </a:t>
            </a:r>
            <a:r>
              <a:rPr lang="en-US" sz="2400" b="1" dirty="0" err="1" smtClean="0">
                <a:latin typeface="Times New Roman" pitchFamily="18" charset="0"/>
                <a:cs typeface="Times New Roman" pitchFamily="18" charset="0"/>
              </a:rPr>
              <a:t>buccal</a:t>
            </a:r>
            <a:r>
              <a:rPr lang="en-US" sz="2400" b="1" dirty="0" smtClean="0">
                <a:latin typeface="Times New Roman" pitchFamily="18" charset="0"/>
                <a:cs typeface="Times New Roman" pitchFamily="18" charset="0"/>
              </a:rPr>
              <a:t> muscles </a:t>
            </a:r>
            <a:r>
              <a:rPr lang="en-US" sz="2400" dirty="0" smtClean="0">
                <a:latin typeface="Times New Roman" pitchFamily="18" charset="0"/>
                <a:cs typeface="Times New Roman" pitchFamily="18" charset="0"/>
              </a:rPr>
              <a:t>differentiating from the </a:t>
            </a:r>
            <a:r>
              <a:rPr lang="en-US" sz="2400" b="1" dirty="0" err="1" smtClean="0">
                <a:latin typeface="Times New Roman" pitchFamily="18" charset="0"/>
                <a:cs typeface="Times New Roman" pitchFamily="18" charset="0"/>
              </a:rPr>
              <a:t>mesenchyme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of the second </a:t>
            </a:r>
            <a:r>
              <a:rPr lang="en-US" sz="2400" dirty="0" err="1" smtClean="0">
                <a:latin typeface="Times New Roman" pitchFamily="18" charset="0"/>
                <a:cs typeface="Times New Roman" pitchFamily="18" charset="0"/>
              </a:rPr>
              <a:t>branchial</a:t>
            </a:r>
            <a:r>
              <a:rPr lang="en-US" sz="2400" dirty="0" smtClean="0">
                <a:latin typeface="Times New Roman" pitchFamily="18" charset="0"/>
                <a:cs typeface="Times New Roman" pitchFamily="18" charset="0"/>
              </a:rPr>
              <a:t> arches which migrates between the epidermal covering and mucosal lining of these parts</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CHEEK</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latin typeface="Times New Roman" pitchFamily="18" charset="0"/>
                <a:cs typeface="Times New Roman" pitchFamily="18" charset="0"/>
                <a:hlinkClick r:id="rId2" tooltip="Palate"/>
              </a:rPr>
              <a:t>PALATE</a:t>
            </a:r>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Following the fusions of the </a:t>
            </a:r>
            <a:r>
              <a:rPr lang="en-US" sz="2000" b="1" dirty="0" smtClean="0">
                <a:latin typeface="Times New Roman" pitchFamily="18" charset="0"/>
                <a:cs typeface="Times New Roman" pitchFamily="18" charset="0"/>
              </a:rPr>
              <a:t>facial </a:t>
            </a:r>
            <a:r>
              <a:rPr lang="en-US" sz="2000" b="1" dirty="0" err="1" smtClean="0">
                <a:latin typeface="Times New Roman" pitchFamily="18" charset="0"/>
                <a:cs typeface="Times New Roman" pitchFamily="18" charset="0"/>
              </a:rPr>
              <a:t>mesenchyme</a:t>
            </a:r>
            <a:r>
              <a:rPr lang="en-US" sz="2000" dirty="0" smtClean="0">
                <a:latin typeface="Times New Roman" pitchFamily="18" charset="0"/>
                <a:cs typeface="Times New Roman" pitchFamily="18" charset="0"/>
              </a:rPr>
              <a:t>, the roof of the </a:t>
            </a:r>
            <a:r>
              <a:rPr lang="en-US" sz="2000" dirty="0" err="1" smtClean="0">
                <a:latin typeface="Times New Roman" pitchFamily="18" charset="0"/>
                <a:cs typeface="Times New Roman" pitchFamily="18" charset="0"/>
              </a:rPr>
              <a:t>stomodeum</a:t>
            </a:r>
            <a:r>
              <a:rPr lang="en-US" sz="2000" dirty="0" smtClean="0">
                <a:latin typeface="Times New Roman" pitchFamily="18" charset="0"/>
                <a:cs typeface="Times New Roman" pitchFamily="18" charset="0"/>
              </a:rPr>
              <a:t> is bounded by the maxillary process laterally and by the medial nasal process and </a:t>
            </a:r>
            <a:r>
              <a:rPr lang="en-US" sz="2000" dirty="0" err="1" smtClean="0">
                <a:latin typeface="Times New Roman" pitchFamily="18" charset="0"/>
                <a:cs typeface="Times New Roman" pitchFamily="18" charset="0"/>
              </a:rPr>
              <a:t>fronto</a:t>
            </a:r>
            <a:r>
              <a:rPr lang="en-US" sz="2000" dirty="0" smtClean="0">
                <a:latin typeface="Times New Roman" pitchFamily="18" charset="0"/>
                <a:cs typeface="Times New Roman" pitchFamily="18" charset="0"/>
              </a:rPr>
              <a:t> nasal prominence </a:t>
            </a:r>
            <a:r>
              <a:rPr lang="en-US" sz="2000" dirty="0" err="1" smtClean="0">
                <a:latin typeface="Times New Roman" pitchFamily="18" charset="0"/>
                <a:cs typeface="Times New Roman" pitchFamily="18" charset="0"/>
              </a:rPr>
              <a:t>rostrally</a:t>
            </a:r>
            <a:r>
              <a:rPr lang="en-US" sz="2000" dirty="0" smtClean="0">
                <a:latin typeface="Times New Roman" pitchFamily="18" charset="0"/>
                <a:cs typeface="Times New Roman" pitchFamily="18" charset="0"/>
              </a:rPr>
              <a:t>. A pair of openings from the short nasal cavities enter the roof of the </a:t>
            </a:r>
            <a:r>
              <a:rPr lang="en-US" sz="2000" b="1" dirty="0" err="1" smtClean="0">
                <a:latin typeface="Times New Roman" pitchFamily="18" charset="0"/>
                <a:cs typeface="Times New Roman" pitchFamily="18" charset="0"/>
              </a:rPr>
              <a:t>stomodeum</a:t>
            </a:r>
            <a:r>
              <a:rPr lang="en-US" sz="2000" b="1" dirty="0" smtClean="0">
                <a:latin typeface="Times New Roman" pitchFamily="18" charset="0"/>
                <a:cs typeface="Times New Roman" pitchFamily="18" charset="0"/>
              </a:rPr>
              <a:t>.</a:t>
            </a:r>
          </a:p>
          <a:p>
            <a:pPr lvl="0"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The </a:t>
            </a:r>
            <a:r>
              <a:rPr lang="en-US" sz="2000" b="1" dirty="0" err="1" smtClean="0">
                <a:latin typeface="Times New Roman" pitchFamily="18" charset="0"/>
                <a:cs typeface="Times New Roman" pitchFamily="18" charset="0"/>
              </a:rPr>
              <a:t>mesenchymal</a:t>
            </a:r>
            <a:r>
              <a:rPr lang="en-US" sz="2000" b="1" dirty="0" smtClean="0">
                <a:latin typeface="Times New Roman" pitchFamily="18" charset="0"/>
                <a:cs typeface="Times New Roman" pitchFamily="18" charset="0"/>
              </a:rPr>
              <a:t> cells </a:t>
            </a:r>
            <a:r>
              <a:rPr lang="en-US" sz="2000" dirty="0" smtClean="0">
                <a:latin typeface="Times New Roman" pitchFamily="18" charset="0"/>
                <a:cs typeface="Times New Roman" pitchFamily="18" charset="0"/>
              </a:rPr>
              <a:t>located between the nasal cavities initially form the medial nasal process and ventral aspect of the frontal prominence. These cell population aggregate in the </a:t>
            </a:r>
            <a:r>
              <a:rPr lang="en-US" sz="2000" dirty="0" err="1" smtClean="0">
                <a:latin typeface="Times New Roman" pitchFamily="18" charset="0"/>
                <a:cs typeface="Times New Roman" pitchFamily="18" charset="0"/>
              </a:rPr>
              <a:t>rostral</a:t>
            </a:r>
            <a:r>
              <a:rPr lang="en-US" sz="2000" dirty="0" smtClean="0">
                <a:latin typeface="Times New Roman" pitchFamily="18" charset="0"/>
                <a:cs typeface="Times New Roman" pitchFamily="18" charset="0"/>
              </a:rPr>
              <a:t> midline to form the </a:t>
            </a:r>
            <a:r>
              <a:rPr lang="en-US" sz="2000" i="1" dirty="0" smtClean="0">
                <a:latin typeface="Times New Roman" pitchFamily="18" charset="0"/>
                <a:cs typeface="Times New Roman" pitchFamily="18" charset="0"/>
              </a:rPr>
              <a:t>medial palatine process</a:t>
            </a:r>
            <a:r>
              <a:rPr lang="en-US" sz="2000" dirty="0" smtClean="0">
                <a:latin typeface="Times New Roman" pitchFamily="18" charset="0"/>
                <a:cs typeface="Times New Roman" pitchFamily="18" charset="0"/>
              </a:rPr>
              <a:t>, part of which will become the primary </a:t>
            </a:r>
            <a:r>
              <a:rPr lang="en-US" sz="2000" dirty="0" smtClean="0">
                <a:latin typeface="Times New Roman" pitchFamily="18" charset="0"/>
                <a:cs typeface="Times New Roman" pitchFamily="18" charset="0"/>
                <a:hlinkClick r:id="rId2" tooltip="Palate"/>
              </a:rPr>
              <a:t>palate</a:t>
            </a:r>
            <a:r>
              <a:rPr lang="en-US" sz="2000" dirty="0" smtClean="0">
                <a:latin typeface="Times New Roman" pitchFamily="18" charset="0"/>
                <a:cs typeface="Times New Roman" pitchFamily="18" charset="0"/>
              </a:rPr>
              <a:t>. Later, the </a:t>
            </a:r>
            <a:r>
              <a:rPr lang="en-US" sz="2000" dirty="0" err="1" smtClean="0">
                <a:latin typeface="Times New Roman" pitchFamily="18" charset="0"/>
                <a:cs typeface="Times New Roman" pitchFamily="18" charset="0"/>
              </a:rPr>
              <a:t>premaxillary</a:t>
            </a:r>
            <a:r>
              <a:rPr lang="en-US" sz="2000" dirty="0" smtClean="0">
                <a:latin typeface="Times New Roman" pitchFamily="18" charset="0"/>
                <a:cs typeface="Times New Roman" pitchFamily="18" charset="0"/>
              </a:rPr>
              <a:t> bone is formed within the </a:t>
            </a:r>
            <a:r>
              <a:rPr lang="en-US" sz="2000" dirty="0" err="1" smtClean="0">
                <a:latin typeface="Times New Roman" pitchFamily="18" charset="0"/>
                <a:cs typeface="Times New Roman" pitchFamily="18" charset="0"/>
              </a:rPr>
              <a:t>mesenchyme</a:t>
            </a:r>
            <a:r>
              <a:rPr lang="en-US" sz="2000" dirty="0" smtClean="0">
                <a:latin typeface="Times New Roman" pitchFamily="18" charset="0"/>
                <a:cs typeface="Times New Roman" pitchFamily="18" charset="0"/>
              </a:rPr>
              <a:t>. The </a:t>
            </a:r>
            <a:r>
              <a:rPr lang="en-US" sz="2000" b="1" dirty="0" smtClean="0">
                <a:latin typeface="Times New Roman" pitchFamily="18" charset="0"/>
                <a:cs typeface="Times New Roman" pitchFamily="18" charset="0"/>
              </a:rPr>
              <a:t>palatine fissures </a:t>
            </a:r>
            <a:r>
              <a:rPr lang="en-US" sz="2000" dirty="0" smtClean="0">
                <a:latin typeface="Times New Roman" pitchFamily="18" charset="0"/>
                <a:cs typeface="Times New Roman" pitchFamily="18" charset="0"/>
              </a:rPr>
              <a:t>mark the caudal margin of the primary </a:t>
            </a:r>
            <a:r>
              <a:rPr lang="en-US" sz="2000" dirty="0" smtClean="0">
                <a:latin typeface="Times New Roman" pitchFamily="18" charset="0"/>
                <a:cs typeface="Times New Roman" pitchFamily="18" charset="0"/>
                <a:hlinkClick r:id="rId2" tooltip="Palate"/>
              </a:rPr>
              <a:t>palate</a:t>
            </a:r>
            <a:r>
              <a:rPr lang="en-US" sz="2000" dirty="0" smtClean="0">
                <a:latin typeface="Times New Roman" pitchFamily="18" charset="0"/>
                <a:cs typeface="Times New Roman" pitchFamily="18" charset="0"/>
              </a:rPr>
              <a:t>. The </a:t>
            </a:r>
            <a:r>
              <a:rPr lang="en-US" sz="2000" dirty="0" err="1" smtClean="0">
                <a:latin typeface="Times New Roman" pitchFamily="18" charset="0"/>
                <a:cs typeface="Times New Roman" pitchFamily="18" charset="0"/>
              </a:rPr>
              <a:t>mesenchyme</a:t>
            </a:r>
            <a:r>
              <a:rPr lang="en-US" sz="2000" dirty="0" smtClean="0">
                <a:latin typeface="Times New Roman" pitchFamily="18" charset="0"/>
                <a:cs typeface="Times New Roman" pitchFamily="18" charset="0"/>
              </a:rPr>
              <a:t> located superficially between the nasal cavities contributes to the </a:t>
            </a:r>
            <a:r>
              <a:rPr lang="en-US" sz="2000" dirty="0" err="1" smtClean="0">
                <a:latin typeface="Times New Roman" pitchFamily="18" charset="0"/>
                <a:cs typeface="Times New Roman" pitchFamily="18" charset="0"/>
              </a:rPr>
              <a:t>rostral</a:t>
            </a:r>
            <a:r>
              <a:rPr lang="en-US" sz="2000" dirty="0" smtClean="0">
                <a:latin typeface="Times New Roman" pitchFamily="18" charset="0"/>
                <a:cs typeface="Times New Roman" pitchFamily="18" charset="0"/>
              </a:rPr>
              <a:t> cartilages of the </a:t>
            </a:r>
            <a:r>
              <a:rPr lang="en-US" sz="2000" b="1" dirty="0" smtClean="0">
                <a:latin typeface="Times New Roman" pitchFamily="18" charset="0"/>
                <a:cs typeface="Times New Roman" pitchFamily="18" charset="0"/>
              </a:rPr>
              <a:t>snout, </a:t>
            </a:r>
            <a:r>
              <a:rPr lang="en-US" sz="2000" b="1" dirty="0" err="1" smtClean="0">
                <a:latin typeface="Times New Roman" pitchFamily="18" charset="0"/>
                <a:cs typeface="Times New Roman" pitchFamily="18" charset="0"/>
              </a:rPr>
              <a:t>philtrum</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and median part of the upper lip</a:t>
            </a:r>
            <a:r>
              <a:rPr lang="en-US" sz="2000" dirty="0" smtClean="0">
                <a:latin typeface="Times New Roman" pitchFamily="18" charset="0"/>
                <a:cs typeface="Times New Roman" pitchFamily="18" charset="0"/>
              </a:rPr>
              <a:t>.</a:t>
            </a:r>
          </a:p>
          <a:p>
            <a:pPr lvl="0"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PALATE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400" dirty="0" smtClean="0">
                <a:latin typeface="Times New Roman" pitchFamily="18" charset="0"/>
                <a:cs typeface="Times New Roman" pitchFamily="18" charset="0"/>
              </a:rPr>
              <a:t>It includes</a:t>
            </a:r>
          </a:p>
          <a:p>
            <a:pPr lvl="1"/>
            <a:r>
              <a:rPr lang="en-US" sz="2400" i="1" dirty="0" smtClean="0">
                <a:solidFill>
                  <a:srgbClr val="FF0000"/>
                </a:solidFill>
                <a:latin typeface="Times New Roman" pitchFamily="18" charset="0"/>
                <a:cs typeface="Times New Roman" pitchFamily="18" charset="0"/>
                <a:hlinkClick r:id="rId2" tooltip="Spermatogenesis"/>
              </a:rPr>
              <a:t>Spermatogenesis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in </a:t>
            </a:r>
            <a:r>
              <a:rPr lang="en-US" sz="2400" dirty="0" smtClean="0">
                <a:latin typeface="Times New Roman" pitchFamily="18" charset="0"/>
                <a:cs typeface="Times New Roman" pitchFamily="18" charset="0"/>
              </a:rPr>
              <a:t>male</a:t>
            </a:r>
          </a:p>
          <a:p>
            <a:pPr lvl="1"/>
            <a:r>
              <a:rPr lang="en-US" sz="2400" i="1" dirty="0" err="1" smtClean="0">
                <a:latin typeface="Times New Roman" pitchFamily="18" charset="0"/>
                <a:cs typeface="Times New Roman" pitchFamily="18" charset="0"/>
                <a:hlinkClick r:id="rId3" tooltip="Oogenesis"/>
              </a:rPr>
              <a:t>Oogenesis</a:t>
            </a:r>
            <a:r>
              <a:rPr lang="en-US"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female</a:t>
            </a:r>
            <a:r>
              <a:rPr lang="en-US" sz="2400" dirty="0" smtClean="0">
                <a:latin typeface="Times New Roman" pitchFamily="18" charset="0"/>
                <a:cs typeface="Times New Roman" pitchFamily="18" charset="0"/>
              </a:rPr>
              <a:t>.</a:t>
            </a:r>
          </a:p>
          <a:p>
            <a:pPr lvl="1"/>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Generally, </a:t>
            </a:r>
            <a:r>
              <a:rPr lang="en-US" sz="2400" b="1" dirty="0" err="1" smtClean="0">
                <a:latin typeface="Times New Roman" pitchFamily="18" charset="0"/>
                <a:cs typeface="Times New Roman" pitchFamily="18" charset="0"/>
                <a:hlinkClick r:id="rId4" tooltip="Gametogenesis"/>
              </a:rPr>
              <a:t>gametogenesis</a:t>
            </a:r>
            <a:r>
              <a:rPr lang="en-US" sz="2400" dirty="0" smtClean="0">
                <a:latin typeface="Times New Roman" pitchFamily="18" charset="0"/>
                <a:cs typeface="Times New Roman" pitchFamily="18" charset="0"/>
              </a:rPr>
              <a:t> is divided into four major phases</a:t>
            </a:r>
          </a:p>
          <a:p>
            <a:pPr lvl="1"/>
            <a:r>
              <a:rPr lang="en-US" sz="2400" dirty="0" smtClean="0">
                <a:latin typeface="Times New Roman" pitchFamily="18" charset="0"/>
                <a:cs typeface="Times New Roman" pitchFamily="18" charset="0"/>
              </a:rPr>
              <a:t>Origin of germ cells and their migration into gonads.</a:t>
            </a:r>
          </a:p>
          <a:p>
            <a:pPr lvl="1"/>
            <a:r>
              <a:rPr lang="en-US" sz="2400" dirty="0" smtClean="0">
                <a:latin typeface="Times New Roman" pitchFamily="18" charset="0"/>
                <a:cs typeface="Times New Roman" pitchFamily="18" charset="0"/>
              </a:rPr>
              <a:t>The multiplication of germ cells by </a:t>
            </a:r>
            <a:r>
              <a:rPr lang="en-US" sz="2400" b="1" dirty="0" smtClean="0">
                <a:latin typeface="Times New Roman" pitchFamily="18" charset="0"/>
                <a:cs typeface="Times New Roman" pitchFamily="18" charset="0"/>
              </a:rPr>
              <a:t>mitosis</a:t>
            </a:r>
            <a:r>
              <a:rPr lang="en-US" sz="2400" dirty="0" smtClean="0">
                <a:latin typeface="Times New Roman" pitchFamily="18" charset="0"/>
                <a:cs typeface="Times New Roman" pitchFamily="18" charset="0"/>
              </a:rPr>
              <a:t>.</a:t>
            </a:r>
          </a:p>
          <a:p>
            <a:pPr lvl="1"/>
            <a:r>
              <a:rPr lang="en-US" sz="2400" b="1" dirty="0" smtClean="0">
                <a:latin typeface="Times New Roman" pitchFamily="18" charset="0"/>
                <a:cs typeface="Times New Roman" pitchFamily="18" charset="0"/>
              </a:rPr>
              <a:t>Reduction division/Meiosis</a:t>
            </a:r>
            <a:r>
              <a:rPr lang="en-US" sz="2400" dirty="0" smtClean="0">
                <a:latin typeface="Times New Roman" pitchFamily="18" charset="0"/>
                <a:cs typeface="Times New Roman" pitchFamily="18" charset="0"/>
              </a:rPr>
              <a:t>.</a:t>
            </a:r>
          </a:p>
          <a:p>
            <a:pPr lvl="1"/>
            <a:r>
              <a:rPr lang="en-US" sz="2400" dirty="0" smtClean="0">
                <a:latin typeface="Times New Roman" pitchFamily="18" charset="0"/>
                <a:cs typeface="Times New Roman" pitchFamily="18" charset="0"/>
              </a:rPr>
              <a:t>The final stage of maturation and differentiation of the gametes into spermatozoa/ova</a:t>
            </a:r>
          </a:p>
          <a:p>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rgbClr val="FF0000"/>
                </a:solidFill>
                <a:latin typeface="Algerian" pitchFamily="82" charset="0"/>
                <a:hlinkClick r:id="rId4" tooltip="Gametogenesis"/>
              </a:rPr>
              <a:t> </a:t>
            </a:r>
            <a:r>
              <a:rPr lang="en-US" u="sng" dirty="0" smtClean="0">
                <a:solidFill>
                  <a:srgbClr val="FF0000"/>
                </a:solidFill>
                <a:latin typeface="Algerian" pitchFamily="82" charset="0"/>
                <a:hlinkClick r:id="rId4" tooltip="Gametogenesis"/>
              </a:rPr>
              <a:t>GAMETOGENESIS</a:t>
            </a:r>
            <a:r>
              <a:rPr lang="en-US" dirty="0" smtClean="0">
                <a:solidFill>
                  <a:srgbClr val="FF0000"/>
                </a:solidFill>
                <a:latin typeface="Algerian" pitchFamily="82" charset="0"/>
              </a:rPr>
              <a:t>….</a:t>
            </a:r>
            <a:r>
              <a:rPr lang="en-US" dirty="0" err="1" smtClean="0">
                <a:solidFill>
                  <a:srgbClr val="FF0000"/>
                </a:solidFill>
                <a:latin typeface="Algerian" pitchFamily="82" charset="0"/>
              </a:rPr>
              <a:t>Contin</a:t>
            </a:r>
            <a:r>
              <a:rPr lang="en-US" dirty="0" smtClean="0">
                <a:solidFill>
                  <a:srgbClr val="FF0000"/>
                </a:solidFill>
                <a:latin typeface="Algerian" pitchFamily="82" charset="0"/>
              </a:rPr>
              <a: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just"/>
            <a:r>
              <a:rPr lang="en-US" sz="2600" dirty="0" smtClean="0">
                <a:latin typeface="Times New Roman" pitchFamily="18" charset="0"/>
                <a:cs typeface="Times New Roman" pitchFamily="18" charset="0"/>
              </a:rPr>
              <a:t>The </a:t>
            </a:r>
            <a:r>
              <a:rPr lang="en-US" sz="2600" b="1" dirty="0" err="1" smtClean="0">
                <a:latin typeface="Times New Roman" pitchFamily="18" charset="0"/>
                <a:cs typeface="Times New Roman" pitchFamily="18" charset="0"/>
              </a:rPr>
              <a:t>oronasal</a:t>
            </a:r>
            <a:r>
              <a:rPr lang="en-US" sz="2600" b="1" dirty="0" smtClean="0">
                <a:latin typeface="Times New Roman" pitchFamily="18" charset="0"/>
                <a:cs typeface="Times New Roman" pitchFamily="18" charset="0"/>
              </a:rPr>
              <a:t> cavity </a:t>
            </a:r>
            <a:r>
              <a:rPr lang="en-US" sz="2600" dirty="0" smtClean="0">
                <a:latin typeface="Times New Roman" pitchFamily="18" charset="0"/>
                <a:cs typeface="Times New Roman" pitchFamily="18" charset="0"/>
              </a:rPr>
              <a:t>is partially partitioned by </a:t>
            </a:r>
            <a:r>
              <a:rPr lang="en-US" sz="2600" b="1" dirty="0" smtClean="0">
                <a:latin typeface="Times New Roman" pitchFamily="18" charset="0"/>
                <a:cs typeface="Times New Roman" pitchFamily="18" charset="0"/>
              </a:rPr>
              <a:t>two vertical tissue masses</a:t>
            </a:r>
            <a:r>
              <a:rPr lang="en-US" sz="2600" dirty="0" smtClean="0">
                <a:latin typeface="Times New Roman" pitchFamily="18" charset="0"/>
                <a:cs typeface="Times New Roman" pitchFamily="18" charset="0"/>
              </a:rPr>
              <a:t>, the nasal septum which projects from the roof of the cavity ventrally between the two nasal cavities. Broad </a:t>
            </a:r>
            <a:r>
              <a:rPr lang="en-US" sz="2600" dirty="0" err="1" smtClean="0">
                <a:latin typeface="Times New Roman" pitchFamily="18" charset="0"/>
                <a:cs typeface="Times New Roman" pitchFamily="18" charset="0"/>
              </a:rPr>
              <a:t>mesnchymal</a:t>
            </a:r>
            <a:r>
              <a:rPr lang="en-US" sz="2600" dirty="0" smtClean="0">
                <a:latin typeface="Times New Roman" pitchFamily="18" charset="0"/>
                <a:cs typeface="Times New Roman" pitchFamily="18" charset="0"/>
              </a:rPr>
              <a:t> process grows into the </a:t>
            </a:r>
            <a:r>
              <a:rPr lang="en-US" sz="2600" dirty="0" err="1" smtClean="0">
                <a:latin typeface="Times New Roman" pitchFamily="18" charset="0"/>
                <a:cs typeface="Times New Roman" pitchFamily="18" charset="0"/>
              </a:rPr>
              <a:t>oronasal</a:t>
            </a:r>
            <a:r>
              <a:rPr lang="en-US" sz="2600" dirty="0" smtClean="0">
                <a:latin typeface="Times New Roman" pitchFamily="18" charset="0"/>
                <a:cs typeface="Times New Roman" pitchFamily="18" charset="0"/>
              </a:rPr>
              <a:t> cavity from the maxillary processes on both the sides. </a:t>
            </a:r>
            <a:endParaRPr lang="en-US" sz="2600" dirty="0" smtClean="0">
              <a:latin typeface="Times New Roman" pitchFamily="18" charset="0"/>
              <a:cs typeface="Times New Roman" pitchFamily="18" charset="0"/>
            </a:endParaRPr>
          </a:p>
          <a:p>
            <a:pPr lvl="0" algn="just"/>
            <a:r>
              <a:rPr lang="en-US" sz="2600" dirty="0" smtClean="0">
                <a:latin typeface="Times New Roman" pitchFamily="18" charset="0"/>
                <a:cs typeface="Times New Roman" pitchFamily="18" charset="0"/>
              </a:rPr>
              <a:t>These </a:t>
            </a:r>
            <a:r>
              <a:rPr lang="en-US" sz="2600" dirty="0" smtClean="0">
                <a:latin typeface="Times New Roman" pitchFamily="18" charset="0"/>
                <a:cs typeface="Times New Roman" pitchFamily="18" charset="0"/>
              </a:rPr>
              <a:t>are </a:t>
            </a:r>
            <a:r>
              <a:rPr lang="en-US" sz="2600" b="1" dirty="0" smtClean="0">
                <a:latin typeface="Times New Roman" pitchFamily="18" charset="0"/>
                <a:cs typeface="Times New Roman" pitchFamily="18" charset="0"/>
              </a:rPr>
              <a:t>lateral palatine processes</a:t>
            </a:r>
            <a:r>
              <a:rPr lang="en-US" sz="2600" dirty="0" smtClean="0">
                <a:latin typeface="Times New Roman" pitchFamily="18" charset="0"/>
                <a:cs typeface="Times New Roman" pitchFamily="18" charset="0"/>
              </a:rPr>
              <a:t>, which unite with each other and then with nasal septum and medial palatine process. Bone appears in the anterior part of the fused lateral palatine processes forming the hard </a:t>
            </a:r>
            <a:r>
              <a:rPr lang="en-US" sz="2600" dirty="0" smtClean="0">
                <a:latin typeface="Times New Roman" pitchFamily="18" charset="0"/>
                <a:cs typeface="Times New Roman" pitchFamily="18" charset="0"/>
                <a:hlinkClick r:id="rId2" tooltip="Palate"/>
              </a:rPr>
              <a:t>palate</a:t>
            </a:r>
            <a:r>
              <a:rPr lang="en-US" sz="2600"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Ossification fails at the posterior part, </a:t>
            </a:r>
            <a:r>
              <a:rPr lang="en-US" sz="2600" dirty="0" smtClean="0">
                <a:latin typeface="Times New Roman" pitchFamily="18" charset="0"/>
                <a:cs typeface="Times New Roman" pitchFamily="18" charset="0"/>
              </a:rPr>
              <a:t>which results in soft </a:t>
            </a:r>
            <a:r>
              <a:rPr lang="en-US" sz="2600" dirty="0" smtClean="0">
                <a:latin typeface="Times New Roman" pitchFamily="18" charset="0"/>
                <a:cs typeface="Times New Roman" pitchFamily="18" charset="0"/>
                <a:hlinkClick r:id="rId2" tooltip="Palate"/>
              </a:rPr>
              <a:t>palate</a:t>
            </a:r>
            <a:r>
              <a:rPr lang="en-US" sz="2600" dirty="0" smtClean="0">
                <a:latin typeface="Times New Roman" pitchFamily="18" charset="0"/>
                <a:cs typeface="Times New Roman" pitchFamily="18" charset="0"/>
              </a:rPr>
              <a:t>. The medial palatine process forms the </a:t>
            </a:r>
            <a:r>
              <a:rPr lang="en-US" sz="2600" dirty="0" err="1" smtClean="0">
                <a:latin typeface="Times New Roman" pitchFamily="18" charset="0"/>
                <a:cs typeface="Times New Roman" pitchFamily="18" charset="0"/>
              </a:rPr>
              <a:t>premaxillary</a:t>
            </a:r>
            <a:r>
              <a:rPr lang="en-US" sz="2600" dirty="0" smtClean="0">
                <a:latin typeface="Times New Roman" pitchFamily="18" charset="0"/>
                <a:cs typeface="Times New Roman" pitchFamily="18" charset="0"/>
              </a:rPr>
              <a:t> portion of the upper jaw.</a:t>
            </a:r>
          </a:p>
          <a:p>
            <a:pPr algn="just"/>
            <a:r>
              <a:rPr lang="en-US" sz="2600" b="1" dirty="0" smtClean="0">
                <a:latin typeface="Times New Roman" pitchFamily="18" charset="0"/>
                <a:cs typeface="Times New Roman" pitchFamily="18" charset="0"/>
              </a:rPr>
              <a:t>Anomalies</a:t>
            </a:r>
            <a:endParaRPr lang="en-US" sz="2600" dirty="0" smtClean="0">
              <a:latin typeface="Times New Roman" pitchFamily="18" charset="0"/>
              <a:cs typeface="Times New Roman" pitchFamily="18" charset="0"/>
            </a:endParaRPr>
          </a:p>
          <a:p>
            <a:pPr lvl="0" algn="just"/>
            <a:r>
              <a:rPr lang="en-US" sz="2600" i="1" dirty="0" smtClean="0">
                <a:latin typeface="Times New Roman" pitchFamily="18" charset="0"/>
                <a:cs typeface="Times New Roman" pitchFamily="18" charset="0"/>
              </a:rPr>
              <a:t>Cleft </a:t>
            </a:r>
            <a:r>
              <a:rPr lang="en-US" sz="2600" i="1" dirty="0" smtClean="0">
                <a:latin typeface="Times New Roman" pitchFamily="18" charset="0"/>
                <a:cs typeface="Times New Roman" pitchFamily="18" charset="0"/>
                <a:hlinkClick r:id="rId2" tooltip="Palate"/>
              </a:rPr>
              <a:t>palate</a:t>
            </a:r>
            <a:r>
              <a:rPr lang="en-US" sz="2600" dirty="0" smtClean="0">
                <a:latin typeface="Times New Roman" pitchFamily="18" charset="0"/>
                <a:cs typeface="Times New Roman" pitchFamily="18" charset="0"/>
              </a:rPr>
              <a:t> – Failure of fusion of lateral palatine process</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a:t>
            </a:r>
            <a:r>
              <a:rPr lang="en-US" dirty="0" smtClean="0">
                <a:solidFill>
                  <a:srgbClr val="FF0000"/>
                </a:solidFill>
                <a:latin typeface="Algerian" pitchFamily="82" charset="0"/>
              </a:rPr>
              <a:t>PALATE CONTI……</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hlinkClick r:id="rId2" tooltip="Salivary glands"/>
              </a:rPr>
              <a:t>salivary glands</a:t>
            </a:r>
            <a:r>
              <a:rPr lang="en-US" sz="2000" dirty="0" smtClean="0">
                <a:latin typeface="Times New Roman" pitchFamily="18" charset="0"/>
                <a:cs typeface="Times New Roman" pitchFamily="18" charset="0"/>
              </a:rPr>
              <a:t> are </a:t>
            </a:r>
            <a:r>
              <a:rPr lang="en-US" sz="2000" dirty="0" err="1" smtClean="0">
                <a:latin typeface="Times New Roman" pitchFamily="18" charset="0"/>
                <a:cs typeface="Times New Roman" pitchFamily="18" charset="0"/>
              </a:rPr>
              <a:t>ectodermal</a:t>
            </a:r>
            <a:r>
              <a:rPr lang="en-US" sz="2000" dirty="0" smtClean="0">
                <a:latin typeface="Times New Roman" pitchFamily="18" charset="0"/>
                <a:cs typeface="Times New Roman" pitchFamily="18" charset="0"/>
              </a:rPr>
              <a:t> in origin. The </a:t>
            </a:r>
            <a:r>
              <a:rPr lang="en-US" sz="2000" dirty="0" err="1" smtClean="0">
                <a:latin typeface="Times New Roman" pitchFamily="18" charset="0"/>
                <a:cs typeface="Times New Roman" pitchFamily="18" charset="0"/>
              </a:rPr>
              <a:t>primodium</a:t>
            </a:r>
            <a:r>
              <a:rPr lang="en-US" sz="2000" dirty="0" smtClean="0">
                <a:latin typeface="Times New Roman" pitchFamily="18" charset="0"/>
                <a:cs typeface="Times New Roman" pitchFamily="18" charset="0"/>
              </a:rPr>
              <a:t> arises as epithelial bud from the respective location of the salivary gland, which grows into a </a:t>
            </a:r>
            <a:r>
              <a:rPr lang="en-US" sz="2000" b="1" dirty="0" smtClean="0">
                <a:latin typeface="Times New Roman" pitchFamily="18" charset="0"/>
                <a:cs typeface="Times New Roman" pitchFamily="18" charset="0"/>
              </a:rPr>
              <a:t>branched duct system</a:t>
            </a:r>
            <a:r>
              <a:rPr lang="en-US" sz="2000" dirty="0" smtClean="0">
                <a:latin typeface="Times New Roman" pitchFamily="18" charset="0"/>
                <a:cs typeface="Times New Roman" pitchFamily="18" charset="0"/>
              </a:rPr>
              <a:t>. The end of these ducts twigs round into spherical masses of cells, which form the secretary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acini</a:t>
            </a:r>
            <a:r>
              <a:rPr lang="en-US" sz="2000" dirty="0" smtClean="0">
                <a:latin typeface="Times New Roman" pitchFamily="18" charset="0"/>
                <a:cs typeface="Times New Roman" pitchFamily="18" charset="0"/>
              </a:rPr>
              <a:t>.</a:t>
            </a:r>
          </a:p>
          <a:p>
            <a:pPr lvl="0" algn="just"/>
            <a:r>
              <a:rPr lang="en-US" sz="2000" b="1" dirty="0" err="1" smtClean="0">
                <a:latin typeface="Times New Roman" pitchFamily="18" charset="0"/>
                <a:cs typeface="Times New Roman" pitchFamily="18" charset="0"/>
              </a:rPr>
              <a:t>Canalisation</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of the ducts through the disintegration of the central cells and the specialization of </a:t>
            </a:r>
            <a:r>
              <a:rPr lang="en-US" sz="2000" dirty="0" err="1" smtClean="0">
                <a:latin typeface="Times New Roman" pitchFamily="18" charset="0"/>
                <a:cs typeface="Times New Roman" pitchFamily="18" charset="0"/>
              </a:rPr>
              <a:t>acinar</a:t>
            </a:r>
            <a:r>
              <a:rPr lang="en-US" sz="2000" dirty="0" smtClean="0">
                <a:latin typeface="Times New Roman" pitchFamily="18" charset="0"/>
                <a:cs typeface="Times New Roman" pitchFamily="18" charset="0"/>
              </a:rPr>
              <a:t> cells complete the epithelial differentiation. The </a:t>
            </a:r>
            <a:r>
              <a:rPr lang="en-US" sz="2000" dirty="0" err="1" smtClean="0">
                <a:latin typeface="Times New Roman" pitchFamily="18" charset="0"/>
                <a:cs typeface="Times New Roman" pitchFamily="18" charset="0"/>
              </a:rPr>
              <a:t>mesenchyme</a:t>
            </a:r>
            <a:r>
              <a:rPr lang="en-US" sz="2000" dirty="0" smtClean="0">
                <a:latin typeface="Times New Roman" pitchFamily="18" charset="0"/>
                <a:cs typeface="Times New Roman" pitchFamily="18" charset="0"/>
              </a:rPr>
              <a:t>, in which the </a:t>
            </a:r>
            <a:r>
              <a:rPr lang="en-US" sz="2000" dirty="0" err="1" smtClean="0">
                <a:latin typeface="Times New Roman" pitchFamily="18" charset="0"/>
                <a:cs typeface="Times New Roman" pitchFamily="18" charset="0"/>
              </a:rPr>
              <a:t>primordium</a:t>
            </a:r>
            <a:r>
              <a:rPr lang="en-US" sz="2000" dirty="0" smtClean="0">
                <a:latin typeface="Times New Roman" pitchFamily="18" charset="0"/>
                <a:cs typeface="Times New Roman" pitchFamily="18" charset="0"/>
              </a:rPr>
              <a:t> lies furnishes the capsule, interlobular connective tissue and vessels of the gland.</a:t>
            </a:r>
          </a:p>
          <a:p>
            <a:pPr lvl="0" algn="just"/>
            <a:r>
              <a:rPr lang="en-US" sz="2000" b="1" dirty="0" smtClean="0">
                <a:solidFill>
                  <a:srgbClr val="FF0000"/>
                </a:solidFill>
                <a:latin typeface="Times New Roman" pitchFamily="18" charset="0"/>
                <a:cs typeface="Times New Roman" pitchFamily="18" charset="0"/>
              </a:rPr>
              <a:t>Parotid Salivary Gland</a:t>
            </a:r>
          </a:p>
          <a:p>
            <a:pPr lvl="1" algn="just"/>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primordium</a:t>
            </a:r>
            <a:r>
              <a:rPr lang="en-US" sz="2000" dirty="0" smtClean="0">
                <a:latin typeface="Times New Roman" pitchFamily="18" charset="0"/>
                <a:cs typeface="Times New Roman" pitchFamily="18" charset="0"/>
              </a:rPr>
              <a:t> of the parotid gland first appears at the angle of the </a:t>
            </a:r>
            <a:r>
              <a:rPr lang="en-US" sz="2000" dirty="0" smtClean="0">
                <a:latin typeface="Times New Roman" pitchFamily="18" charset="0"/>
                <a:cs typeface="Times New Roman" pitchFamily="18" charset="0"/>
                <a:hlinkClick r:id="rId3" tooltip="Mouth"/>
              </a:rPr>
              <a:t>mouth</a:t>
            </a:r>
            <a:r>
              <a:rPr lang="en-US" sz="2000" dirty="0" smtClean="0">
                <a:latin typeface="Times New Roman" pitchFamily="18" charset="0"/>
                <a:cs typeface="Times New Roman" pitchFamily="18" charset="0"/>
              </a:rPr>
              <a:t>. This grows away from the labial grooves, elongates itself from the parent </a:t>
            </a:r>
            <a:r>
              <a:rPr lang="en-US" sz="2000" dirty="0" smtClean="0">
                <a:latin typeface="Times New Roman" pitchFamily="18" charset="0"/>
                <a:cs typeface="Times New Roman" pitchFamily="18" charset="0"/>
                <a:hlinkClick r:id="rId4" tooltip="Epithelium"/>
              </a:rPr>
              <a:t>epithelium</a:t>
            </a:r>
            <a:r>
              <a:rPr lang="en-US" sz="2000" dirty="0" smtClean="0">
                <a:latin typeface="Times New Roman" pitchFamily="18" charset="0"/>
                <a:cs typeface="Times New Roman" pitchFamily="18" charset="0"/>
              </a:rPr>
              <a:t> and forms a tube. The tube grows away backward towards the region of the ear and develops into the body of the gland. The stream of the tube becomes the</a:t>
            </a:r>
            <a:r>
              <a:rPr lang="en-US" sz="2000" b="1" dirty="0" smtClean="0">
                <a:latin typeface="Times New Roman" pitchFamily="18" charset="0"/>
                <a:cs typeface="Times New Roman" pitchFamily="18" charset="0"/>
              </a:rPr>
              <a:t> parotid duct</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SALAVARY GLANDS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just"/>
            <a:r>
              <a:rPr lang="en-US" sz="2000" b="1" dirty="0" err="1" smtClean="0">
                <a:solidFill>
                  <a:srgbClr val="FF0000"/>
                </a:solidFill>
                <a:latin typeface="Times New Roman" pitchFamily="18" charset="0"/>
                <a:cs typeface="Times New Roman" pitchFamily="18" charset="0"/>
              </a:rPr>
              <a:t>Mandibular</a:t>
            </a:r>
            <a:r>
              <a:rPr lang="en-US" sz="2000" b="1" dirty="0" smtClean="0">
                <a:solidFill>
                  <a:srgbClr val="FF0000"/>
                </a:solidFill>
                <a:latin typeface="Times New Roman" pitchFamily="18" charset="0"/>
                <a:cs typeface="Times New Roman" pitchFamily="18" charset="0"/>
              </a:rPr>
              <a:t> and Sublingual </a:t>
            </a:r>
            <a:r>
              <a:rPr lang="en-US" sz="2000" dirty="0" smtClean="0">
                <a:latin typeface="Times New Roman" pitchFamily="18" charset="0"/>
                <a:cs typeface="Times New Roman" pitchFamily="18" charset="0"/>
                <a:hlinkClick r:id="rId2" tooltip="Salivary glands"/>
              </a:rPr>
              <a:t>salivary glands</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primordia</a:t>
            </a:r>
            <a:r>
              <a:rPr lang="en-US" sz="2000" dirty="0" smtClean="0">
                <a:latin typeface="Times New Roman" pitchFamily="18" charset="0"/>
                <a:cs typeface="Times New Roman" pitchFamily="18" charset="0"/>
              </a:rPr>
              <a:t> for both the </a:t>
            </a:r>
            <a:r>
              <a:rPr lang="en-US" sz="2000" dirty="0" smtClean="0">
                <a:latin typeface="Times New Roman" pitchFamily="18" charset="0"/>
                <a:cs typeface="Times New Roman" pitchFamily="18" charset="0"/>
                <a:hlinkClick r:id="rId3" tooltip="Glands"/>
              </a:rPr>
              <a:t>glands</a:t>
            </a:r>
            <a:r>
              <a:rPr lang="en-US" sz="2000" dirty="0" smtClean="0">
                <a:latin typeface="Times New Roman" pitchFamily="18" charset="0"/>
                <a:cs typeface="Times New Roman" pitchFamily="18" charset="0"/>
              </a:rPr>
              <a:t> are in the </a:t>
            </a:r>
            <a:r>
              <a:rPr lang="en-US" sz="2000" b="1" dirty="0" err="1" smtClean="0">
                <a:latin typeface="Times New Roman" pitchFamily="18" charset="0"/>
                <a:cs typeface="Times New Roman" pitchFamily="18" charset="0"/>
              </a:rPr>
              <a:t>labio</a:t>
            </a:r>
            <a:r>
              <a:rPr lang="en-US" sz="2000" b="1" dirty="0" smtClean="0">
                <a:latin typeface="Times New Roman" pitchFamily="18" charset="0"/>
                <a:cs typeface="Times New Roman" pitchFamily="18" charset="0"/>
              </a:rPr>
              <a:t>-gingival groove </a:t>
            </a:r>
            <a:r>
              <a:rPr lang="en-US" sz="2000" dirty="0" smtClean="0">
                <a:latin typeface="Times New Roman" pitchFamily="18" charset="0"/>
                <a:cs typeface="Times New Roman" pitchFamily="18" charset="0"/>
              </a:rPr>
              <a:t>between the lower jaw and </a:t>
            </a:r>
            <a:r>
              <a:rPr lang="en-US" sz="2000" dirty="0" smtClean="0">
                <a:latin typeface="Times New Roman" pitchFamily="18" charset="0"/>
                <a:cs typeface="Times New Roman" pitchFamily="18" charset="0"/>
                <a:hlinkClick r:id="rId4" tooltip="Tongue"/>
              </a:rPr>
              <a:t>tongue</a:t>
            </a:r>
            <a:r>
              <a:rPr lang="en-US" sz="2000" dirty="0" smtClean="0">
                <a:latin typeface="Times New Roman" pitchFamily="18" charset="0"/>
                <a:cs typeface="Times New Roman" pitchFamily="18" charset="0"/>
              </a:rPr>
              <a:t> on either side on the floor of the </a:t>
            </a:r>
            <a:r>
              <a:rPr lang="en-US" sz="2000" dirty="0" err="1" smtClean="0">
                <a:latin typeface="Times New Roman" pitchFamily="18" charset="0"/>
                <a:cs typeface="Times New Roman" pitchFamily="18" charset="0"/>
              </a:rPr>
              <a:t>buccal</a:t>
            </a:r>
            <a:r>
              <a:rPr lang="en-US" sz="2000" dirty="0" smtClean="0">
                <a:latin typeface="Times New Roman" pitchFamily="18" charset="0"/>
                <a:cs typeface="Times New Roman" pitchFamily="18" charset="0"/>
              </a:rPr>
              <a:t> cavity. The difference in the development of sublingual gland is that the epithelial furrow giving rise to this gland </a:t>
            </a:r>
            <a:r>
              <a:rPr lang="en-US" sz="2000" b="1" dirty="0" smtClean="0">
                <a:latin typeface="Times New Roman" pitchFamily="18" charset="0"/>
                <a:cs typeface="Times New Roman" pitchFamily="18" charset="0"/>
              </a:rPr>
              <a:t>is just lateral to </a:t>
            </a:r>
            <a:r>
              <a:rPr lang="en-US" sz="2000" dirty="0" smtClean="0">
                <a:latin typeface="Times New Roman" pitchFamily="18" charset="0"/>
                <a:cs typeface="Times New Roman" pitchFamily="18" charset="0"/>
              </a:rPr>
              <a:t>that forming the </a:t>
            </a:r>
            <a:r>
              <a:rPr lang="en-US" sz="2000" dirty="0" err="1" smtClean="0">
                <a:latin typeface="Times New Roman" pitchFamily="18" charset="0"/>
                <a:cs typeface="Times New Roman" pitchFamily="18" charset="0"/>
              </a:rPr>
              <a:t>mandibular</a:t>
            </a:r>
            <a:r>
              <a:rPr lang="en-US" sz="2000" dirty="0" smtClean="0">
                <a:latin typeface="Times New Roman" pitchFamily="18" charset="0"/>
                <a:cs typeface="Times New Roman" pitchFamily="18" charset="0"/>
              </a:rPr>
              <a:t> gland.</a:t>
            </a:r>
          </a:p>
          <a:p>
            <a:pPr lvl="1" algn="just"/>
            <a:r>
              <a:rPr lang="en-US" sz="2000" dirty="0" smtClean="0">
                <a:latin typeface="Times New Roman" pitchFamily="18" charset="0"/>
                <a:cs typeface="Times New Roman" pitchFamily="18" charset="0"/>
              </a:rPr>
              <a:t>The ducts of the two </a:t>
            </a:r>
            <a:r>
              <a:rPr lang="en-US" sz="2000" dirty="0" smtClean="0">
                <a:latin typeface="Times New Roman" pitchFamily="18" charset="0"/>
                <a:cs typeface="Times New Roman" pitchFamily="18" charset="0"/>
                <a:hlinkClick r:id="rId3" tooltip="Glands"/>
              </a:rPr>
              <a:t>glands</a:t>
            </a:r>
            <a:r>
              <a:rPr lang="en-US" sz="2000" dirty="0" smtClean="0">
                <a:latin typeface="Times New Roman" pitchFamily="18" charset="0"/>
                <a:cs typeface="Times New Roman" pitchFamily="18" charset="0"/>
              </a:rPr>
              <a:t> are located along the sides of one another. They either open together through a common opening or adjacent to each other under the </a:t>
            </a:r>
            <a:r>
              <a:rPr lang="en-US" sz="2000" b="1" dirty="0" smtClean="0">
                <a:latin typeface="Times New Roman" pitchFamily="18" charset="0"/>
                <a:cs typeface="Times New Roman" pitchFamily="18" charset="0"/>
                <a:hlinkClick r:id="rId4" tooltip="Tongue"/>
              </a:rPr>
              <a:t>tongue</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near the attachment of the </a:t>
            </a:r>
            <a:r>
              <a:rPr lang="en-US" sz="2000" b="1" dirty="0" err="1" smtClean="0">
                <a:latin typeface="Times New Roman" pitchFamily="18" charset="0"/>
                <a:cs typeface="Times New Roman" pitchFamily="18" charset="0"/>
              </a:rPr>
              <a:t>franulum</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 those cases where these ducts of the two </a:t>
            </a:r>
            <a:r>
              <a:rPr lang="en-US" sz="2000" dirty="0" smtClean="0">
                <a:latin typeface="Times New Roman" pitchFamily="18" charset="0"/>
                <a:cs typeface="Times New Roman" pitchFamily="18" charset="0"/>
                <a:hlinkClick r:id="rId3" tooltip="Glands"/>
              </a:rPr>
              <a:t>glands</a:t>
            </a:r>
            <a:r>
              <a:rPr lang="en-US" sz="2000" dirty="0" smtClean="0">
                <a:latin typeface="Times New Roman" pitchFamily="18" charset="0"/>
                <a:cs typeface="Times New Roman" pitchFamily="18" charset="0"/>
              </a:rPr>
              <a:t> have a common opening, the </a:t>
            </a:r>
            <a:r>
              <a:rPr lang="en-US" sz="2000" dirty="0" err="1" smtClean="0">
                <a:latin typeface="Times New Roman" pitchFamily="18" charset="0"/>
                <a:cs typeface="Times New Roman" pitchFamily="18" charset="0"/>
              </a:rPr>
              <a:t>rostral</a:t>
            </a:r>
            <a:r>
              <a:rPr lang="en-US" sz="2000" dirty="0" smtClean="0">
                <a:latin typeface="Times New Roman" pitchFamily="18" charset="0"/>
                <a:cs typeface="Times New Roman" pitchFamily="18" charset="0"/>
              </a:rPr>
              <a:t> ends of the respective primordial grooves have fused or overgrown one another during development.</a:t>
            </a:r>
          </a:p>
          <a:p>
            <a:pPr lvl="0" algn="just"/>
            <a:r>
              <a:rPr lang="en-US" sz="2000" b="1" dirty="0" err="1" smtClean="0">
                <a:latin typeface="Times New Roman" pitchFamily="18" charset="0"/>
                <a:cs typeface="Times New Roman" pitchFamily="18" charset="0"/>
              </a:rPr>
              <a:t>Zygomatic</a:t>
            </a:r>
            <a:r>
              <a:rPr lang="en-US" sz="2000" b="1" dirty="0" smtClean="0">
                <a:latin typeface="Times New Roman" pitchFamily="18" charset="0"/>
                <a:cs typeface="Times New Roman" pitchFamily="18" charset="0"/>
              </a:rPr>
              <a:t> gland</a:t>
            </a:r>
          </a:p>
          <a:p>
            <a:pPr lvl="1" algn="just"/>
            <a:r>
              <a:rPr lang="en-US" sz="2000" dirty="0" smtClean="0">
                <a:latin typeface="Times New Roman" pitchFamily="18" charset="0"/>
                <a:cs typeface="Times New Roman" pitchFamily="18" charset="0"/>
              </a:rPr>
              <a:t>In carnivores, several </a:t>
            </a:r>
            <a:r>
              <a:rPr lang="en-US" sz="2000" b="1" dirty="0" err="1" smtClean="0">
                <a:latin typeface="Times New Roman" pitchFamily="18" charset="0"/>
                <a:cs typeface="Times New Roman" pitchFamily="18" charset="0"/>
              </a:rPr>
              <a:t>ectodermal</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epithelial cards form from the </a:t>
            </a:r>
            <a:r>
              <a:rPr lang="en-US" sz="2000" dirty="0" err="1" smtClean="0">
                <a:latin typeface="Times New Roman" pitchFamily="18" charset="0"/>
                <a:cs typeface="Times New Roman" pitchFamily="18" charset="0"/>
              </a:rPr>
              <a:t>labio</a:t>
            </a:r>
            <a:r>
              <a:rPr lang="en-US" sz="2000" dirty="0" smtClean="0">
                <a:latin typeface="Times New Roman" pitchFamily="18" charset="0"/>
                <a:cs typeface="Times New Roman" pitchFamily="18" charset="0"/>
              </a:rPr>
              <a:t>-gingival lamina just caudal to the origin of the parotid gland. The glandular elements of these form the </a:t>
            </a:r>
            <a:r>
              <a:rPr lang="en-US" sz="2000" dirty="0" err="1" smtClean="0">
                <a:latin typeface="Times New Roman" pitchFamily="18" charset="0"/>
                <a:cs typeface="Times New Roman" pitchFamily="18" charset="0"/>
              </a:rPr>
              <a:t>zygomatic</a:t>
            </a:r>
            <a:r>
              <a:rPr lang="en-US" sz="2000" dirty="0" smtClean="0">
                <a:latin typeface="Times New Roman" pitchFamily="18" charset="0"/>
                <a:cs typeface="Times New Roman" pitchFamily="18" charset="0"/>
              </a:rPr>
              <a:t> gland in </a:t>
            </a:r>
            <a:r>
              <a:rPr lang="en-US" sz="2000" b="1" dirty="0" smtClean="0">
                <a:latin typeface="Times New Roman" pitchFamily="18" charset="0"/>
                <a:cs typeface="Times New Roman" pitchFamily="18" charset="0"/>
              </a:rPr>
              <a:t>carnivores.</a:t>
            </a:r>
          </a:p>
          <a:p>
            <a:endParaRPr lang="en-US" dirty="0"/>
          </a:p>
        </p:txBody>
      </p:sp>
      <p:sp>
        <p:nvSpPr>
          <p:cNvPr id="3" name="Title 2"/>
          <p:cNvSpPr>
            <a:spLocks noGrp="1"/>
          </p:cNvSpPr>
          <p:nvPr>
            <p:ph type="title"/>
          </p:nvPr>
        </p:nvSpPr>
        <p:spPr/>
        <p:txBody>
          <a:bodyPr>
            <a:normAutofit fontScale="90000"/>
          </a:bodyPr>
          <a:lstStyle/>
          <a:p>
            <a:r>
              <a:rPr lang="en-US" dirty="0" smtClean="0">
                <a:solidFill>
                  <a:srgbClr val="FF0000"/>
                </a:solidFill>
                <a:latin typeface="Algerian" pitchFamily="82" charset="0"/>
              </a:rPr>
              <a:t>EMBRYONIC DEVELOPMENT OF SALAVARY GLANDS - CONTI…….</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000" dirty="0" smtClean="0">
                <a:latin typeface="Times New Roman" pitchFamily="18" charset="0"/>
                <a:cs typeface="Times New Roman" pitchFamily="18" charset="0"/>
                <a:hlinkClick r:id="rId2" tooltip="Teeth"/>
              </a:rPr>
              <a:t>Teeth</a:t>
            </a:r>
            <a:r>
              <a:rPr lang="en-US" sz="2000" dirty="0" smtClean="0">
                <a:latin typeface="Times New Roman" pitchFamily="18" charset="0"/>
                <a:cs typeface="Times New Roman" pitchFamily="18" charset="0"/>
              </a:rPr>
              <a:t> are derived from both </a:t>
            </a:r>
            <a:r>
              <a:rPr lang="en-US" sz="2000" b="1" dirty="0" smtClean="0">
                <a:latin typeface="Times New Roman" pitchFamily="18" charset="0"/>
                <a:cs typeface="Times New Roman" pitchFamily="18" charset="0"/>
              </a:rPr>
              <a:t>ectoderm and mesoderm</a:t>
            </a:r>
            <a:r>
              <a:rPr lang="en-US" sz="2000" dirty="0" smtClean="0">
                <a:latin typeface="Times New Roman" pitchFamily="18" charset="0"/>
                <a:cs typeface="Times New Roman" pitchFamily="18" charset="0"/>
              </a:rPr>
              <a:t>. A tooth is a highly modified connective tissue papilla that has undergone a peculiar ossification into dentine and caged by hard enamel elaborated from the epidermis. In addition the cement a </a:t>
            </a:r>
            <a:r>
              <a:rPr lang="en-US" sz="2000" b="1" dirty="0" smtClean="0">
                <a:latin typeface="Times New Roman" pitchFamily="18" charset="0"/>
                <a:cs typeface="Times New Roman" pitchFamily="18" charset="0"/>
              </a:rPr>
              <a:t>bony deposit encrusts the base</a:t>
            </a:r>
            <a:r>
              <a:rPr lang="en-US" sz="2000" dirty="0" smtClean="0">
                <a:latin typeface="Times New Roman" pitchFamily="18" charset="0"/>
                <a:cs typeface="Times New Roman" pitchFamily="18" charset="0"/>
              </a:rPr>
              <a:t>. The enamel is from ectoderm arid the dentine pulp and cement are from mesoderm.</a:t>
            </a:r>
          </a:p>
          <a:p>
            <a:pPr lvl="0" algn="just"/>
            <a:r>
              <a:rPr lang="en-US" sz="2000" dirty="0" smtClean="0">
                <a:latin typeface="Times New Roman" pitchFamily="18" charset="0"/>
                <a:cs typeface="Times New Roman" pitchFamily="18" charset="0"/>
              </a:rPr>
              <a:t>The earliest indication of the development of</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hlinkClick r:id="rId2" tooltip="Teeth"/>
              </a:rPr>
              <a:t>teeth</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the appearance of a dental groove on the surface of the gum about the seventh week of the embryo. From this groove a lamina the dental lamina projects from the bottom of the groove into the underlying mesoderm.</a:t>
            </a:r>
          </a:p>
          <a:p>
            <a:pPr lvl="0" algn="just"/>
            <a:r>
              <a:rPr lang="en-US" sz="2000" dirty="0" smtClean="0">
                <a:latin typeface="Times New Roman" pitchFamily="18" charset="0"/>
                <a:cs typeface="Times New Roman" pitchFamily="18" charset="0"/>
              </a:rPr>
              <a:t>From this lamina a series of knob like thickenings – the </a:t>
            </a:r>
            <a:r>
              <a:rPr lang="en-US" sz="2000" b="1" dirty="0" smtClean="0">
                <a:latin typeface="Times New Roman" pitchFamily="18" charset="0"/>
                <a:cs typeface="Times New Roman" pitchFamily="18" charset="0"/>
              </a:rPr>
              <a:t>enamel organs </a:t>
            </a:r>
            <a:r>
              <a:rPr lang="en-US" sz="2000" dirty="0" smtClean="0">
                <a:latin typeface="Times New Roman" pitchFamily="18" charset="0"/>
                <a:cs typeface="Times New Roman" pitchFamily="18" charset="0"/>
              </a:rPr>
              <a:t>appear at definite intervals as many in numbers as there are milk </a:t>
            </a:r>
            <a:r>
              <a:rPr lang="en-US" sz="2000" dirty="0" smtClean="0">
                <a:latin typeface="Times New Roman" pitchFamily="18" charset="0"/>
                <a:cs typeface="Times New Roman" pitchFamily="18" charset="0"/>
                <a:hlinkClick r:id="rId2" tooltip="Teeth"/>
              </a:rPr>
              <a:t>teeth</a:t>
            </a:r>
            <a:r>
              <a:rPr lang="en-US" sz="2000" dirty="0" smtClean="0">
                <a:latin typeface="Times New Roman" pitchFamily="18" charset="0"/>
                <a:cs typeface="Times New Roman" pitchFamily="18" charset="0"/>
              </a:rPr>
              <a:t>. In the third month the underlying mesoderm forms a dense papilla the dental papilla and this meets the enamel organ, which forms a cup shaped covering over the papilla. The rudiment of a future tooth is thus said.</a:t>
            </a:r>
          </a:p>
          <a:p>
            <a:pPr algn="just"/>
            <a:endParaRPr lang="en-US" sz="1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TEETH</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sz="2800" dirty="0" smtClean="0">
                <a:latin typeface="Times New Roman" pitchFamily="18" charset="0"/>
                <a:cs typeface="Times New Roman" pitchFamily="18" charset="0"/>
              </a:rPr>
              <a:t>The </a:t>
            </a:r>
            <a:r>
              <a:rPr lang="en-US" sz="2800" b="1" dirty="0" smtClean="0">
                <a:latin typeface="Times New Roman" pitchFamily="18" charset="0"/>
                <a:cs typeface="Times New Roman" pitchFamily="18" charset="0"/>
              </a:rPr>
              <a:t>enamel organ </a:t>
            </a:r>
            <a:r>
              <a:rPr lang="en-US" sz="2800" dirty="0" smtClean="0">
                <a:latin typeface="Times New Roman" pitchFamily="18" charset="0"/>
                <a:cs typeface="Times New Roman" pitchFamily="18" charset="0"/>
              </a:rPr>
              <a:t>gradually becomes a double walled sac composed of an outer convex wall and inner </a:t>
            </a:r>
            <a:r>
              <a:rPr lang="en-US" sz="2800" dirty="0" err="1" smtClean="0">
                <a:latin typeface="Times New Roman" pitchFamily="18" charset="0"/>
                <a:cs typeface="Times New Roman" pitchFamily="18" charset="0"/>
              </a:rPr>
              <a:t>cancave</a:t>
            </a:r>
            <a:r>
              <a:rPr lang="en-US" sz="2800" dirty="0" smtClean="0">
                <a:latin typeface="Times New Roman" pitchFamily="18" charset="0"/>
                <a:cs typeface="Times New Roman" pitchFamily="18" charset="0"/>
              </a:rPr>
              <a:t> wall enclosing in between a </a:t>
            </a:r>
            <a:r>
              <a:rPr lang="en-US" sz="2800" dirty="0" err="1" smtClean="0">
                <a:latin typeface="Times New Roman" pitchFamily="18" charset="0"/>
                <a:cs typeface="Times New Roman" pitchFamily="18" charset="0"/>
              </a:rPr>
              <a:t>stellate</a:t>
            </a:r>
            <a:r>
              <a:rPr lang="en-US" sz="2800" dirty="0" smtClean="0">
                <a:latin typeface="Times New Roman" pitchFamily="18" charset="0"/>
                <a:cs typeface="Times New Roman" pitchFamily="18" charset="0"/>
              </a:rPr>
              <a:t> reticulum the </a:t>
            </a:r>
            <a:r>
              <a:rPr lang="en-US" sz="2800" b="1" dirty="0" smtClean="0">
                <a:solidFill>
                  <a:srgbClr val="FF0000"/>
                </a:solidFill>
                <a:latin typeface="Times New Roman" pitchFamily="18" charset="0"/>
                <a:cs typeface="Times New Roman" pitchFamily="18" charset="0"/>
              </a:rPr>
              <a:t>enamel pulp</a:t>
            </a:r>
            <a:r>
              <a:rPr lang="en-US" sz="2800" dirty="0" smtClean="0">
                <a:latin typeface="Times New Roman" pitchFamily="18" charset="0"/>
                <a:cs typeface="Times New Roman" pitchFamily="18" charset="0"/>
              </a:rPr>
              <a:t>. The walls are made up of columnar cells and the cells of inner layer are taller and constitute the</a:t>
            </a:r>
            <a:r>
              <a:rPr lang="en-US" sz="2800" i="1" dirty="0" smtClean="0">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ameloblasts</a:t>
            </a:r>
            <a:r>
              <a:rPr lang="en-US" sz="2800" dirty="0" smtClean="0">
                <a:latin typeface="Times New Roman" pitchFamily="18" charset="0"/>
                <a:cs typeface="Times New Roman" pitchFamily="18" charset="0"/>
              </a:rPr>
              <a:t> which produce the</a:t>
            </a:r>
            <a:r>
              <a:rPr lang="en-US" sz="2800" i="1"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enamel</a:t>
            </a:r>
            <a:r>
              <a:rPr lang="en-US" sz="2800" dirty="0" smtClean="0">
                <a:latin typeface="Times New Roman" pitchFamily="18" charset="0"/>
                <a:cs typeface="Times New Roman" pitchFamily="18" charset="0"/>
              </a:rPr>
              <a:t> at their free surfaces.</a:t>
            </a:r>
          </a:p>
          <a:p>
            <a:pPr lvl="0" algn="just"/>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enamel organ gradually becomes a double walled sac composed of an outer convex wall and inner </a:t>
            </a:r>
            <a:r>
              <a:rPr lang="en-US" sz="2800" dirty="0" err="1" smtClean="0">
                <a:latin typeface="Times New Roman" pitchFamily="18" charset="0"/>
                <a:cs typeface="Times New Roman" pitchFamily="18" charset="0"/>
              </a:rPr>
              <a:t>cancave</a:t>
            </a:r>
            <a:r>
              <a:rPr lang="en-US" sz="2800" dirty="0" smtClean="0">
                <a:latin typeface="Times New Roman" pitchFamily="18" charset="0"/>
                <a:cs typeface="Times New Roman" pitchFamily="18" charset="0"/>
              </a:rPr>
              <a:t> wall enclosing in between a </a:t>
            </a:r>
            <a:r>
              <a:rPr lang="en-US" sz="2800" dirty="0" err="1" smtClean="0">
                <a:latin typeface="Times New Roman" pitchFamily="18" charset="0"/>
                <a:cs typeface="Times New Roman" pitchFamily="18" charset="0"/>
              </a:rPr>
              <a:t>stellate</a:t>
            </a:r>
            <a:r>
              <a:rPr lang="en-US" sz="2800" dirty="0" smtClean="0">
                <a:latin typeface="Times New Roman" pitchFamily="18" charset="0"/>
                <a:cs typeface="Times New Roman" pitchFamily="18" charset="0"/>
              </a:rPr>
              <a:t> reticulum the </a:t>
            </a:r>
            <a:r>
              <a:rPr lang="en-US" sz="2800" b="1" dirty="0" smtClean="0">
                <a:latin typeface="Times New Roman" pitchFamily="18" charset="0"/>
                <a:cs typeface="Times New Roman" pitchFamily="18" charset="0"/>
              </a:rPr>
              <a:t>enamel pulp</a:t>
            </a:r>
            <a:r>
              <a:rPr lang="en-U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walls are made up of columnar cells and the cells of inner layer are taller and constitute the</a:t>
            </a:r>
            <a:r>
              <a:rPr lang="en-US" sz="2800" i="1" dirty="0" smtClean="0">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ameloblasts</a:t>
            </a:r>
            <a:r>
              <a:rPr lang="en-US" sz="2800" dirty="0" smtClean="0">
                <a:latin typeface="Times New Roman" pitchFamily="18" charset="0"/>
                <a:cs typeface="Times New Roman" pitchFamily="18" charset="0"/>
              </a:rPr>
              <a:t> which produce the</a:t>
            </a:r>
            <a:r>
              <a:rPr lang="en-US" sz="2800" i="1" dirty="0" smtClean="0">
                <a:latin typeface="Times New Roman" pitchFamily="18" charset="0"/>
                <a:cs typeface="Times New Roman" pitchFamily="18" charset="0"/>
              </a:rPr>
              <a:t> enamel</a:t>
            </a:r>
            <a:r>
              <a:rPr lang="en-US" sz="2800" dirty="0" smtClean="0">
                <a:latin typeface="Times New Roman" pitchFamily="18" charset="0"/>
                <a:cs typeface="Times New Roman" pitchFamily="18" charset="0"/>
              </a:rPr>
              <a:t> at their free surfaces.</a:t>
            </a:r>
          </a:p>
          <a:p>
            <a:pPr algn="just"/>
            <a:endParaRPr lang="en-US" dirty="0"/>
          </a:p>
        </p:txBody>
      </p:sp>
      <p:sp>
        <p:nvSpPr>
          <p:cNvPr id="3" name="Title 2"/>
          <p:cNvSpPr>
            <a:spLocks noGrp="1"/>
          </p:cNvSpPr>
          <p:nvPr>
            <p:ph type="title"/>
          </p:nvPr>
        </p:nvSpPr>
        <p:spPr/>
        <p:txBody>
          <a:bodyPr>
            <a:normAutofit fontScale="90000"/>
          </a:bodyPr>
          <a:lstStyle/>
          <a:p>
            <a:r>
              <a:rPr lang="en-US" dirty="0" smtClean="0">
                <a:solidFill>
                  <a:srgbClr val="FF0000"/>
                </a:solidFill>
                <a:latin typeface="Algerian" pitchFamily="82" charset="0"/>
              </a:rPr>
              <a:t>EMBRYONIC DEVELOPMENT OF TEETH</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000" dirty="0" smtClean="0">
                <a:latin typeface="Times New Roman" pitchFamily="18" charset="0"/>
                <a:cs typeface="Times New Roman" pitchFamily="18" charset="0"/>
              </a:rPr>
              <a:t>The cells of the outer wall form the circular covering of the unworn tooth the enamel substances arise as a circular </a:t>
            </a:r>
            <a:r>
              <a:rPr lang="en-US" sz="2000" dirty="0" err="1" smtClean="0">
                <a:latin typeface="Times New Roman" pitchFamily="18" charset="0"/>
                <a:cs typeface="Times New Roman" pitchFamily="18" charset="0"/>
              </a:rPr>
              <a:t>scretion</a:t>
            </a:r>
            <a:r>
              <a:rPr lang="en-US" sz="2000" dirty="0" smtClean="0">
                <a:latin typeface="Times New Roman" pitchFamily="18" charset="0"/>
                <a:cs typeface="Times New Roman" pitchFamily="18" charset="0"/>
              </a:rPr>
              <a:t> from the ends of the </a:t>
            </a:r>
            <a:r>
              <a:rPr lang="en-US" sz="2000" b="1" i="1" dirty="0" err="1" smtClean="0">
                <a:latin typeface="Times New Roman" pitchFamily="18" charset="0"/>
                <a:cs typeface="Times New Roman" pitchFamily="18" charset="0"/>
              </a:rPr>
              <a:t>ameloblasts</a:t>
            </a:r>
            <a:r>
              <a:rPr lang="en-US"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Classification </a:t>
            </a:r>
            <a:r>
              <a:rPr lang="en-US" sz="2000" dirty="0" smtClean="0">
                <a:latin typeface="Times New Roman" pitchFamily="18" charset="0"/>
                <a:cs typeface="Times New Roman" pitchFamily="18" charset="0"/>
              </a:rPr>
              <a:t>of the ‘</a:t>
            </a:r>
            <a:r>
              <a:rPr lang="en-US" sz="2000" b="1" i="1" dirty="0" smtClean="0">
                <a:solidFill>
                  <a:srgbClr val="FF0000"/>
                </a:solidFill>
                <a:latin typeface="Times New Roman" pitchFamily="18" charset="0"/>
                <a:cs typeface="Times New Roman" pitchFamily="18" charset="0"/>
              </a:rPr>
              <a:t>Tomes Process</a:t>
            </a:r>
            <a:r>
              <a:rPr lang="en-US" sz="2000"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is secondary and this completes the formation of enamel prisms</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At the end of the fourth month the superficial cells of the dental papilla arrange themselves in a definite layer that stimulates columnar </a:t>
            </a:r>
            <a:r>
              <a:rPr lang="en-US" sz="2000" dirty="0" smtClean="0">
                <a:latin typeface="Times New Roman" pitchFamily="18" charset="0"/>
                <a:cs typeface="Times New Roman" pitchFamily="18" charset="0"/>
                <a:hlinkClick r:id="rId2" tooltip="Epithelium"/>
              </a:rPr>
              <a:t>epithelium</a:t>
            </a:r>
            <a:r>
              <a:rPr lang="en-US" sz="2000" dirty="0" smtClean="0">
                <a:latin typeface="Times New Roman" pitchFamily="18" charset="0"/>
                <a:cs typeface="Times New Roman" pitchFamily="18" charset="0"/>
              </a:rPr>
              <a:t>. These specialized connective tissue cells are called “</a:t>
            </a:r>
            <a:r>
              <a:rPr lang="en-US" sz="2000" b="1" i="1" dirty="0" err="1" smtClean="0">
                <a:latin typeface="Times New Roman" pitchFamily="18" charset="0"/>
                <a:cs typeface="Times New Roman" pitchFamily="18" charset="0"/>
              </a:rPr>
              <a:t>odonto</a:t>
            </a:r>
            <a:r>
              <a:rPr lang="en-US" sz="2000" b="1" i="1" dirty="0" smtClean="0">
                <a:latin typeface="Times New Roman" pitchFamily="18" charset="0"/>
                <a:cs typeface="Times New Roman" pitchFamily="18" charset="0"/>
              </a:rPr>
              <a:t>-blasts</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which deposit their </a:t>
            </a:r>
            <a:r>
              <a:rPr lang="en-US" sz="2000" dirty="0" err="1" smtClean="0">
                <a:latin typeface="Times New Roman" pitchFamily="18" charset="0"/>
                <a:cs typeface="Times New Roman" pitchFamily="18" charset="0"/>
              </a:rPr>
              <a:t>exoplasm</a:t>
            </a:r>
            <a:r>
              <a:rPr lang="en-US" sz="2000" dirty="0" smtClean="0">
                <a:latin typeface="Times New Roman" pitchFamily="18" charset="0"/>
                <a:cs typeface="Times New Roman" pitchFamily="18" charset="0"/>
              </a:rPr>
              <a:t> on their free surface a dentine and withdraw themselves into the underlying mesoderm. As they withdraw they leave a process of cytoplasm the dentinal </a:t>
            </a:r>
            <a:r>
              <a:rPr lang="en-US" sz="2000" dirty="0" err="1" smtClean="0">
                <a:latin typeface="Times New Roman" pitchFamily="18" charset="0"/>
                <a:cs typeface="Times New Roman" pitchFamily="18" charset="0"/>
              </a:rPr>
              <a:t>fibre</a:t>
            </a:r>
            <a:r>
              <a:rPr lang="en-US" sz="2000" dirty="0" smtClean="0">
                <a:latin typeface="Times New Roman" pitchFamily="18" charset="0"/>
                <a:cs typeface="Times New Roman" pitchFamily="18" charset="0"/>
              </a:rPr>
              <a:t> in the midst of the column of </a:t>
            </a:r>
            <a:r>
              <a:rPr lang="en-US" sz="2000" dirty="0" err="1" smtClean="0">
                <a:latin typeface="Times New Roman" pitchFamily="18" charset="0"/>
                <a:cs typeface="Times New Roman" pitchFamily="18" charset="0"/>
              </a:rPr>
              <a:t>exoplasm.Calcium</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salts are deposited around these processes in the dentinal tubules. Thus dentine is formed. The </a:t>
            </a:r>
            <a:r>
              <a:rPr lang="en-US" sz="2000" dirty="0" err="1" smtClean="0">
                <a:latin typeface="Times New Roman" pitchFamily="18" charset="0"/>
                <a:cs typeface="Times New Roman" pitchFamily="18" charset="0"/>
              </a:rPr>
              <a:t>odontoblasts</a:t>
            </a:r>
            <a:r>
              <a:rPr lang="en-US" sz="2000" dirty="0" smtClean="0">
                <a:latin typeface="Times New Roman" pitchFamily="18" charset="0"/>
                <a:cs typeface="Times New Roman" pitchFamily="18" charset="0"/>
              </a:rPr>
              <a:t> continuously from the dentine and </a:t>
            </a:r>
            <a:r>
              <a:rPr lang="en-US" sz="2000" dirty="0" smtClean="0">
                <a:latin typeface="Times New Roman" pitchFamily="18" charset="0"/>
                <a:cs typeface="Times New Roman" pitchFamily="18" charset="0"/>
                <a:hlinkClick r:id="rId3" tooltip="Skin"/>
              </a:rPr>
              <a:t>skin</a:t>
            </a:r>
            <a:r>
              <a:rPr lang="en-US" sz="2000" dirty="0" smtClean="0">
                <a:latin typeface="Times New Roman" pitchFamily="18" charset="0"/>
                <a:cs typeface="Times New Roman" pitchFamily="18" charset="0"/>
              </a:rPr>
              <a:t> deeper into the dental papilla which becomes a very narrow structure and which persists as the dental pulp occupying the </a:t>
            </a:r>
            <a:r>
              <a:rPr lang="en-US" sz="2000" dirty="0" smtClean="0">
                <a:solidFill>
                  <a:srgbClr val="FF0000"/>
                </a:solidFill>
                <a:latin typeface="Times New Roman" pitchFamily="18" charset="0"/>
                <a:cs typeface="Times New Roman" pitchFamily="18" charset="0"/>
              </a:rPr>
              <a:t>root canal of the tooth.</a:t>
            </a:r>
          </a:p>
          <a:p>
            <a:pPr algn="just"/>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a:t>
            </a:r>
            <a:r>
              <a:rPr lang="en-US" dirty="0" smtClean="0">
                <a:solidFill>
                  <a:srgbClr val="FF0000"/>
                </a:solidFill>
                <a:latin typeface="Algerian" pitchFamily="82" charset="0"/>
              </a:rPr>
              <a:t>TEETH CONTI…</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smtClean="0">
                <a:latin typeface="Times New Roman" pitchFamily="18" charset="0"/>
                <a:cs typeface="Times New Roman" pitchFamily="18" charset="0"/>
              </a:rPr>
              <a:t>The mesoderm surrounding the root of the developing tooth becomes condensed and highly vascular to form the dental sac. The elements of the dental sac are </a:t>
            </a:r>
            <a:r>
              <a:rPr lang="en-US" b="1" i="1" dirty="0" err="1" smtClean="0">
                <a:solidFill>
                  <a:srgbClr val="FF0000"/>
                </a:solidFill>
                <a:latin typeface="Times New Roman" pitchFamily="18" charset="0"/>
                <a:cs typeface="Times New Roman" pitchFamily="18" charset="0"/>
              </a:rPr>
              <a:t>cementoblasts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which deposit their </a:t>
            </a:r>
            <a:r>
              <a:rPr lang="en-US" dirty="0" err="1" smtClean="0">
                <a:latin typeface="Times New Roman" pitchFamily="18" charset="0"/>
                <a:cs typeface="Times New Roman" pitchFamily="18" charset="0"/>
              </a:rPr>
              <a:t>exoplasm</a:t>
            </a:r>
            <a:r>
              <a:rPr lang="en-US" dirty="0" smtClean="0">
                <a:latin typeface="Times New Roman" pitchFamily="18" charset="0"/>
                <a:cs typeface="Times New Roman" pitchFamily="18" charset="0"/>
              </a:rPr>
              <a:t> in the form of a uniform matrix and this gets ossified by deposition of calcium salts. These cells occupy the lacunae and </a:t>
            </a:r>
            <a:r>
              <a:rPr lang="en-US" dirty="0" err="1" smtClean="0">
                <a:latin typeface="Times New Roman" pitchFamily="18" charset="0"/>
                <a:cs typeface="Times New Roman" pitchFamily="18" charset="0"/>
              </a:rPr>
              <a:t>canaliculi</a:t>
            </a:r>
            <a:r>
              <a:rPr lang="en-US" dirty="0" smtClean="0">
                <a:latin typeface="Times New Roman" pitchFamily="18" charset="0"/>
                <a:cs typeface="Times New Roman" pitchFamily="18" charset="0"/>
              </a:rPr>
              <a:t> in this ossified matrix</a:t>
            </a:r>
            <a:r>
              <a:rPr lang="en-US" dirty="0" smtClean="0">
                <a:latin typeface="Times New Roman" pitchFamily="18" charset="0"/>
                <a:cs typeface="Times New Roman" pitchFamily="18" charset="0"/>
              </a:rPr>
              <a:t>.</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tooth thus formed erupts on the gum. The </a:t>
            </a:r>
            <a:r>
              <a:rPr lang="en-US" dirty="0" err="1" smtClean="0">
                <a:latin typeface="Times New Roman" pitchFamily="18" charset="0"/>
                <a:cs typeface="Times New Roman" pitchFamily="18" charset="0"/>
              </a:rPr>
              <a:t>cuticular</a:t>
            </a:r>
            <a:r>
              <a:rPr lang="en-US" dirty="0" smtClean="0">
                <a:latin typeface="Times New Roman" pitchFamily="18" charset="0"/>
                <a:cs typeface="Times New Roman" pitchFamily="18" charset="0"/>
              </a:rPr>
              <a:t> membrane of </a:t>
            </a:r>
            <a:r>
              <a:rPr lang="en-US" b="1" i="1" dirty="0" err="1" smtClean="0">
                <a:solidFill>
                  <a:srgbClr val="FF0000"/>
                </a:solidFill>
                <a:latin typeface="Times New Roman" pitchFamily="18" charset="0"/>
                <a:cs typeface="Times New Roman" pitchFamily="18" charset="0"/>
              </a:rPr>
              <a:t>Nasmyth</a:t>
            </a:r>
            <a:r>
              <a:rPr lang="en-US" dirty="0" smtClean="0">
                <a:latin typeface="Times New Roman" pitchFamily="18" charset="0"/>
                <a:cs typeface="Times New Roman" pitchFamily="18" charset="0"/>
              </a:rPr>
              <a:t> covers its crown, which is the persisting outer layer of the enamel organ. The temporary tooth is connected to the dental lamina by an epithelial sheath from which the permanent tooth grows in much the same way and pushes the temporary tooth out of its alveolus and at the same time, giant cells absorb the root of the </a:t>
            </a:r>
            <a:r>
              <a:rPr lang="en-US" b="1" dirty="0" smtClean="0">
                <a:solidFill>
                  <a:srgbClr val="FF0000"/>
                </a:solidFill>
                <a:latin typeface="Times New Roman" pitchFamily="18" charset="0"/>
                <a:cs typeface="Times New Roman" pitchFamily="18" charset="0"/>
              </a:rPr>
              <a:t>temporary tooth</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TEETH CONTI…</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1800" dirty="0" smtClean="0">
                <a:latin typeface="Times New Roman" pitchFamily="18" charset="0"/>
                <a:cs typeface="Times New Roman" pitchFamily="18" charset="0"/>
              </a:rPr>
              <a:t>The </a:t>
            </a:r>
            <a:r>
              <a:rPr lang="en-US" sz="1800" dirty="0" smtClean="0">
                <a:latin typeface="Times New Roman" pitchFamily="18" charset="0"/>
                <a:cs typeface="Times New Roman" pitchFamily="18" charset="0"/>
                <a:hlinkClick r:id="rId2" tooltip="Tongue"/>
              </a:rPr>
              <a:t>tongue</a:t>
            </a:r>
            <a:r>
              <a:rPr lang="en-US" sz="1800" dirty="0" smtClean="0">
                <a:latin typeface="Times New Roman" pitchFamily="18" charset="0"/>
                <a:cs typeface="Times New Roman" pitchFamily="18" charset="0"/>
              </a:rPr>
              <a:t> develops from the ventral ends of the </a:t>
            </a:r>
            <a:r>
              <a:rPr lang="en-US" sz="1800" dirty="0" err="1" smtClean="0">
                <a:latin typeface="Times New Roman" pitchFamily="18" charset="0"/>
                <a:cs typeface="Times New Roman" pitchFamily="18" charset="0"/>
              </a:rPr>
              <a:t>branchial</a:t>
            </a:r>
            <a:r>
              <a:rPr lang="en-US" sz="1800" dirty="0" smtClean="0">
                <a:latin typeface="Times New Roman" pitchFamily="18" charset="0"/>
                <a:cs typeface="Times New Roman" pitchFamily="18" charset="0"/>
              </a:rPr>
              <a:t> arches. It consists of two parts </a:t>
            </a:r>
            <a:r>
              <a:rPr lang="en-US" sz="1800" b="1" dirty="0" smtClean="0">
                <a:latin typeface="Times New Roman" pitchFamily="18" charset="0"/>
                <a:cs typeface="Times New Roman" pitchFamily="18" charset="0"/>
              </a:rPr>
              <a:t>oral and pharyngeal</a:t>
            </a:r>
            <a:r>
              <a:rPr lang="en-US" sz="1800" dirty="0" smtClean="0">
                <a:latin typeface="Times New Roman" pitchFamily="18" charset="0"/>
                <a:cs typeface="Times New Roman" pitchFamily="18" charset="0"/>
              </a:rPr>
              <a:t>.</a:t>
            </a:r>
          </a:p>
          <a:p>
            <a:pPr lvl="0" algn="just"/>
            <a:r>
              <a:rPr lang="en-US" sz="1800" dirty="0" smtClean="0">
                <a:latin typeface="Times New Roman" pitchFamily="18" charset="0"/>
                <a:cs typeface="Times New Roman" pitchFamily="18" charset="0"/>
              </a:rPr>
              <a:t>The oral part is the body occupying the </a:t>
            </a:r>
            <a:r>
              <a:rPr lang="en-US" sz="1800" dirty="0" smtClean="0">
                <a:latin typeface="Times New Roman" pitchFamily="18" charset="0"/>
                <a:cs typeface="Times New Roman" pitchFamily="18" charset="0"/>
                <a:hlinkClick r:id="rId3" tooltip="Mouth"/>
              </a:rPr>
              <a:t>mouth</a:t>
            </a:r>
            <a:r>
              <a:rPr lang="en-US" sz="1800" dirty="0" smtClean="0">
                <a:latin typeface="Times New Roman" pitchFamily="18" charset="0"/>
                <a:cs typeface="Times New Roman" pitchFamily="18" charset="0"/>
              </a:rPr>
              <a:t> cavity and arises from the </a:t>
            </a:r>
            <a:r>
              <a:rPr lang="en-US" sz="1800" b="1" dirty="0" err="1" smtClean="0">
                <a:latin typeface="Times New Roman" pitchFamily="18" charset="0"/>
                <a:cs typeface="Times New Roman" pitchFamily="18" charset="0"/>
              </a:rPr>
              <a:t>mandibular</a:t>
            </a:r>
            <a:r>
              <a:rPr lang="en-US" sz="1800" b="1" dirty="0" smtClean="0">
                <a:latin typeface="Times New Roman" pitchFamily="18" charset="0"/>
                <a:cs typeface="Times New Roman" pitchFamily="18" charset="0"/>
              </a:rPr>
              <a:t> arches </a:t>
            </a:r>
            <a:r>
              <a:rPr lang="en-US" sz="1800" dirty="0" smtClean="0">
                <a:latin typeface="Times New Roman" pitchFamily="18" charset="0"/>
                <a:cs typeface="Times New Roman" pitchFamily="18" charset="0"/>
              </a:rPr>
              <a:t>in front of the oral membrane and hence is covered by </a:t>
            </a:r>
            <a:r>
              <a:rPr lang="en-US" sz="1800" dirty="0" err="1" smtClean="0">
                <a:latin typeface="Times New Roman" pitchFamily="18" charset="0"/>
                <a:cs typeface="Times New Roman" pitchFamily="18" charset="0"/>
              </a:rPr>
              <a:t>ectodermal</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4" tooltip="Epithelium"/>
              </a:rPr>
              <a:t>epithelium</a:t>
            </a:r>
            <a:r>
              <a:rPr lang="en-US" sz="1800" dirty="0" smtClean="0">
                <a:latin typeface="Times New Roman" pitchFamily="18" charset="0"/>
                <a:cs typeface="Times New Roman" pitchFamily="18" charset="0"/>
              </a:rPr>
              <a:t>. It bears papillae and is concerned with </a:t>
            </a:r>
            <a:r>
              <a:rPr lang="en-US" sz="1800" b="1" dirty="0" smtClean="0">
                <a:latin typeface="Times New Roman" pitchFamily="18" charset="0"/>
                <a:cs typeface="Times New Roman" pitchFamily="18" charset="0"/>
              </a:rPr>
              <a:t>mastication</a:t>
            </a:r>
            <a:r>
              <a:rPr lang="en-US" sz="1800" dirty="0" smtClean="0">
                <a:latin typeface="Times New Roman" pitchFamily="18" charset="0"/>
                <a:cs typeface="Times New Roman" pitchFamily="18" charset="0"/>
              </a:rPr>
              <a:t>.</a:t>
            </a:r>
          </a:p>
          <a:p>
            <a:pPr lvl="0" algn="just"/>
            <a:r>
              <a:rPr lang="en-US" sz="1800" dirty="0" smtClean="0">
                <a:latin typeface="Times New Roman" pitchFamily="18" charset="0"/>
                <a:cs typeface="Times New Roman" pitchFamily="18" charset="0"/>
              </a:rPr>
              <a:t>The pharyngeal part is the root, which develops from the second, third and fourth – arches and is covered by </a:t>
            </a:r>
            <a:r>
              <a:rPr lang="en-US" sz="1800" dirty="0" err="1" smtClean="0">
                <a:latin typeface="Times New Roman" pitchFamily="18" charset="0"/>
                <a:cs typeface="Times New Roman" pitchFamily="18" charset="0"/>
              </a:rPr>
              <a:t>endodermal</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4" tooltip="Epithelium"/>
              </a:rPr>
              <a:t>epithelium</a:t>
            </a:r>
            <a:r>
              <a:rPr lang="en-US" sz="1800" dirty="0" smtClean="0">
                <a:latin typeface="Times New Roman" pitchFamily="18" charset="0"/>
                <a:cs typeface="Times New Roman" pitchFamily="18" charset="0"/>
              </a:rPr>
              <a:t>. It is concerned with swallowing.</a:t>
            </a:r>
          </a:p>
          <a:p>
            <a:pPr lvl="0" algn="just"/>
            <a:r>
              <a:rPr lang="en-US" sz="1800" dirty="0" smtClean="0">
                <a:latin typeface="Times New Roman" pitchFamily="18" charset="0"/>
                <a:cs typeface="Times New Roman" pitchFamily="18" charset="0"/>
              </a:rPr>
              <a:t>The junction between ectoderm and endoderm is in front of the row of </a:t>
            </a:r>
            <a:r>
              <a:rPr lang="en-US" sz="1800" dirty="0" err="1" smtClean="0">
                <a:latin typeface="Times New Roman" pitchFamily="18" charset="0"/>
                <a:cs typeface="Times New Roman" pitchFamily="18" charset="0"/>
              </a:rPr>
              <a:t>vallate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pupillae</a:t>
            </a:r>
            <a:r>
              <a:rPr lang="en-US" sz="1800" dirty="0" smtClean="0">
                <a:latin typeface="Times New Roman" pitchFamily="18" charset="0"/>
                <a:cs typeface="Times New Roman" pitchFamily="18" charset="0"/>
              </a:rPr>
              <a:t> whereas the body and root are demarcated by a </a:t>
            </a:r>
            <a:r>
              <a:rPr lang="en-US" sz="1800" b="1" dirty="0" smtClean="0">
                <a:latin typeface="Times New Roman" pitchFamily="18" charset="0"/>
                <a:cs typeface="Times New Roman" pitchFamily="18" charset="0"/>
              </a:rPr>
              <a:t>V-shaped terminal </a:t>
            </a:r>
            <a:r>
              <a:rPr lang="en-US" sz="1800" b="1" dirty="0" err="1" smtClean="0">
                <a:latin typeface="Times New Roman" pitchFamily="18" charset="0"/>
                <a:cs typeface="Times New Roman" pitchFamily="18" charset="0"/>
              </a:rPr>
              <a:t>sulcus</a:t>
            </a:r>
            <a:r>
              <a:rPr lang="en-US" sz="1800" b="1" dirty="0" smtClean="0">
                <a:latin typeface="Times New Roman" pitchFamily="18" charset="0"/>
                <a:cs typeface="Times New Roman" pitchFamily="18" charset="0"/>
              </a:rPr>
              <a:t> behind them.</a:t>
            </a:r>
          </a:p>
          <a:p>
            <a:pPr lvl="0" algn="just"/>
            <a:r>
              <a:rPr lang="en-US" sz="1800" dirty="0" smtClean="0">
                <a:latin typeface="Times New Roman" pitchFamily="18" charset="0"/>
                <a:cs typeface="Times New Roman" pitchFamily="18" charset="0"/>
              </a:rPr>
              <a:t>The body arises from </a:t>
            </a:r>
            <a:r>
              <a:rPr lang="en-US" sz="1800" b="1" dirty="0" smtClean="0">
                <a:latin typeface="Times New Roman" pitchFamily="18" charset="0"/>
                <a:cs typeface="Times New Roman" pitchFamily="18" charset="0"/>
              </a:rPr>
              <a:t>three </a:t>
            </a:r>
            <a:r>
              <a:rPr lang="en-US" sz="1800" b="1" dirty="0" err="1" smtClean="0">
                <a:latin typeface="Times New Roman" pitchFamily="18" charset="0"/>
                <a:cs typeface="Times New Roman" pitchFamily="18" charset="0"/>
              </a:rPr>
              <a:t>primodia</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 median triangular </a:t>
            </a:r>
            <a:r>
              <a:rPr lang="en-US" sz="1800" b="1" i="1" dirty="0" err="1" smtClean="0">
                <a:latin typeface="Times New Roman" pitchFamily="18" charset="0"/>
                <a:cs typeface="Times New Roman" pitchFamily="18" charset="0"/>
              </a:rPr>
              <a:t>tuberculum</a:t>
            </a:r>
            <a:r>
              <a:rPr lang="en-US" sz="1800" b="1" i="1" dirty="0" smtClean="0">
                <a:latin typeface="Times New Roman" pitchFamily="18" charset="0"/>
                <a:cs typeface="Times New Roman" pitchFamily="18" charset="0"/>
              </a:rPr>
              <a:t> </a:t>
            </a:r>
            <a:r>
              <a:rPr lang="en-US" sz="1800" b="1" i="1" dirty="0" err="1" smtClean="0">
                <a:latin typeface="Times New Roman" pitchFamily="18" charset="0"/>
                <a:cs typeface="Times New Roman" pitchFamily="18" charset="0"/>
              </a:rPr>
              <a:t>impar</a:t>
            </a:r>
            <a:r>
              <a:rPr lang="en-US" sz="1800" dirty="0" smtClean="0">
                <a:latin typeface="Times New Roman" pitchFamily="18" charset="0"/>
                <a:cs typeface="Times New Roman" pitchFamily="18" charset="0"/>
              </a:rPr>
              <a:t> and a pair of lateral swellings from the first arch. At the same time the root arises from a median </a:t>
            </a:r>
            <a:r>
              <a:rPr lang="en-US" sz="1800" dirty="0" err="1" smtClean="0">
                <a:latin typeface="Times New Roman" pitchFamily="18" charset="0"/>
                <a:cs typeface="Times New Roman" pitchFamily="18" charset="0"/>
              </a:rPr>
              <a:t>primordium</a:t>
            </a: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copula</a:t>
            </a:r>
            <a:r>
              <a:rPr lang="en-US" sz="1800" dirty="0" smtClean="0">
                <a:latin typeface="Times New Roman" pitchFamily="18" charset="0"/>
                <a:cs typeface="Times New Roman" pitchFamily="18" charset="0"/>
              </a:rPr>
              <a:t> from the union of the base of second arches. </a:t>
            </a:r>
            <a:r>
              <a:rPr lang="en-US" sz="1800" b="1" dirty="0" smtClean="0">
                <a:latin typeface="Times New Roman" pitchFamily="18" charset="0"/>
                <a:cs typeface="Times New Roman" pitchFamily="18" charset="0"/>
              </a:rPr>
              <a:t>Copula</a:t>
            </a:r>
            <a:r>
              <a:rPr lang="en-US" sz="1800" dirty="0" smtClean="0">
                <a:latin typeface="Times New Roman" pitchFamily="18" charset="0"/>
                <a:cs typeface="Times New Roman" pitchFamily="18" charset="0"/>
              </a:rPr>
              <a:t> is encroached by the third and fourth arches.</a:t>
            </a:r>
          </a:p>
          <a:p>
            <a:pPr lvl="0" algn="just"/>
            <a:r>
              <a:rPr lang="en-US" sz="1800" dirty="0" smtClean="0">
                <a:latin typeface="Times New Roman" pitchFamily="18" charset="0"/>
                <a:cs typeface="Times New Roman" pitchFamily="18" charset="0"/>
              </a:rPr>
              <a:t>Anomalies        Bifid</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2" tooltip="Tongue"/>
              </a:rPr>
              <a:t>tongue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Trifid</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2" tooltip="Tongue"/>
              </a:rPr>
              <a:t>tongue</a:t>
            </a:r>
            <a:endParaRPr lang="en-US" sz="1800" dirty="0" smtClean="0">
              <a:latin typeface="Times New Roman" pitchFamily="18" charset="0"/>
              <a:cs typeface="Times New Roman" pitchFamily="18" charset="0"/>
            </a:endParaRPr>
          </a:p>
          <a:p>
            <a:pPr algn="just"/>
            <a:endParaRPr lang="en-US" sz="1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TONGUE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1800" dirty="0" smtClean="0">
                <a:latin typeface="Times New Roman" pitchFamily="18" charset="0"/>
                <a:cs typeface="Times New Roman" pitchFamily="18" charset="0"/>
              </a:rPr>
              <a:t>The lateral walls of the pharynx present a series of </a:t>
            </a:r>
            <a:r>
              <a:rPr lang="en-US" sz="1800" b="1" dirty="0" smtClean="0">
                <a:latin typeface="Times New Roman" pitchFamily="18" charset="0"/>
                <a:cs typeface="Times New Roman" pitchFamily="18" charset="0"/>
              </a:rPr>
              <a:t>paired </a:t>
            </a:r>
            <a:r>
              <a:rPr lang="en-US" sz="1800" b="1" dirty="0" err="1" smtClean="0">
                <a:latin typeface="Times New Roman" pitchFamily="18" charset="0"/>
                <a:cs typeface="Times New Roman" pitchFamily="18" charset="0"/>
              </a:rPr>
              <a:t>sacculations</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that bulge outward towards the </a:t>
            </a:r>
            <a:r>
              <a:rPr lang="en-US" sz="1800" dirty="0" err="1" smtClean="0">
                <a:latin typeface="Times New Roman" pitchFamily="18" charset="0"/>
                <a:cs typeface="Times New Roman" pitchFamily="18" charset="0"/>
              </a:rPr>
              <a:t>ectodermal</a:t>
            </a:r>
            <a:r>
              <a:rPr lang="en-US" sz="1800" dirty="0" smtClean="0">
                <a:latin typeface="Times New Roman" pitchFamily="18" charset="0"/>
                <a:cs typeface="Times New Roman" pitchFamily="18" charset="0"/>
              </a:rPr>
              <a:t> grooves. Five sets are formed but the last pair is rudimentary and merges in the fourth pair. Each pouch develops a dorsal and ventral wing.</a:t>
            </a:r>
          </a:p>
          <a:p>
            <a:pPr lvl="0" algn="just"/>
            <a:r>
              <a:rPr lang="en-US" sz="1800" dirty="0" smtClean="0">
                <a:latin typeface="Times New Roman" pitchFamily="18" charset="0"/>
                <a:cs typeface="Times New Roman" pitchFamily="18" charset="0"/>
              </a:rPr>
              <a:t>Each pouch in its outward expansion, pushes aside the </a:t>
            </a:r>
            <a:r>
              <a:rPr lang="en-US" sz="1800" b="1" dirty="0" err="1" smtClean="0">
                <a:latin typeface="Times New Roman" pitchFamily="18" charset="0"/>
                <a:cs typeface="Times New Roman" pitchFamily="18" charset="0"/>
              </a:rPr>
              <a:t>mesenchyme</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comes in contact with the overlying ectoderm fuses with it and forms a closing plate.</a:t>
            </a:r>
          </a:p>
          <a:p>
            <a:pPr lvl="1" algn="just"/>
            <a:r>
              <a:rPr lang="en-US" sz="1800" dirty="0" smtClean="0">
                <a:latin typeface="Times New Roman" pitchFamily="18" charset="0"/>
                <a:cs typeface="Times New Roman" pitchFamily="18" charset="0"/>
              </a:rPr>
              <a:t>The first and second pouches open into a broad lateral expansion of the pharynx. The third and fourth grow outwards and communicate with the </a:t>
            </a:r>
            <a:r>
              <a:rPr lang="en-US" sz="1800" b="1" dirty="0" smtClean="0">
                <a:latin typeface="Times New Roman" pitchFamily="18" charset="0"/>
                <a:cs typeface="Times New Roman" pitchFamily="18" charset="0"/>
              </a:rPr>
              <a:t>pharynx through narrow ducts.</a:t>
            </a:r>
          </a:p>
          <a:p>
            <a:pPr lvl="1" algn="just"/>
            <a:r>
              <a:rPr lang="en-US" sz="1800" dirty="0" smtClean="0">
                <a:latin typeface="Times New Roman" pitchFamily="18" charset="0"/>
                <a:cs typeface="Times New Roman" pitchFamily="18" charset="0"/>
              </a:rPr>
              <a:t>The first pharyngeal pouch retains its lumen and differentiates into the </a:t>
            </a:r>
            <a:r>
              <a:rPr lang="en-US" sz="1800" dirty="0" err="1" smtClean="0">
                <a:latin typeface="Times New Roman" pitchFamily="18" charset="0"/>
                <a:cs typeface="Times New Roman" pitchFamily="18" charset="0"/>
              </a:rPr>
              <a:t>eustachian</a:t>
            </a:r>
            <a:r>
              <a:rPr lang="en-US" sz="1800" dirty="0" smtClean="0">
                <a:latin typeface="Times New Roman" pitchFamily="18" charset="0"/>
                <a:cs typeface="Times New Roman" pitchFamily="18" charset="0"/>
              </a:rPr>
              <a:t> tube and the </a:t>
            </a:r>
            <a:r>
              <a:rPr lang="en-US" sz="1800" b="1" dirty="0" smtClean="0">
                <a:latin typeface="Times New Roman" pitchFamily="18" charset="0"/>
                <a:cs typeface="Times New Roman" pitchFamily="18" charset="0"/>
              </a:rPr>
              <a:t>tympanic cavity of the middle ear</a:t>
            </a:r>
            <a:r>
              <a:rPr lang="en-US" sz="1800" dirty="0" smtClean="0">
                <a:latin typeface="Times New Roman" pitchFamily="18" charset="0"/>
                <a:cs typeface="Times New Roman" pitchFamily="18" charset="0"/>
              </a:rPr>
              <a:t>. The overlying </a:t>
            </a:r>
            <a:r>
              <a:rPr lang="en-US" sz="1800" dirty="0" err="1" smtClean="0">
                <a:latin typeface="Times New Roman" pitchFamily="18" charset="0"/>
                <a:cs typeface="Times New Roman" pitchFamily="18" charset="0"/>
              </a:rPr>
              <a:t>ectodermal</a:t>
            </a:r>
            <a:r>
              <a:rPr lang="en-US" sz="1800" dirty="0" smtClean="0">
                <a:latin typeface="Times New Roman" pitchFamily="18" charset="0"/>
                <a:cs typeface="Times New Roman" pitchFamily="18" charset="0"/>
              </a:rPr>
              <a:t> groove forms the external acoustic </a:t>
            </a:r>
            <a:r>
              <a:rPr lang="en-US" sz="1800" dirty="0" err="1" smtClean="0">
                <a:latin typeface="Times New Roman" pitchFamily="18" charset="0"/>
                <a:cs typeface="Times New Roman" pitchFamily="18" charset="0"/>
              </a:rPr>
              <a:t>meatus</a:t>
            </a:r>
            <a:r>
              <a:rPr lang="en-US" sz="1800" dirty="0" smtClean="0">
                <a:latin typeface="Times New Roman" pitchFamily="18" charset="0"/>
                <a:cs typeface="Times New Roman" pitchFamily="18" charset="0"/>
              </a:rPr>
              <a:t> and the drum of the ear.</a:t>
            </a:r>
          </a:p>
          <a:p>
            <a:pPr lvl="1" algn="just"/>
            <a:r>
              <a:rPr lang="en-US" sz="1800" dirty="0" smtClean="0">
                <a:latin typeface="Times New Roman" pitchFamily="18" charset="0"/>
                <a:cs typeface="Times New Roman" pitchFamily="18" charset="0"/>
              </a:rPr>
              <a:t>The second pouch is greatly reduced and becomes the </a:t>
            </a:r>
            <a:r>
              <a:rPr lang="en-US" sz="1800" dirty="0" err="1" smtClean="0">
                <a:latin typeface="Times New Roman" pitchFamily="18" charset="0"/>
                <a:cs typeface="Times New Roman" pitchFamily="18" charset="0"/>
              </a:rPr>
              <a:t>fossa</a:t>
            </a:r>
            <a:r>
              <a:rPr lang="en-US" sz="1800" dirty="0" smtClean="0">
                <a:latin typeface="Times New Roman" pitchFamily="18" charset="0"/>
                <a:cs typeface="Times New Roman" pitchFamily="18" charset="0"/>
              </a:rPr>
              <a:t> and covering </a:t>
            </a:r>
            <a:r>
              <a:rPr lang="en-US" sz="1800" dirty="0" smtClean="0">
                <a:latin typeface="Times New Roman" pitchFamily="18" charset="0"/>
                <a:cs typeface="Times New Roman" pitchFamily="18" charset="0"/>
                <a:hlinkClick r:id="rId2" tooltip="Epithelium"/>
              </a:rPr>
              <a:t>epithelium</a:t>
            </a:r>
            <a:r>
              <a:rPr lang="en-US" sz="1800" dirty="0" smtClean="0">
                <a:latin typeface="Times New Roman" pitchFamily="18" charset="0"/>
                <a:cs typeface="Times New Roman" pitchFamily="18" charset="0"/>
              </a:rPr>
              <a:t> of </a:t>
            </a:r>
            <a:r>
              <a:rPr lang="en-US" sz="1800" b="1" dirty="0" smtClean="0">
                <a:latin typeface="Times New Roman" pitchFamily="18" charset="0"/>
                <a:cs typeface="Times New Roman" pitchFamily="18" charset="0"/>
              </a:rPr>
              <a:t>palatine tonsil</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The third, fourth and fifth pouches lose all traces of lumen and give rise to the </a:t>
            </a:r>
            <a:r>
              <a:rPr lang="en-US" sz="1800" b="1" dirty="0" smtClean="0">
                <a:latin typeface="Times New Roman" pitchFamily="18" charset="0"/>
                <a:cs typeface="Times New Roman" pitchFamily="18" charset="0"/>
              </a:rPr>
              <a:t>ductless </a:t>
            </a:r>
            <a:r>
              <a:rPr lang="en-US" sz="1800" b="1" dirty="0" smtClean="0">
                <a:latin typeface="Times New Roman" pitchFamily="18" charset="0"/>
                <a:cs typeface="Times New Roman" pitchFamily="18" charset="0"/>
                <a:hlinkClick r:id="rId3" tooltip="Glands"/>
              </a:rPr>
              <a:t>glands</a:t>
            </a:r>
            <a:r>
              <a:rPr lang="en-US" sz="1800" b="1" dirty="0" smtClean="0">
                <a:latin typeface="Times New Roman" pitchFamily="18" charset="0"/>
                <a:cs typeface="Times New Roman" pitchFamily="18" charset="0"/>
              </a:rPr>
              <a:t> thyroid </a:t>
            </a:r>
            <a:r>
              <a:rPr lang="en-US" sz="1800" b="1" dirty="0" smtClean="0">
                <a:latin typeface="Times New Roman" pitchFamily="18" charset="0"/>
                <a:cs typeface="Times New Roman" pitchFamily="18" charset="0"/>
                <a:hlinkClick r:id="rId4" tooltip="Thymus"/>
              </a:rPr>
              <a:t>thymus</a:t>
            </a:r>
            <a:r>
              <a:rPr lang="en-US" sz="1800" b="1" dirty="0" smtClean="0">
                <a:latin typeface="Times New Roman" pitchFamily="18" charset="0"/>
                <a:cs typeface="Times New Roman" pitchFamily="18" charset="0"/>
              </a:rPr>
              <a:t> and parathyroid.</a:t>
            </a:r>
            <a:endParaRPr lang="en-US" sz="1800" b="1"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PHARYNGEAL POUCHES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sz="2400" dirty="0" smtClean="0">
                <a:latin typeface="Times New Roman" pitchFamily="18" charset="0"/>
                <a:cs typeface="Times New Roman" pitchFamily="18" charset="0"/>
              </a:rPr>
              <a:t>From the foregut, just behind the pharynx, the </a:t>
            </a:r>
            <a:r>
              <a:rPr lang="en-US" sz="2400" dirty="0" err="1" smtClean="0">
                <a:latin typeface="Times New Roman" pitchFamily="18" charset="0"/>
                <a:cs typeface="Times New Roman" pitchFamily="18" charset="0"/>
                <a:hlinkClick r:id="rId2" tooltip="Oesophagus"/>
              </a:rPr>
              <a:t>oesophagus</a:t>
            </a:r>
            <a:r>
              <a:rPr lang="en-US" sz="2400" dirty="0" smtClean="0">
                <a:latin typeface="Times New Roman" pitchFamily="18" charset="0"/>
                <a:cs typeface="Times New Roman" pitchFamily="18" charset="0"/>
              </a:rPr>
              <a:t> develops which maintains its </a:t>
            </a:r>
            <a:r>
              <a:rPr lang="en-US" sz="2400" b="1" dirty="0" smtClean="0">
                <a:latin typeface="Times New Roman" pitchFamily="18" charset="0"/>
                <a:cs typeface="Times New Roman" pitchFamily="18" charset="0"/>
              </a:rPr>
              <a:t>tubular shape throughout the life</a:t>
            </a:r>
            <a:r>
              <a:rPr lang="en-US" sz="2400" b="1" dirty="0" smtClean="0">
                <a:latin typeface="Times New Roman" pitchFamily="18" charset="0"/>
                <a:cs typeface="Times New Roman" pitchFamily="18" charset="0"/>
              </a:rPr>
              <a:t>.</a:t>
            </a: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musculature in the </a:t>
            </a:r>
            <a:r>
              <a:rPr lang="en-US" sz="2400" dirty="0" err="1" smtClean="0">
                <a:latin typeface="Times New Roman" pitchFamily="18" charset="0"/>
                <a:cs typeface="Times New Roman" pitchFamily="18" charset="0"/>
                <a:hlinkClick r:id="rId2" tooltip="Oesophagus"/>
              </a:rPr>
              <a:t>oesophagus</a:t>
            </a:r>
            <a:r>
              <a:rPr lang="en-US" sz="2400" dirty="0" smtClean="0">
                <a:latin typeface="Times New Roman" pitchFamily="18" charset="0"/>
                <a:cs typeface="Times New Roman" pitchFamily="18" charset="0"/>
              </a:rPr>
              <a:t> is comprised of </a:t>
            </a:r>
            <a:r>
              <a:rPr lang="en-US" sz="2400" dirty="0" smtClean="0">
                <a:latin typeface="Times New Roman" pitchFamily="18" charset="0"/>
                <a:cs typeface="Times New Roman" pitchFamily="18" charset="0"/>
                <a:hlinkClick r:id="rId3" tooltip="Smooth muscle"/>
              </a:rPr>
              <a:t>smooth muscle</a:t>
            </a:r>
            <a:r>
              <a:rPr lang="en-US" sz="2400" dirty="0" smtClean="0">
                <a:latin typeface="Times New Roman" pitchFamily="18" charset="0"/>
                <a:cs typeface="Times New Roman" pitchFamily="18" charset="0"/>
              </a:rPr>
              <a:t> that comes from </a:t>
            </a:r>
            <a:r>
              <a:rPr lang="en-US" sz="2400" b="1" dirty="0" err="1" smtClean="0">
                <a:latin typeface="Times New Roman" pitchFamily="18" charset="0"/>
                <a:cs typeface="Times New Roman" pitchFamily="18" charset="0"/>
              </a:rPr>
              <a:t>splanchnopleurae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of the foregut</a:t>
            </a:r>
            <a:r>
              <a:rPr lang="en-US" sz="2400" dirty="0" smtClean="0">
                <a:latin typeface="Times New Roman" pitchFamily="18" charset="0"/>
                <a:cs typeface="Times New Roman" pitchFamily="18" charset="0"/>
              </a:rPr>
              <a:t>.</a:t>
            </a: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distribution of </a:t>
            </a:r>
            <a:r>
              <a:rPr lang="en-US" sz="2400" dirty="0" smtClean="0">
                <a:latin typeface="Times New Roman" pitchFamily="18" charset="0"/>
                <a:cs typeface="Times New Roman" pitchFamily="18" charset="0"/>
                <a:hlinkClick r:id="rId4" tooltip="Skeletal muscle"/>
              </a:rPr>
              <a:t>skeletal muscle</a:t>
            </a:r>
            <a:r>
              <a:rPr lang="en-US" sz="2400" dirty="0" smtClean="0">
                <a:latin typeface="Times New Roman" pitchFamily="18" charset="0"/>
                <a:cs typeface="Times New Roman" pitchFamily="18" charset="0"/>
              </a:rPr>
              <a:t> may be from </a:t>
            </a:r>
            <a:r>
              <a:rPr lang="en-US" sz="2400" b="1" dirty="0" err="1" smtClean="0">
                <a:latin typeface="Times New Roman" pitchFamily="18" charset="0"/>
                <a:cs typeface="Times New Roman" pitchFamily="18" charset="0"/>
              </a:rPr>
              <a:t>mesenchyme</a:t>
            </a:r>
            <a:r>
              <a:rPr lang="en-US" sz="2400" b="1" dirty="0" smtClean="0">
                <a:latin typeface="Times New Roman" pitchFamily="18" charset="0"/>
                <a:cs typeface="Times New Roman" pitchFamily="18" charset="0"/>
              </a:rPr>
              <a:t> present in the area of bronchial arches </a:t>
            </a:r>
            <a:r>
              <a:rPr lang="en-US" sz="2400" dirty="0" smtClean="0">
                <a:latin typeface="Times New Roman" pitchFamily="18" charset="0"/>
                <a:cs typeface="Times New Roman" pitchFamily="18" charset="0"/>
              </a:rPr>
              <a:t>(I – VI) and migrates to the nearby foregut wall.</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OESOPHAGUS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r>
              <a:rPr lang="en-US" sz="2400" dirty="0" smtClean="0">
                <a:latin typeface="Times New Roman" pitchFamily="18" charset="0"/>
                <a:cs typeface="Times New Roman" pitchFamily="18" charset="0"/>
              </a:rPr>
              <a:t>The development of sperm in the testes is called </a:t>
            </a:r>
            <a:r>
              <a:rPr lang="en-US" sz="2400" dirty="0" smtClean="0">
                <a:latin typeface="Times New Roman" pitchFamily="18" charset="0"/>
                <a:cs typeface="Times New Roman" pitchFamily="18" charset="0"/>
                <a:hlinkClick r:id="rId2" tooltip="Spermatogenesis"/>
              </a:rPr>
              <a:t>spermatogenesis</a:t>
            </a:r>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hlinkClick r:id="rId3" tooltip="Testis"/>
              </a:rPr>
              <a:t>testis</a:t>
            </a:r>
            <a:r>
              <a:rPr lang="en-US" sz="2400" dirty="0" smtClean="0">
                <a:latin typeface="Times New Roman" pitchFamily="18" charset="0"/>
                <a:cs typeface="Times New Roman" pitchFamily="18" charset="0"/>
              </a:rPr>
              <a:t> is a glandular organ composed of several coiled </a:t>
            </a:r>
            <a:r>
              <a:rPr lang="en-US" sz="2400" dirty="0" err="1" smtClean="0">
                <a:latin typeface="Times New Roman" pitchFamily="18" charset="0"/>
                <a:cs typeface="Times New Roman" pitchFamily="18" charset="0"/>
              </a:rPr>
              <a:t>seminiferous</a:t>
            </a:r>
            <a:r>
              <a:rPr lang="en-US" sz="2400" dirty="0" smtClean="0">
                <a:latin typeface="Times New Roman" pitchFamily="18" charset="0"/>
                <a:cs typeface="Times New Roman" pitchFamily="18" charset="0"/>
              </a:rPr>
              <a:t> tubules and their wall is formed by a multi-layered </a:t>
            </a:r>
            <a:r>
              <a:rPr lang="en-US" sz="2400" dirty="0" smtClean="0">
                <a:latin typeface="Times New Roman" pitchFamily="18" charset="0"/>
                <a:cs typeface="Times New Roman" pitchFamily="18" charset="0"/>
                <a:hlinkClick r:id="rId4" tooltip="Epithelium"/>
              </a:rPr>
              <a:t>epithelium</a:t>
            </a:r>
            <a:r>
              <a:rPr lang="en-US" sz="2400" dirty="0" smtClean="0">
                <a:latin typeface="Times New Roman" pitchFamily="18" charset="0"/>
                <a:cs typeface="Times New Roman" pitchFamily="18" charset="0"/>
              </a:rPr>
              <a:t> called germinal </a:t>
            </a:r>
            <a:r>
              <a:rPr lang="en-US" sz="2400" dirty="0" smtClean="0">
                <a:latin typeface="Times New Roman" pitchFamily="18" charset="0"/>
                <a:cs typeface="Times New Roman" pitchFamily="18" charset="0"/>
                <a:hlinkClick r:id="rId4" tooltip="Epithelium"/>
              </a:rPr>
              <a:t>epithelium</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The germinal </a:t>
            </a:r>
            <a:r>
              <a:rPr lang="en-US" sz="2400" dirty="0" smtClean="0">
                <a:latin typeface="Times New Roman" pitchFamily="18" charset="0"/>
                <a:cs typeface="Times New Roman" pitchFamily="18" charset="0"/>
                <a:hlinkClick r:id="rId4" tooltip="Epithelium"/>
              </a:rPr>
              <a:t>epithelium</a:t>
            </a:r>
            <a:r>
              <a:rPr lang="en-US" sz="2400" dirty="0" smtClean="0">
                <a:latin typeface="Times New Roman" pitchFamily="18" charset="0"/>
                <a:cs typeface="Times New Roman" pitchFamily="18" charset="0"/>
              </a:rPr>
              <a:t> is formed by two types-</a:t>
            </a:r>
            <a:r>
              <a:rPr lang="en-US" sz="2400" dirty="0" err="1" smtClean="0">
                <a:latin typeface="Times New Roman" pitchFamily="18" charset="0"/>
                <a:cs typeface="Times New Roman" pitchFamily="18" charset="0"/>
              </a:rPr>
              <a:t>spermatogonia</a:t>
            </a:r>
            <a:r>
              <a:rPr lang="en-US" sz="2400" dirty="0" smtClean="0">
                <a:latin typeface="Times New Roman" pitchFamily="18" charset="0"/>
                <a:cs typeface="Times New Roman" pitchFamily="18" charset="0"/>
              </a:rPr>
              <a:t>, primary </a:t>
            </a:r>
            <a:r>
              <a:rPr lang="en-US" sz="2400" dirty="0" err="1" smtClean="0">
                <a:latin typeface="Times New Roman" pitchFamily="18" charset="0"/>
                <a:cs typeface="Times New Roman" pitchFamily="18" charset="0"/>
              </a:rPr>
              <a:t>spermatocyte</a:t>
            </a:r>
            <a:r>
              <a:rPr lang="en-US" sz="2400" dirty="0" smtClean="0">
                <a:latin typeface="Times New Roman" pitchFamily="18" charset="0"/>
                <a:cs typeface="Times New Roman" pitchFamily="18" charset="0"/>
              </a:rPr>
              <a:t>, secondary </a:t>
            </a:r>
            <a:r>
              <a:rPr lang="en-US" sz="2400" dirty="0" err="1" smtClean="0">
                <a:latin typeface="Times New Roman" pitchFamily="18" charset="0"/>
                <a:cs typeface="Times New Roman" pitchFamily="18" charset="0"/>
              </a:rPr>
              <a:t>spermatocyte</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spermatids</a:t>
            </a:r>
            <a:r>
              <a:rPr lang="en-US" sz="2400" dirty="0" smtClean="0">
                <a:latin typeface="Times New Roman" pitchFamily="18" charset="0"/>
                <a:cs typeface="Times New Roman" pitchFamily="18" charset="0"/>
              </a:rPr>
              <a:t>. When the male animal becomes sexually mature, these </a:t>
            </a:r>
            <a:r>
              <a:rPr lang="en-US" sz="2400" dirty="0" err="1" smtClean="0">
                <a:latin typeface="Times New Roman" pitchFamily="18" charset="0"/>
                <a:cs typeface="Times New Roman" pitchFamily="18" charset="0"/>
              </a:rPr>
              <a:t>spermatogonia</a:t>
            </a:r>
            <a:r>
              <a:rPr lang="en-US" sz="2400" dirty="0" smtClean="0">
                <a:latin typeface="Times New Roman" pitchFamily="18" charset="0"/>
                <a:cs typeface="Times New Roman" pitchFamily="18" charset="0"/>
              </a:rPr>
              <a:t> begin to produce sperms. This process includes three phases.</a:t>
            </a:r>
          </a:p>
          <a:p>
            <a:pPr lvl="1" algn="just"/>
            <a:r>
              <a:rPr lang="en-US" sz="2400" dirty="0" smtClean="0">
                <a:latin typeface="Times New Roman" pitchFamily="18" charset="0"/>
                <a:cs typeface="Times New Roman" pitchFamily="18" charset="0"/>
              </a:rPr>
              <a:t>Multiplication/Mitotic Phase.</a:t>
            </a:r>
          </a:p>
          <a:p>
            <a:pPr lvl="1" algn="just"/>
            <a:r>
              <a:rPr lang="en-US" sz="2400" dirty="0" smtClean="0">
                <a:latin typeface="Times New Roman" pitchFamily="18" charset="0"/>
                <a:cs typeface="Times New Roman" pitchFamily="18" charset="0"/>
              </a:rPr>
              <a:t>Growth Phase</a:t>
            </a:r>
          </a:p>
          <a:p>
            <a:pPr lvl="1" algn="just"/>
            <a:r>
              <a:rPr lang="en-US" sz="2400" dirty="0" smtClean="0">
                <a:latin typeface="Times New Roman" pitchFamily="18" charset="0"/>
                <a:cs typeface="Times New Roman" pitchFamily="18" charset="0"/>
                <a:hlinkClick r:id="rId2" tooltip="Spermatogenesis"/>
              </a:rPr>
              <a:t>Spermatogenesis</a:t>
            </a:r>
            <a:r>
              <a:rPr lang="en-US" sz="2400" dirty="0" smtClean="0">
                <a:latin typeface="Times New Roman" pitchFamily="18" charset="0"/>
                <a:cs typeface="Times New Roman" pitchFamily="18" charset="0"/>
              </a:rPr>
              <a:t>/Maturation Phase.</a:t>
            </a:r>
          </a:p>
          <a:p>
            <a:endParaRPr lang="en-US" dirty="0"/>
          </a:p>
        </p:txBody>
      </p:sp>
      <p:sp>
        <p:nvSpPr>
          <p:cNvPr id="3" name="Title 2"/>
          <p:cNvSpPr>
            <a:spLocks noGrp="1"/>
          </p:cNvSpPr>
          <p:nvPr>
            <p:ph type="title"/>
          </p:nvPr>
        </p:nvSpPr>
        <p:spPr/>
        <p:txBody>
          <a:bodyPr/>
          <a:lstStyle/>
          <a:p>
            <a:pPr algn="ctr"/>
            <a:r>
              <a:rPr lang="en-US" dirty="0" smtClean="0">
                <a:hlinkClick r:id="rId2" tooltip="Spermatogenesis"/>
              </a:rPr>
              <a:t>SPERMATOGENESIS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sz="2400" dirty="0" smtClean="0">
                <a:latin typeface="Times New Roman" pitchFamily="18" charset="0"/>
                <a:cs typeface="Times New Roman" pitchFamily="18" charset="0"/>
              </a:rPr>
              <a:t>The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indication of the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appears as </a:t>
            </a:r>
            <a:r>
              <a:rPr lang="en-US" sz="2400" b="1" dirty="0" smtClean="0">
                <a:latin typeface="Times New Roman" pitchFamily="18" charset="0"/>
                <a:cs typeface="Times New Roman" pitchFamily="18" charset="0"/>
              </a:rPr>
              <a:t>dilation in the foregut.</a:t>
            </a:r>
            <a:r>
              <a:rPr lang="en-US" sz="2400" dirty="0" smtClean="0">
                <a:latin typeface="Times New Roman" pitchFamily="18" charset="0"/>
                <a:cs typeface="Times New Roman" pitchFamily="18" charset="0"/>
              </a:rPr>
              <a:t> The dilation enlarges but is not uniform and most of the enlargement is dorsal.</a:t>
            </a:r>
          </a:p>
          <a:p>
            <a:pPr lvl="0" algn="just"/>
            <a:r>
              <a:rPr lang="en-US" sz="2400" dirty="0" smtClean="0">
                <a:latin typeface="Times New Roman" pitchFamily="18" charset="0"/>
                <a:cs typeface="Times New Roman" pitchFamily="18" charset="0"/>
              </a:rPr>
              <a:t>Once the dorsal enlargement is over, the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undergoes a </a:t>
            </a:r>
            <a:r>
              <a:rPr lang="en-US" sz="2400" b="1" dirty="0" smtClean="0">
                <a:latin typeface="Times New Roman" pitchFamily="18" charset="0"/>
                <a:cs typeface="Times New Roman" pitchFamily="18" charset="0"/>
              </a:rPr>
              <a:t>90</a:t>
            </a:r>
            <a:r>
              <a:rPr lang="en-US" sz="2400" b="1" baseline="30000" dirty="0" smtClean="0">
                <a:latin typeface="Times New Roman" pitchFamily="18" charset="0"/>
                <a:cs typeface="Times New Roman" pitchFamily="18" charset="0"/>
              </a:rPr>
              <a:t>º </a:t>
            </a:r>
            <a:r>
              <a:rPr lang="en-US" sz="2400" b="1" dirty="0" smtClean="0">
                <a:latin typeface="Times New Roman" pitchFamily="18" charset="0"/>
                <a:cs typeface="Times New Roman" pitchFamily="18" charset="0"/>
              </a:rPr>
              <a:t>rotation along </a:t>
            </a:r>
            <a:r>
              <a:rPr lang="en-US" sz="2400" b="1" dirty="0" err="1" smtClean="0">
                <a:latin typeface="Times New Roman" pitchFamily="18" charset="0"/>
                <a:cs typeface="Times New Roman" pitchFamily="18" charset="0"/>
              </a:rPr>
              <a:t>cranio</a:t>
            </a:r>
            <a:r>
              <a:rPr lang="en-US" sz="2400" b="1" dirty="0" smtClean="0">
                <a:latin typeface="Times New Roman" pitchFamily="18" charset="0"/>
                <a:cs typeface="Times New Roman" pitchFamily="18" charset="0"/>
              </a:rPr>
              <a:t>-caudal axis</a:t>
            </a:r>
            <a:r>
              <a:rPr lang="en-US" sz="2400" dirty="0" smtClean="0">
                <a:latin typeface="Times New Roman" pitchFamily="18" charset="0"/>
                <a:cs typeface="Times New Roman" pitchFamily="18" charset="0"/>
              </a:rPr>
              <a:t>. Thus the dorsal enlargement rotates forward the left side of the embryo.</a:t>
            </a:r>
          </a:p>
          <a:p>
            <a:pPr lvl="0" algn="just"/>
            <a:r>
              <a:rPr lang="en-US" sz="2400" dirty="0" smtClean="0">
                <a:latin typeface="Times New Roman" pitchFamily="18" charset="0"/>
                <a:cs typeface="Times New Roman" pitchFamily="18" charset="0"/>
              </a:rPr>
              <a:t>Hence the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lies with its dorsal part on the left and ventral part on the right. The cranial part of the dorsal enlargement of the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grows more than the </a:t>
            </a:r>
            <a:r>
              <a:rPr lang="en-US" sz="2400" b="1" dirty="0" smtClean="0">
                <a:latin typeface="Times New Roman" pitchFamily="18" charset="0"/>
                <a:cs typeface="Times New Roman" pitchFamily="18" charset="0"/>
              </a:rPr>
              <a:t>caudal part forming the </a:t>
            </a:r>
            <a:r>
              <a:rPr lang="en-US" sz="2400" b="1" dirty="0" err="1" smtClean="0">
                <a:latin typeface="Times New Roman" pitchFamily="18" charset="0"/>
                <a:cs typeface="Times New Roman" pitchFamily="18" charset="0"/>
              </a:rPr>
              <a:t>fundus</a:t>
            </a:r>
            <a:r>
              <a:rPr lang="en-US"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boundry</a:t>
            </a:r>
            <a:r>
              <a:rPr lang="en-US" sz="2400" dirty="0" smtClean="0">
                <a:latin typeface="Times New Roman" pitchFamily="18" charset="0"/>
                <a:cs typeface="Times New Roman" pitchFamily="18" charset="0"/>
              </a:rPr>
              <a:t> of dorsal enlargement becomes greater curvature and of the ventral part is </a:t>
            </a:r>
            <a:r>
              <a:rPr lang="en-US" sz="2400" b="1" dirty="0" smtClean="0">
                <a:latin typeface="Times New Roman" pitchFamily="18" charset="0"/>
                <a:cs typeface="Times New Roman" pitchFamily="18" charset="0"/>
              </a:rPr>
              <a:t>lesser </a:t>
            </a:r>
            <a:r>
              <a:rPr lang="en-US" sz="2400" b="1" dirty="0" smtClean="0">
                <a:latin typeface="Times New Roman" pitchFamily="18" charset="0"/>
                <a:cs typeface="Times New Roman" pitchFamily="18" charset="0"/>
              </a:rPr>
              <a:t>curvature.</a:t>
            </a:r>
            <a:endParaRPr lang="en-US" sz="2400" b="1"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MONOGASTRIC STOMACH</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400" dirty="0" err="1" smtClean="0">
                <a:latin typeface="Times New Roman" pitchFamily="18" charset="0"/>
                <a:cs typeface="Times New Roman" pitchFamily="18" charset="0"/>
              </a:rPr>
              <a:t>Monogastric</a:t>
            </a:r>
            <a:r>
              <a:rPr lang="en-US" sz="2400" dirty="0" smtClean="0">
                <a:latin typeface="Times New Roman" pitchFamily="18" charset="0"/>
                <a:cs typeface="Times New Roman" pitchFamily="18" charset="0"/>
              </a:rPr>
              <a:t> days reached in </a:t>
            </a:r>
            <a:r>
              <a:rPr lang="en-US" sz="2400" b="1" dirty="0" smtClean="0">
                <a:latin typeface="Times New Roman" pitchFamily="18" charset="0"/>
                <a:cs typeface="Times New Roman" pitchFamily="18" charset="0"/>
              </a:rPr>
              <a:t>33 days </a:t>
            </a:r>
            <a:r>
              <a:rPr lang="en-US" sz="2400" dirty="0" smtClean="0">
                <a:latin typeface="Times New Roman" pitchFamily="18" charset="0"/>
                <a:cs typeface="Times New Roman" pitchFamily="18" charset="0"/>
              </a:rPr>
              <a:t>and </a:t>
            </a:r>
            <a:r>
              <a:rPr lang="en-US" sz="2400" b="1" dirty="0" smtClean="0">
                <a:solidFill>
                  <a:srgbClr val="FF0000"/>
                </a:solidFill>
                <a:latin typeface="Times New Roman" pitchFamily="18" charset="0"/>
                <a:cs typeface="Times New Roman" pitchFamily="18" charset="0"/>
              </a:rPr>
              <a:t>90</a:t>
            </a:r>
            <a:r>
              <a:rPr lang="en-US" sz="2400" b="1" baseline="30000" dirty="0" smtClean="0">
                <a:solidFill>
                  <a:srgbClr val="FF0000"/>
                </a:solidFill>
                <a:latin typeface="Times New Roman" pitchFamily="18" charset="0"/>
                <a:cs typeface="Times New Roman" pitchFamily="18" charset="0"/>
              </a:rPr>
              <a:t>o </a:t>
            </a:r>
            <a:r>
              <a:rPr lang="en-US" sz="2400" b="1" dirty="0" smtClean="0">
                <a:solidFill>
                  <a:srgbClr val="FF0000"/>
                </a:solidFill>
                <a:latin typeface="Times New Roman" pitchFamily="18" charset="0"/>
                <a:cs typeface="Times New Roman" pitchFamily="18" charset="0"/>
              </a:rPr>
              <a:t>rotation </a:t>
            </a:r>
            <a:r>
              <a:rPr lang="en-US" sz="2400" dirty="0" smtClean="0">
                <a:latin typeface="Times New Roman" pitchFamily="18" charset="0"/>
                <a:cs typeface="Times New Roman" pitchFamily="18" charset="0"/>
              </a:rPr>
              <a:t>is completed by this time. The area corresponding to </a:t>
            </a:r>
            <a:r>
              <a:rPr lang="en-US" sz="2400" dirty="0" err="1" smtClean="0">
                <a:latin typeface="Times New Roman" pitchFamily="18" charset="0"/>
                <a:cs typeface="Times New Roman" pitchFamily="18" charset="0"/>
              </a:rPr>
              <a:t>fundus</a:t>
            </a:r>
            <a:r>
              <a:rPr lang="en-US" sz="2400" dirty="0" smtClean="0">
                <a:latin typeface="Times New Roman" pitchFamily="18" charset="0"/>
                <a:cs typeface="Times New Roman" pitchFamily="18" charset="0"/>
              </a:rPr>
              <a:t> becomes rumen. Other differential growth area appears along the greater curvature of embryo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just caudal and ventral to the </a:t>
            </a:r>
            <a:r>
              <a:rPr lang="en-US" sz="2400" b="1" dirty="0" smtClean="0">
                <a:solidFill>
                  <a:srgbClr val="FF0000"/>
                </a:solidFill>
                <a:latin typeface="Times New Roman" pitchFamily="18" charset="0"/>
                <a:cs typeface="Times New Roman" pitchFamily="18" charset="0"/>
              </a:rPr>
              <a:t>forming rumen</a:t>
            </a:r>
            <a:r>
              <a:rPr lang="en-US" sz="2400" dirty="0" smtClean="0">
                <a:latin typeface="Times New Roman" pitchFamily="18" charset="0"/>
                <a:cs typeface="Times New Roman" pitchFamily="18" charset="0"/>
              </a:rPr>
              <a:t>. This area is the </a:t>
            </a:r>
            <a:r>
              <a:rPr lang="en-US" sz="2400" b="1" dirty="0" smtClean="0">
                <a:solidFill>
                  <a:srgbClr val="FF0000"/>
                </a:solidFill>
                <a:latin typeface="Times New Roman" pitchFamily="18" charset="0"/>
                <a:cs typeface="Times New Roman" pitchFamily="18" charset="0"/>
              </a:rPr>
              <a:t>reticulum</a:t>
            </a:r>
            <a:r>
              <a:rPr lang="en-US" sz="2400" dirty="0" smtClean="0">
                <a:latin typeface="Times New Roman" pitchFamily="18" charset="0"/>
                <a:cs typeface="Times New Roman" pitchFamily="18" charset="0"/>
              </a:rPr>
              <a:t>.</a:t>
            </a: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A third area appears along the lesser curvature. This is the </a:t>
            </a:r>
            <a:r>
              <a:rPr lang="en-US" sz="2400" b="1" dirty="0" err="1" smtClean="0">
                <a:latin typeface="Times New Roman" pitchFamily="18" charset="0"/>
                <a:cs typeface="Times New Roman" pitchFamily="18" charset="0"/>
              </a:rPr>
              <a:t>omasum</a:t>
            </a:r>
            <a:r>
              <a:rPr lang="en-US" sz="2400" dirty="0" smtClean="0">
                <a:latin typeface="Times New Roman" pitchFamily="18" charset="0"/>
                <a:cs typeface="Times New Roman" pitchFamily="18" charset="0"/>
              </a:rPr>
              <a:t>. The </a:t>
            </a:r>
            <a:r>
              <a:rPr lang="en-US" sz="2400" b="1" dirty="0" err="1" smtClean="0">
                <a:solidFill>
                  <a:srgbClr val="FF0000"/>
                </a:solidFill>
                <a:latin typeface="Times New Roman" pitchFamily="18" charset="0"/>
                <a:cs typeface="Times New Roman" pitchFamily="18" charset="0"/>
              </a:rPr>
              <a:t>abomasum</a:t>
            </a:r>
            <a:r>
              <a:rPr lang="en-US" sz="2400" dirty="0" smtClean="0">
                <a:latin typeface="Times New Roman" pitchFamily="18" charset="0"/>
                <a:cs typeface="Times New Roman" pitchFamily="18" charset="0"/>
              </a:rPr>
              <a:t> forms from the pyloric region. By </a:t>
            </a:r>
            <a:r>
              <a:rPr lang="en-US" sz="2400" b="1" dirty="0" smtClean="0">
                <a:latin typeface="Times New Roman" pitchFamily="18" charset="0"/>
                <a:cs typeface="Times New Roman" pitchFamily="18" charset="0"/>
              </a:rPr>
              <a:t>40 days,</a:t>
            </a:r>
            <a:r>
              <a:rPr lang="en-US" sz="2400" dirty="0" smtClean="0">
                <a:latin typeface="Times New Roman" pitchFamily="18" charset="0"/>
                <a:cs typeface="Times New Roman" pitchFamily="18" charset="0"/>
              </a:rPr>
              <a:t> further differentiation occurs by two cranially directed outgrowths from </a:t>
            </a:r>
            <a:r>
              <a:rPr lang="en-US" sz="2400" dirty="0" err="1" smtClean="0">
                <a:latin typeface="Times New Roman" pitchFamily="18" charset="0"/>
                <a:cs typeface="Times New Roman" pitchFamily="18" charset="0"/>
              </a:rPr>
              <a:t>fundus</a:t>
            </a:r>
            <a:r>
              <a:rPr lang="en-US" sz="2400" dirty="0" smtClean="0">
                <a:latin typeface="Times New Roman" pitchFamily="18" charset="0"/>
                <a:cs typeface="Times New Roman" pitchFamily="18" charset="0"/>
              </a:rPr>
              <a:t>. One is dorsal and the other is ventral (dorsal and ventral sacs).</a:t>
            </a:r>
          </a:p>
          <a:p>
            <a:pPr algn="just"/>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RUMINANAT STOMACH</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b="1" dirty="0" smtClean="0">
                <a:latin typeface="Times New Roman" pitchFamily="18" charset="0"/>
                <a:cs typeface="Times New Roman" pitchFamily="18" charset="0"/>
              </a:rPr>
              <a:t>By 43 days, rumen </a:t>
            </a:r>
            <a:r>
              <a:rPr lang="en-US" dirty="0" smtClean="0">
                <a:latin typeface="Times New Roman" pitchFamily="18" charset="0"/>
                <a:cs typeface="Times New Roman" pitchFamily="18" charset="0"/>
              </a:rPr>
              <a:t>is growing </a:t>
            </a:r>
            <a:r>
              <a:rPr lang="en-US" dirty="0" err="1" smtClean="0">
                <a:latin typeface="Times New Roman" pitchFamily="18" charset="0"/>
                <a:cs typeface="Times New Roman" pitchFamily="18" charset="0"/>
              </a:rPr>
              <a:t>caudo</a:t>
            </a:r>
            <a:r>
              <a:rPr lang="en-US" dirty="0" smtClean="0">
                <a:latin typeface="Times New Roman" pitchFamily="18" charset="0"/>
                <a:cs typeface="Times New Roman" pitchFamily="18" charset="0"/>
              </a:rPr>
              <a:t>-dorsally and forward to the right. This results in reversal positions of the </a:t>
            </a:r>
            <a:r>
              <a:rPr lang="en-US" b="1" dirty="0" smtClean="0">
                <a:solidFill>
                  <a:srgbClr val="FF0000"/>
                </a:solidFill>
                <a:latin typeface="Times New Roman" pitchFamily="18" charset="0"/>
                <a:cs typeface="Times New Roman" pitchFamily="18" charset="0"/>
              </a:rPr>
              <a:t>dorsal and ventral sacs. </a:t>
            </a:r>
            <a:r>
              <a:rPr lang="en-US" dirty="0" smtClean="0">
                <a:latin typeface="Times New Roman" pitchFamily="18" charset="0"/>
                <a:cs typeface="Times New Roman" pitchFamily="18" charset="0"/>
              </a:rPr>
              <a:t>The sacs become directed caudally and the dorsal sac is dorsal to the ventral sac. Now the rumen is on the left side of the abdominal cavity, followed by </a:t>
            </a:r>
            <a:r>
              <a:rPr lang="en-US" b="1" dirty="0" smtClean="0">
                <a:latin typeface="Times New Roman" pitchFamily="18" charset="0"/>
                <a:cs typeface="Times New Roman" pitchFamily="18" charset="0"/>
              </a:rPr>
              <a:t>reticulum, </a:t>
            </a:r>
            <a:r>
              <a:rPr lang="en-US" b="1" dirty="0" err="1" smtClean="0">
                <a:latin typeface="Times New Roman" pitchFamily="18" charset="0"/>
                <a:cs typeface="Times New Roman" pitchFamily="18" charset="0"/>
              </a:rPr>
              <a:t>omasum</a:t>
            </a:r>
            <a:r>
              <a:rPr lang="en-US" b="1"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abomasum</a:t>
            </a:r>
            <a:r>
              <a:rPr lang="en-US" b="1" dirty="0" smtClean="0">
                <a:latin typeface="Times New Roman" pitchFamily="18" charset="0"/>
                <a:cs typeface="Times New Roman" pitchFamily="18" charset="0"/>
              </a:rPr>
              <a:t> towards right.</a:t>
            </a:r>
          </a:p>
          <a:p>
            <a:pPr lvl="0" algn="just"/>
            <a:r>
              <a:rPr lang="en-US" dirty="0" smtClean="0">
                <a:latin typeface="Times New Roman" pitchFamily="18" charset="0"/>
                <a:cs typeface="Times New Roman" pitchFamily="18" charset="0"/>
              </a:rPr>
              <a:t>When the rumen enlarges, it forces the reticulum cranially and ventrally. As the rumen grows, it begins to encroach toward the right. This encroachment pushes the </a:t>
            </a:r>
            <a:r>
              <a:rPr lang="en-US" b="1" dirty="0" err="1" smtClean="0">
                <a:latin typeface="Times New Roman" pitchFamily="18" charset="0"/>
                <a:cs typeface="Times New Roman" pitchFamily="18" charset="0"/>
              </a:rPr>
              <a:t>omasum</a:t>
            </a:r>
            <a:r>
              <a:rPr lang="en-US" b="1"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abomasum</a:t>
            </a:r>
            <a:r>
              <a:rPr lang="en-US" b="1" dirty="0" smtClean="0">
                <a:latin typeface="Times New Roman" pitchFamily="18" charset="0"/>
                <a:cs typeface="Times New Roman" pitchFamily="18" charset="0"/>
              </a:rPr>
              <a:t> ventrally.</a:t>
            </a:r>
          </a:p>
          <a:p>
            <a:pPr lvl="0" algn="just"/>
            <a:r>
              <a:rPr lang="en-US" dirty="0" smtClean="0">
                <a:latin typeface="Times New Roman" pitchFamily="18" charset="0"/>
                <a:cs typeface="Times New Roman" pitchFamily="18" charset="0"/>
              </a:rPr>
              <a:t>Once the adult positions are reached (</a:t>
            </a:r>
            <a:r>
              <a:rPr lang="en-US" b="1" dirty="0" smtClean="0">
                <a:latin typeface="Times New Roman" pitchFamily="18" charset="0"/>
                <a:cs typeface="Times New Roman" pitchFamily="18" charset="0"/>
              </a:rPr>
              <a:t>14 weeks of gestation</a:t>
            </a:r>
            <a:r>
              <a:rPr lang="en-US" dirty="0" smtClean="0">
                <a:latin typeface="Times New Roman" pitchFamily="18" charset="0"/>
                <a:cs typeface="Times New Roman" pitchFamily="18" charset="0"/>
              </a:rPr>
              <a:t>) the growth of the rumen slows. By birth rumen is </a:t>
            </a:r>
            <a:r>
              <a:rPr lang="en-US" b="1" dirty="0" smtClean="0">
                <a:latin typeface="Times New Roman" pitchFamily="18" charset="0"/>
                <a:cs typeface="Times New Roman" pitchFamily="18" charset="0"/>
              </a:rPr>
              <a:t>1 1/2 size of </a:t>
            </a:r>
            <a:r>
              <a:rPr lang="en-US" b="1" dirty="0" err="1" smtClean="0">
                <a:latin typeface="Times New Roman" pitchFamily="18" charset="0"/>
                <a:cs typeface="Times New Roman" pitchFamily="18" charset="0"/>
              </a:rPr>
              <a:t>abomasum</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After birth rumen enlarges till 8 weeks and by 12 weeks, becomes twice the size of </a:t>
            </a:r>
            <a:r>
              <a:rPr lang="en-US" dirty="0" err="1" smtClean="0">
                <a:latin typeface="Times New Roman" pitchFamily="18" charset="0"/>
                <a:cs typeface="Times New Roman" pitchFamily="18" charset="0"/>
              </a:rPr>
              <a:t>abomasum</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In adults around 1- ½ yrs of age the size depends on roughage diet.</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RUMINANAT </a:t>
            </a:r>
            <a:r>
              <a:rPr lang="en-US" dirty="0" smtClean="0">
                <a:solidFill>
                  <a:srgbClr val="FF0000"/>
                </a:solidFill>
                <a:latin typeface="Algerian" pitchFamily="82" charset="0"/>
              </a:rPr>
              <a:t>STOMACH- CONTI…</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hlinkClick r:id="rId2" tooltip="Intestine"/>
              </a:rPr>
              <a:t>intestine</a:t>
            </a:r>
            <a:r>
              <a:rPr lang="en-US" dirty="0" smtClean="0">
                <a:latin typeface="Times New Roman" pitchFamily="18" charset="0"/>
                <a:cs typeface="Times New Roman" pitchFamily="18" charset="0"/>
              </a:rPr>
              <a:t> is a simple tube beginning in the </a:t>
            </a:r>
            <a:r>
              <a:rPr lang="en-US" dirty="0" smtClean="0">
                <a:latin typeface="Times New Roman" pitchFamily="18" charset="0"/>
                <a:cs typeface="Times New Roman" pitchFamily="18" charset="0"/>
                <a:hlinkClick r:id="rId3" tooltip="Stomach"/>
              </a:rPr>
              <a:t>stomach</a:t>
            </a:r>
            <a:r>
              <a:rPr lang="en-US" dirty="0" smtClean="0">
                <a:latin typeface="Times New Roman" pitchFamily="18" charset="0"/>
                <a:cs typeface="Times New Roman" pitchFamily="18" charset="0"/>
              </a:rPr>
              <a:t> and ending in the </a:t>
            </a:r>
            <a:r>
              <a:rPr lang="en-US" dirty="0" err="1" smtClean="0">
                <a:latin typeface="Times New Roman" pitchFamily="18" charset="0"/>
                <a:cs typeface="Times New Roman" pitchFamily="18" charset="0"/>
              </a:rPr>
              <a:t>cloaca.The</a:t>
            </a:r>
            <a:r>
              <a:rPr lang="en-US" dirty="0" smtClean="0">
                <a:latin typeface="Times New Roman" pitchFamily="18" charset="0"/>
                <a:cs typeface="Times New Roman" pitchFamily="18" charset="0"/>
              </a:rPr>
              <a:t> narrow caudal part of the foregut forms the </a:t>
            </a:r>
            <a:r>
              <a:rPr lang="en-US" b="1" dirty="0" smtClean="0">
                <a:solidFill>
                  <a:srgbClr val="FF0000"/>
                </a:solidFill>
                <a:latin typeface="Times New Roman" pitchFamily="18" charset="0"/>
                <a:cs typeface="Times New Roman" pitchFamily="18" charset="0"/>
              </a:rPr>
              <a:t>descending duodenum</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midgut</a:t>
            </a:r>
            <a:r>
              <a:rPr lang="en-US" dirty="0" smtClean="0">
                <a:latin typeface="Times New Roman" pitchFamily="18" charset="0"/>
                <a:cs typeface="Times New Roman" pitchFamily="18" charset="0"/>
              </a:rPr>
              <a:t> develops into ascending </a:t>
            </a:r>
            <a:r>
              <a:rPr lang="en-US" b="1" dirty="0" smtClean="0">
                <a:latin typeface="Times New Roman" pitchFamily="18" charset="0"/>
                <a:cs typeface="Times New Roman" pitchFamily="18" charset="0"/>
              </a:rPr>
              <a:t>duodenum, jejunum, ileum, </a:t>
            </a:r>
            <a:r>
              <a:rPr lang="en-US" b="1" dirty="0" err="1" smtClean="0">
                <a:latin typeface="Times New Roman" pitchFamily="18" charset="0"/>
                <a:cs typeface="Times New Roman" pitchFamily="18" charset="0"/>
              </a:rPr>
              <a:t>caecum</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ascending and transverse colon</a:t>
            </a:r>
            <a:r>
              <a:rPr lang="en-US" dirty="0" smtClean="0">
                <a:latin typeface="Times New Roman" pitchFamily="18" charset="0"/>
                <a:cs typeface="Times New Roman" pitchFamily="18" charset="0"/>
              </a:rPr>
              <a:t>. The hindgut differentiates into </a:t>
            </a:r>
            <a:r>
              <a:rPr lang="en-US" dirty="0" err="1" smtClean="0">
                <a:latin typeface="Times New Roman" pitchFamily="18" charset="0"/>
                <a:cs typeface="Times New Roman" pitchFamily="18" charset="0"/>
              </a:rPr>
              <a:t>decending</a:t>
            </a:r>
            <a:r>
              <a:rPr lang="en-US" dirty="0" smtClean="0">
                <a:latin typeface="Times New Roman" pitchFamily="18" charset="0"/>
                <a:cs typeface="Times New Roman" pitchFamily="18" charset="0"/>
              </a:rPr>
              <a:t> colon and rectum.</a:t>
            </a:r>
          </a:p>
          <a:p>
            <a:pPr lvl="0" algn="just"/>
            <a:r>
              <a:rPr lang="en-US" b="1" dirty="0" smtClean="0">
                <a:latin typeface="Times New Roman" pitchFamily="18" charset="0"/>
                <a:cs typeface="Times New Roman" pitchFamily="18" charset="0"/>
              </a:rPr>
              <a:t>Around 20 days</a:t>
            </a:r>
            <a:r>
              <a:rPr lang="en-US" dirty="0" smtClean="0">
                <a:latin typeface="Times New Roman" pitchFamily="18" charset="0"/>
                <a:cs typeface="Times New Roman" pitchFamily="18" charset="0"/>
              </a:rPr>
              <a:t>, or even earlier, the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midgut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grows in length farther than it could be accommodated in </a:t>
            </a:r>
            <a:r>
              <a:rPr lang="en-US" b="1" dirty="0" smtClean="0">
                <a:latin typeface="Times New Roman" pitchFamily="18" charset="0"/>
                <a:cs typeface="Times New Roman" pitchFamily="18" charset="0"/>
              </a:rPr>
              <a:t>abdominal cavity.</a:t>
            </a:r>
          </a:p>
          <a:p>
            <a:pPr lvl="0" algn="just"/>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midgut</a:t>
            </a:r>
            <a:r>
              <a:rPr lang="en-US" dirty="0" smtClean="0">
                <a:latin typeface="Times New Roman" pitchFamily="18" charset="0"/>
                <a:cs typeface="Times New Roman" pitchFamily="18" charset="0"/>
              </a:rPr>
              <a:t> looses connection with the </a:t>
            </a:r>
            <a:r>
              <a:rPr lang="en-US" dirty="0" err="1" smtClean="0">
                <a:latin typeface="Times New Roman" pitchFamily="18" charset="0"/>
                <a:cs typeface="Times New Roman" pitchFamily="18" charset="0"/>
              </a:rPr>
              <a:t>yolksac</a:t>
            </a:r>
            <a:r>
              <a:rPr lang="en-US" dirty="0" smtClean="0">
                <a:latin typeface="Times New Roman" pitchFamily="18" charset="0"/>
                <a:cs typeface="Times New Roman" pitchFamily="18" charset="0"/>
              </a:rPr>
              <a:t> and at this stage, it is in the form of a loop. This </a:t>
            </a:r>
            <a:r>
              <a:rPr lang="en-US" b="1" dirty="0" smtClean="0">
                <a:latin typeface="Times New Roman" pitchFamily="18" charset="0"/>
                <a:cs typeface="Times New Roman" pitchFamily="18" charset="0"/>
              </a:rPr>
              <a:t>loop has a cranial and a caudal limbs </a:t>
            </a:r>
            <a:r>
              <a:rPr lang="en-US" dirty="0" smtClean="0">
                <a:latin typeface="Times New Roman" pitchFamily="18" charset="0"/>
                <a:cs typeface="Times New Roman" pitchFamily="18" charset="0"/>
              </a:rPr>
              <a:t>and it undergoes an </a:t>
            </a:r>
            <a:r>
              <a:rPr lang="en-US" b="1" dirty="0" smtClean="0">
                <a:solidFill>
                  <a:srgbClr val="FF0000"/>
                </a:solidFill>
                <a:latin typeface="Times New Roman" pitchFamily="18" charset="0"/>
                <a:cs typeface="Times New Roman" pitchFamily="18" charset="0"/>
              </a:rPr>
              <a:t>anti-clockwise rotation</a:t>
            </a:r>
            <a:r>
              <a:rPr lang="en-US" dirty="0" smtClean="0">
                <a:latin typeface="Times New Roman" pitchFamily="18" charset="0"/>
                <a:cs typeface="Times New Roman" pitchFamily="18" charset="0"/>
              </a:rPr>
              <a:t>. Due to this, the cranial limb goes to the right and behind.</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INTESTINE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smtClean="0">
                <a:latin typeface="Times New Roman" pitchFamily="18" charset="0"/>
                <a:cs typeface="Times New Roman" pitchFamily="18" charset="0"/>
              </a:rPr>
              <a:t>The </a:t>
            </a:r>
            <a:r>
              <a:rPr lang="en-US" b="1" dirty="0" smtClean="0">
                <a:solidFill>
                  <a:srgbClr val="FF0000"/>
                </a:solidFill>
                <a:latin typeface="Times New Roman" pitchFamily="18" charset="0"/>
                <a:cs typeface="Times New Roman" pitchFamily="18" charset="0"/>
              </a:rPr>
              <a:t>caudal limb </a:t>
            </a:r>
            <a:r>
              <a:rPr lang="en-US" dirty="0" smtClean="0">
                <a:latin typeface="Times New Roman" pitchFamily="18" charset="0"/>
                <a:cs typeface="Times New Roman" pitchFamily="18" charset="0"/>
              </a:rPr>
              <a:t>is taken forwards and to the </a:t>
            </a:r>
            <a:r>
              <a:rPr lang="en-US" b="1" dirty="0" smtClean="0">
                <a:latin typeface="Times New Roman" pitchFamily="18" charset="0"/>
                <a:cs typeface="Times New Roman" pitchFamily="18" charset="0"/>
              </a:rPr>
              <a:t>left</a:t>
            </a:r>
            <a:r>
              <a:rPr lang="en-US" dirty="0" smtClean="0">
                <a:latin typeface="Times New Roman" pitchFamily="18" charset="0"/>
                <a:cs typeface="Times New Roman" pitchFamily="18" charset="0"/>
              </a:rPr>
              <a:t>. Now the gut begins to elongate rapidly and the loop </a:t>
            </a:r>
            <a:r>
              <a:rPr lang="en-US" dirty="0" err="1" smtClean="0">
                <a:latin typeface="Times New Roman" pitchFamily="18" charset="0"/>
                <a:cs typeface="Times New Roman" pitchFamily="18" charset="0"/>
              </a:rPr>
              <a:t>herniates</a:t>
            </a:r>
            <a:r>
              <a:rPr lang="en-US" dirty="0" smtClean="0">
                <a:latin typeface="Times New Roman" pitchFamily="18" charset="0"/>
                <a:cs typeface="Times New Roman" pitchFamily="18" charset="0"/>
              </a:rPr>
              <a:t> into the umbilical cord. Then cranial and caudal limbs undergo </a:t>
            </a:r>
            <a:r>
              <a:rPr lang="en-US" b="1" dirty="0" smtClean="0">
                <a:latin typeface="Times New Roman" pitchFamily="18" charset="0"/>
                <a:cs typeface="Times New Roman" pitchFamily="18" charset="0"/>
              </a:rPr>
              <a:t>180</a:t>
            </a:r>
            <a:r>
              <a:rPr lang="en-US" b="1" baseline="30000" dirty="0" smtClean="0">
                <a:latin typeface="Times New Roman" pitchFamily="18" charset="0"/>
                <a:cs typeface="Times New Roman" pitchFamily="18" charset="0"/>
              </a:rPr>
              <a:t>o</a:t>
            </a:r>
            <a:r>
              <a:rPr lang="en-US" b="1" dirty="0" smtClean="0">
                <a:latin typeface="Times New Roman" pitchFamily="18" charset="0"/>
                <a:cs typeface="Times New Roman" pitchFamily="18" charset="0"/>
              </a:rPr>
              <a:t>rotation</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original cranial limb of the intestinal loop forms the ascending duodenum, jejunum and ileum. The caudal limb of the loop forms the </a:t>
            </a:r>
            <a:r>
              <a:rPr lang="en-US" dirty="0" err="1" smtClean="0">
                <a:latin typeface="Times New Roman" pitchFamily="18" charset="0"/>
                <a:cs typeface="Times New Roman" pitchFamily="18" charset="0"/>
              </a:rPr>
              <a:t>ceacum</a:t>
            </a:r>
            <a:r>
              <a:rPr lang="en-US" dirty="0" smtClean="0">
                <a:latin typeface="Times New Roman" pitchFamily="18" charset="0"/>
                <a:cs typeface="Times New Roman" pitchFamily="18" charset="0"/>
              </a:rPr>
              <a:t> and the first part of the colon.</a:t>
            </a:r>
          </a:p>
          <a:p>
            <a:pPr lvl="0" algn="just"/>
            <a:r>
              <a:rPr lang="en-US" dirty="0" smtClean="0">
                <a:latin typeface="Times New Roman" pitchFamily="18" charset="0"/>
                <a:cs typeface="Times New Roman" pitchFamily="18" charset="0"/>
              </a:rPr>
              <a:t>The hindgut forms the terminal part of the colon. The caudal end of the </a:t>
            </a:r>
            <a:r>
              <a:rPr lang="en-US" b="1" dirty="0" smtClean="0">
                <a:solidFill>
                  <a:srgbClr val="FF0000"/>
                </a:solidFill>
                <a:latin typeface="Times New Roman" pitchFamily="18" charset="0"/>
                <a:cs typeface="Times New Roman" pitchFamily="18" charset="0"/>
              </a:rPr>
              <a:t>hindgut forms the </a:t>
            </a:r>
            <a:r>
              <a:rPr lang="en-US" b="1" dirty="0" err="1" smtClean="0">
                <a:solidFill>
                  <a:srgbClr val="FF0000"/>
                </a:solidFill>
                <a:latin typeface="Times New Roman" pitchFamily="18" charset="0"/>
                <a:cs typeface="Times New Roman" pitchFamily="18" charset="0"/>
              </a:rPr>
              <a:t>cloaca</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subdivision of the </a:t>
            </a:r>
            <a:r>
              <a:rPr lang="en-US" dirty="0" err="1" smtClean="0">
                <a:latin typeface="Times New Roman" pitchFamily="18" charset="0"/>
                <a:cs typeface="Times New Roman" pitchFamily="18" charset="0"/>
              </a:rPr>
              <a:t>cloaca</a:t>
            </a:r>
            <a:r>
              <a:rPr lang="en-US" dirty="0" smtClean="0">
                <a:latin typeface="Times New Roman" pitchFamily="18" charset="0"/>
                <a:cs typeface="Times New Roman" pitchFamily="18" charset="0"/>
              </a:rPr>
              <a:t> results in the rectum. The </a:t>
            </a:r>
            <a:r>
              <a:rPr lang="en-US" dirty="0" err="1" smtClean="0">
                <a:latin typeface="Times New Roman" pitchFamily="18" charset="0"/>
                <a:cs typeface="Times New Roman" pitchFamily="18" charset="0"/>
              </a:rPr>
              <a:t>endodermal</a:t>
            </a:r>
            <a:r>
              <a:rPr lang="en-US" dirty="0" smtClean="0">
                <a:latin typeface="Times New Roman" pitchFamily="18" charset="0"/>
                <a:cs typeface="Times New Roman" pitchFamily="18" charset="0"/>
              </a:rPr>
              <a:t> lining obliterates the lumen of the gut in the early stages which later on gets canalized and the lumen gets restored. The lining gets </a:t>
            </a:r>
            <a:r>
              <a:rPr lang="en-US" b="1" dirty="0" err="1" smtClean="0">
                <a:latin typeface="Times New Roman" pitchFamily="18" charset="0"/>
                <a:cs typeface="Times New Roman" pitchFamily="18" charset="0"/>
              </a:rPr>
              <a:t>villi</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throughout initially but later the </a:t>
            </a:r>
            <a:r>
              <a:rPr lang="en-US" dirty="0" smtClean="0">
                <a:latin typeface="Times New Roman" pitchFamily="18" charset="0"/>
                <a:cs typeface="Times New Roman" pitchFamily="18" charset="0"/>
                <a:hlinkClick r:id="rId2" tooltip="Large intestine"/>
              </a:rPr>
              <a:t>large intestine</a:t>
            </a:r>
            <a:r>
              <a:rPr lang="en-US" dirty="0" smtClean="0">
                <a:latin typeface="Times New Roman" pitchFamily="18" charset="0"/>
                <a:cs typeface="Times New Roman" pitchFamily="18" charset="0"/>
              </a:rPr>
              <a:t> loses the </a:t>
            </a:r>
            <a:r>
              <a:rPr lang="en-US" dirty="0" err="1" smtClean="0">
                <a:latin typeface="Times New Roman" pitchFamily="18" charset="0"/>
                <a:cs typeface="Times New Roman" pitchFamily="18" charset="0"/>
              </a:rPr>
              <a:t>villi</a:t>
            </a:r>
            <a:r>
              <a:rPr lang="en-US" dirty="0" smtClean="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a:t>
            </a:r>
            <a:r>
              <a:rPr lang="en-US" dirty="0" smtClean="0">
                <a:solidFill>
                  <a:srgbClr val="FF0000"/>
                </a:solidFill>
                <a:latin typeface="Algerian" pitchFamily="82" charset="0"/>
              </a:rPr>
              <a:t>INTESTINE = CONTI……</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Anomalies</a:t>
            </a:r>
            <a:endParaRPr lang="en-US" dirty="0" smtClean="0"/>
          </a:p>
          <a:p>
            <a:pPr lvl="0" algn="just"/>
            <a:r>
              <a:rPr lang="en-US" sz="2600" b="1" i="1" dirty="0" err="1" smtClean="0">
                <a:solidFill>
                  <a:srgbClr val="FF0000"/>
                </a:solidFill>
                <a:latin typeface="Times New Roman" pitchFamily="18" charset="0"/>
                <a:cs typeface="Times New Roman" pitchFamily="18" charset="0"/>
              </a:rPr>
              <a:t>Stenosis</a:t>
            </a:r>
            <a:r>
              <a:rPr lang="en-US" sz="2600" b="1" i="1" dirty="0" smtClean="0">
                <a:solidFill>
                  <a:srgbClr val="FF0000"/>
                </a:solidFill>
                <a:latin typeface="Times New Roman" pitchFamily="18" charset="0"/>
                <a:cs typeface="Times New Roman" pitchFamily="18" charset="0"/>
              </a:rPr>
              <a:t> or </a:t>
            </a:r>
            <a:r>
              <a:rPr lang="en-US" sz="2600" b="1" i="1" dirty="0" err="1" smtClean="0">
                <a:solidFill>
                  <a:srgbClr val="FF0000"/>
                </a:solidFill>
                <a:latin typeface="Times New Roman" pitchFamily="18" charset="0"/>
                <a:cs typeface="Times New Roman" pitchFamily="18" charset="0"/>
              </a:rPr>
              <a:t>Atresia</a:t>
            </a:r>
            <a:r>
              <a:rPr lang="en-US" sz="2600" b="1" i="1" dirty="0" smtClean="0">
                <a:solidFill>
                  <a:srgbClr val="FF0000"/>
                </a:solidFill>
                <a:latin typeface="Times New Roman" pitchFamily="18" charset="0"/>
                <a:cs typeface="Times New Roman" pitchFamily="18" charset="0"/>
              </a:rPr>
              <a:t> of</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hlinkClick r:id="rId2" tooltip="Oesophagus"/>
              </a:rPr>
              <a:t>oesophagus</a:t>
            </a:r>
            <a:r>
              <a:rPr lang="en-US" sz="2600" dirty="0" smtClean="0">
                <a:latin typeface="Times New Roman" pitchFamily="18" charset="0"/>
                <a:cs typeface="Times New Roman" pitchFamily="18" charset="0"/>
              </a:rPr>
              <a:t> - absence of canalization.</a:t>
            </a:r>
          </a:p>
          <a:p>
            <a:pPr lvl="0" algn="just"/>
            <a:r>
              <a:rPr lang="en-US" sz="2600" b="1" i="1" dirty="0" err="1" smtClean="0">
                <a:solidFill>
                  <a:srgbClr val="FF0000"/>
                </a:solidFill>
                <a:latin typeface="Times New Roman" pitchFamily="18" charset="0"/>
                <a:cs typeface="Times New Roman" pitchFamily="18" charset="0"/>
              </a:rPr>
              <a:t>Situs</a:t>
            </a:r>
            <a:r>
              <a:rPr lang="en-US" sz="2600" b="1" i="1" dirty="0" smtClean="0">
                <a:solidFill>
                  <a:srgbClr val="FF0000"/>
                </a:solidFill>
                <a:latin typeface="Times New Roman" pitchFamily="18" charset="0"/>
                <a:cs typeface="Times New Roman" pitchFamily="18" charset="0"/>
              </a:rPr>
              <a:t> </a:t>
            </a:r>
            <a:r>
              <a:rPr lang="en-US" sz="2600" b="1" i="1" dirty="0" err="1" smtClean="0">
                <a:solidFill>
                  <a:srgbClr val="FF0000"/>
                </a:solidFill>
                <a:latin typeface="Times New Roman" pitchFamily="18" charset="0"/>
                <a:cs typeface="Times New Roman" pitchFamily="18" charset="0"/>
              </a:rPr>
              <a:t>inversus</a:t>
            </a:r>
            <a:r>
              <a:rPr lang="en-US" sz="2600" b="1" dirty="0" smtClean="0">
                <a:solidFill>
                  <a:srgbClr val="FF000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 organs found in exactly opposite situation.</a:t>
            </a:r>
          </a:p>
          <a:p>
            <a:pPr lvl="0" algn="just"/>
            <a:r>
              <a:rPr lang="en-US" sz="2600" b="1" i="1" dirty="0" smtClean="0">
                <a:solidFill>
                  <a:srgbClr val="FF0000"/>
                </a:solidFill>
                <a:latin typeface="Times New Roman" pitchFamily="18" charset="0"/>
                <a:cs typeface="Times New Roman" pitchFamily="18" charset="0"/>
              </a:rPr>
              <a:t>Umbilical fistula</a:t>
            </a:r>
            <a:r>
              <a:rPr lang="en-US" sz="2600" dirty="0" smtClean="0">
                <a:latin typeface="Times New Roman" pitchFamily="18" charset="0"/>
                <a:cs typeface="Times New Roman" pitchFamily="18" charset="0"/>
              </a:rPr>
              <a:t> - persistent yolk sac opening to exterior.</a:t>
            </a:r>
          </a:p>
          <a:p>
            <a:pPr lvl="0" algn="just"/>
            <a:r>
              <a:rPr lang="en-US" sz="2600" b="1" i="1" dirty="0" smtClean="0">
                <a:solidFill>
                  <a:srgbClr val="FF0000"/>
                </a:solidFill>
                <a:latin typeface="Times New Roman" pitchFamily="18" charset="0"/>
                <a:cs typeface="Times New Roman" pitchFamily="18" charset="0"/>
              </a:rPr>
              <a:t>Umbilical hernia</a:t>
            </a:r>
            <a:r>
              <a:rPr lang="en-US" sz="2600" dirty="0" smtClean="0">
                <a:latin typeface="Times New Roman" pitchFamily="18" charset="0"/>
                <a:cs typeface="Times New Roman" pitchFamily="18" charset="0"/>
              </a:rPr>
              <a:t> – failure of withdrawal of </a:t>
            </a:r>
            <a:r>
              <a:rPr lang="en-US" sz="2600" dirty="0" smtClean="0">
                <a:latin typeface="Times New Roman" pitchFamily="18" charset="0"/>
                <a:cs typeface="Times New Roman" pitchFamily="18" charset="0"/>
                <a:hlinkClick r:id="rId3" tooltip="Intestine"/>
              </a:rPr>
              <a:t>intestine</a:t>
            </a:r>
            <a:r>
              <a:rPr lang="en-US" sz="2600" dirty="0" smtClean="0">
                <a:latin typeface="Times New Roman" pitchFamily="18" charset="0"/>
                <a:cs typeface="Times New Roman" pitchFamily="18" charset="0"/>
              </a:rPr>
              <a:t>.</a:t>
            </a:r>
          </a:p>
          <a:p>
            <a:pPr lvl="0" algn="just"/>
            <a:r>
              <a:rPr lang="en-US" sz="2600" b="1" i="1" dirty="0" err="1" smtClean="0">
                <a:solidFill>
                  <a:srgbClr val="FF0000"/>
                </a:solidFill>
                <a:latin typeface="Times New Roman" pitchFamily="18" charset="0"/>
                <a:cs typeface="Times New Roman" pitchFamily="18" charset="0"/>
              </a:rPr>
              <a:t>Meckle’s</a:t>
            </a:r>
            <a:r>
              <a:rPr lang="en-US" sz="2600" b="1" i="1" dirty="0" smtClean="0">
                <a:solidFill>
                  <a:srgbClr val="FF0000"/>
                </a:solidFill>
                <a:latin typeface="Times New Roman" pitchFamily="18" charset="0"/>
                <a:cs typeface="Times New Roman" pitchFamily="18" charset="0"/>
              </a:rPr>
              <a:t> </a:t>
            </a:r>
            <a:r>
              <a:rPr lang="en-US" sz="2600" b="1" i="1" dirty="0" err="1" smtClean="0">
                <a:solidFill>
                  <a:srgbClr val="FF0000"/>
                </a:solidFill>
                <a:latin typeface="Times New Roman" pitchFamily="18" charset="0"/>
                <a:cs typeface="Times New Roman" pitchFamily="18" charset="0"/>
              </a:rPr>
              <a:t>direrticulum</a:t>
            </a:r>
            <a:r>
              <a:rPr lang="en-US" sz="2600" b="1" i="1" dirty="0" smtClean="0">
                <a:solidFill>
                  <a:srgbClr val="FF0000"/>
                </a:solidFill>
                <a:latin typeface="Times New Roman" pitchFamily="18" charset="0"/>
                <a:cs typeface="Times New Roman" pitchFamily="18" charset="0"/>
              </a:rPr>
              <a:t> of ileum</a:t>
            </a:r>
            <a:r>
              <a:rPr lang="en-US" sz="2600" dirty="0" smtClean="0">
                <a:latin typeface="Times New Roman" pitchFamily="18" charset="0"/>
                <a:cs typeface="Times New Roman" pitchFamily="18" charset="0"/>
              </a:rPr>
              <a:t> – Persistence of proximal part of yolk stalk.</a:t>
            </a:r>
          </a:p>
          <a:p>
            <a:pPr lvl="0" algn="just"/>
            <a:r>
              <a:rPr lang="en-US" sz="2600" b="1" i="1" dirty="0" smtClean="0">
                <a:solidFill>
                  <a:srgbClr val="FF0000"/>
                </a:solidFill>
                <a:latin typeface="Times New Roman" pitchFamily="18" charset="0"/>
                <a:cs typeface="Times New Roman" pitchFamily="18" charset="0"/>
              </a:rPr>
              <a:t>Imperforate anus</a:t>
            </a:r>
            <a:r>
              <a:rPr lang="en-US" sz="2600" dirty="0" smtClean="0">
                <a:latin typeface="Times New Roman" pitchFamily="18" charset="0"/>
                <a:cs typeface="Times New Roman" pitchFamily="18" charset="0"/>
              </a:rPr>
              <a:t> – failure of rupture of the anal membrane</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INTESTINE = CONTI……</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b="1" dirty="0" smtClean="0">
                <a:solidFill>
                  <a:srgbClr val="FF0000"/>
                </a:solidFill>
                <a:latin typeface="Times New Roman" pitchFamily="18" charset="0"/>
                <a:cs typeface="Times New Roman" pitchFamily="18" charset="0"/>
                <a:hlinkClick r:id="rId2" tooltip="Liver"/>
              </a:rPr>
              <a:t>Liver</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an </a:t>
            </a:r>
            <a:r>
              <a:rPr lang="en-US" dirty="0" err="1" smtClean="0">
                <a:latin typeface="Times New Roman" pitchFamily="18" charset="0"/>
                <a:cs typeface="Times New Roman" pitchFamily="18" charset="0"/>
              </a:rPr>
              <a:t>endodermal</a:t>
            </a:r>
            <a:r>
              <a:rPr lang="en-US" dirty="0" smtClean="0">
                <a:latin typeface="Times New Roman" pitchFamily="18" charset="0"/>
                <a:cs typeface="Times New Roman" pitchFamily="18" charset="0"/>
              </a:rPr>
              <a:t> derivative. Its </a:t>
            </a:r>
            <a:r>
              <a:rPr lang="en-US" dirty="0" err="1" smtClean="0">
                <a:latin typeface="Times New Roman" pitchFamily="18" charset="0"/>
                <a:cs typeface="Times New Roman" pitchFamily="18" charset="0"/>
              </a:rPr>
              <a:t>primordium</a:t>
            </a:r>
            <a:r>
              <a:rPr lang="en-US" dirty="0" smtClean="0">
                <a:latin typeface="Times New Roman" pitchFamily="18" charset="0"/>
                <a:cs typeface="Times New Roman" pitchFamily="18" charset="0"/>
              </a:rPr>
              <a:t> lies between the pericardial cavity and attaching</a:t>
            </a:r>
            <a:r>
              <a:rPr lang="en-US" b="1" dirty="0" smtClean="0">
                <a:latin typeface="Times New Roman" pitchFamily="18" charset="0"/>
                <a:cs typeface="Times New Roman" pitchFamily="18" charset="0"/>
              </a:rPr>
              <a:t> yolk stalk</a:t>
            </a:r>
            <a:r>
              <a:rPr lang="en-US" dirty="0" smtClean="0">
                <a:latin typeface="Times New Roman" pitchFamily="18" charset="0"/>
                <a:cs typeface="Times New Roman" pitchFamily="18" charset="0"/>
              </a:rPr>
              <a:t>. Here the floor of the future duodenum continues to give rise to definite </a:t>
            </a:r>
            <a:r>
              <a:rPr lang="en-US" dirty="0" err="1" smtClean="0">
                <a:latin typeface="Times New Roman" pitchFamily="18" charset="0"/>
                <a:cs typeface="Times New Roman" pitchFamily="18" charset="0"/>
              </a:rPr>
              <a:t>sacculations</a:t>
            </a:r>
            <a:r>
              <a:rPr lang="en-US" dirty="0" smtClean="0">
                <a:latin typeface="Times New Roman" pitchFamily="18" charset="0"/>
                <a:cs typeface="Times New Roman" pitchFamily="18" charset="0"/>
              </a:rPr>
              <a:t> named hepatic </a:t>
            </a:r>
            <a:r>
              <a:rPr lang="en-US" dirty="0" err="1" smtClean="0">
                <a:latin typeface="Times New Roman" pitchFamily="18" charset="0"/>
                <a:cs typeface="Times New Roman" pitchFamily="18" charset="0"/>
              </a:rPr>
              <a:t>diverticulum</a:t>
            </a:r>
            <a:r>
              <a:rPr lang="en-US" dirty="0" smtClean="0">
                <a:latin typeface="Times New Roman" pitchFamily="18" charset="0"/>
                <a:cs typeface="Times New Roman" pitchFamily="18" charset="0"/>
              </a:rPr>
              <a:t>. This consists of a cranial portion which will differentiate into the glandular tissue and its bile ducts</a:t>
            </a:r>
            <a:r>
              <a:rPr lang="en-US" dirty="0" smtClean="0">
                <a:latin typeface="Times New Roman" pitchFamily="18" charset="0"/>
                <a:cs typeface="Times New Roman" pitchFamily="18" charset="0"/>
              </a:rPr>
              <a:t>.</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caudal portion will become the </a:t>
            </a:r>
            <a:r>
              <a:rPr lang="en-US" dirty="0" smtClean="0">
                <a:latin typeface="Times New Roman" pitchFamily="18" charset="0"/>
                <a:cs typeface="Times New Roman" pitchFamily="18" charset="0"/>
                <a:hlinkClick r:id="rId3" tooltip="Gall bladder"/>
              </a:rPr>
              <a:t>gall bladder</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cystic duct</a:t>
            </a:r>
            <a:r>
              <a:rPr lang="en-US" dirty="0" smtClean="0">
                <a:latin typeface="Times New Roman" pitchFamily="18" charset="0"/>
                <a:cs typeface="Times New Roman" pitchFamily="18" charset="0"/>
              </a:rPr>
              <a:t>. The hepatic </a:t>
            </a:r>
            <a:r>
              <a:rPr lang="en-US" b="1" dirty="0" err="1" smtClean="0">
                <a:latin typeface="Times New Roman" pitchFamily="18" charset="0"/>
                <a:cs typeface="Times New Roman" pitchFamily="18" charset="0"/>
              </a:rPr>
              <a:t>diverticulum</a:t>
            </a:r>
            <a:r>
              <a:rPr lang="en-US" dirty="0" smtClean="0">
                <a:latin typeface="Times New Roman" pitchFamily="18" charset="0"/>
                <a:cs typeface="Times New Roman" pitchFamily="18" charset="0"/>
              </a:rPr>
              <a:t> forces its way to </a:t>
            </a:r>
            <a:r>
              <a:rPr lang="en-US" dirty="0" err="1" smtClean="0">
                <a:latin typeface="Times New Roman" pitchFamily="18" charset="0"/>
                <a:cs typeface="Times New Roman" pitchFamily="18" charset="0"/>
              </a:rPr>
              <a:t>splanchnic</a:t>
            </a:r>
            <a:r>
              <a:rPr lang="en-US" dirty="0" smtClean="0">
                <a:latin typeface="Times New Roman" pitchFamily="18" charset="0"/>
                <a:cs typeface="Times New Roman" pitchFamily="18" charset="0"/>
              </a:rPr>
              <a:t> mesoderm which forms the primitive diaphragm, the </a:t>
            </a:r>
            <a:r>
              <a:rPr lang="en-US" b="1" dirty="0" smtClean="0">
                <a:latin typeface="Times New Roman" pitchFamily="18" charset="0"/>
                <a:cs typeface="Times New Roman" pitchFamily="18" charset="0"/>
              </a:rPr>
              <a:t>septum </a:t>
            </a:r>
            <a:r>
              <a:rPr lang="en-US" b="1" dirty="0" err="1" smtClean="0">
                <a:latin typeface="Times New Roman" pitchFamily="18" charset="0"/>
                <a:cs typeface="Times New Roman" pitchFamily="18" charset="0"/>
              </a:rPr>
              <a:t>transversum</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A little later, the region of the septum occupied by the </a:t>
            </a:r>
            <a:r>
              <a:rPr lang="en-US" dirty="0" smtClean="0">
                <a:latin typeface="Times New Roman" pitchFamily="18" charset="0"/>
                <a:cs typeface="Times New Roman" pitchFamily="18" charset="0"/>
                <a:hlinkClick r:id="rId2" tooltip="Liver"/>
              </a:rPr>
              <a:t>liver</a:t>
            </a:r>
            <a:r>
              <a:rPr lang="en-US" dirty="0" smtClean="0">
                <a:latin typeface="Times New Roman" pitchFamily="18" charset="0"/>
                <a:cs typeface="Times New Roman" pitchFamily="18" charset="0"/>
              </a:rPr>
              <a:t> becomes drawn out as ventral mesentery and the final relation to the </a:t>
            </a:r>
            <a:r>
              <a:rPr lang="en-US" dirty="0" smtClean="0">
                <a:latin typeface="Times New Roman" pitchFamily="18" charset="0"/>
                <a:cs typeface="Times New Roman" pitchFamily="18" charset="0"/>
                <a:hlinkClick r:id="rId2" tooltip="Liver"/>
              </a:rPr>
              <a:t>liver</a:t>
            </a:r>
            <a:r>
              <a:rPr lang="en-US" dirty="0" smtClean="0">
                <a:latin typeface="Times New Roman" pitchFamily="18" charset="0"/>
                <a:cs typeface="Times New Roman" pitchFamily="18" charset="0"/>
              </a:rPr>
              <a:t> is more related to the mesentery than the </a:t>
            </a:r>
            <a:r>
              <a:rPr lang="en-US" b="1" dirty="0" smtClean="0">
                <a:latin typeface="Times New Roman" pitchFamily="18" charset="0"/>
                <a:cs typeface="Times New Roman" pitchFamily="18" charset="0"/>
              </a:rPr>
              <a:t>diaphragm</a:t>
            </a:r>
            <a:r>
              <a:rPr lang="en-US" dirty="0" smtClean="0">
                <a:latin typeface="Times New Roman" pitchFamily="18" charset="0"/>
                <a:cs typeface="Times New Roman" pitchFamily="18" charset="0"/>
              </a:rPr>
              <a:t>.</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cranial portion of the hepatic </a:t>
            </a:r>
            <a:r>
              <a:rPr lang="en-US" dirty="0" err="1" smtClean="0">
                <a:latin typeface="Times New Roman" pitchFamily="18" charset="0"/>
                <a:cs typeface="Times New Roman" pitchFamily="18" charset="0"/>
              </a:rPr>
              <a:t>diverticulum</a:t>
            </a:r>
            <a:r>
              <a:rPr lang="en-US" dirty="0" smtClean="0">
                <a:latin typeface="Times New Roman" pitchFamily="18" charset="0"/>
                <a:cs typeface="Times New Roman" pitchFamily="18" charset="0"/>
              </a:rPr>
              <a:t> buds off epithelial cords which invade the septum </a:t>
            </a:r>
            <a:r>
              <a:rPr lang="en-US" dirty="0" err="1" smtClean="0">
                <a:latin typeface="Times New Roman" pitchFamily="18" charset="0"/>
                <a:cs typeface="Times New Roman" pitchFamily="18" charset="0"/>
              </a:rPr>
              <a:t>transversum</a:t>
            </a:r>
            <a:r>
              <a:rPr lang="en-US" dirty="0" smtClean="0">
                <a:latin typeface="Times New Roman" pitchFamily="18" charset="0"/>
                <a:cs typeface="Times New Roman" pitchFamily="18" charset="0"/>
              </a:rPr>
              <a:t> and continue to </a:t>
            </a:r>
            <a:r>
              <a:rPr lang="en-US" b="1" dirty="0" smtClean="0">
                <a:latin typeface="Times New Roman" pitchFamily="18" charset="0"/>
                <a:cs typeface="Times New Roman" pitchFamily="18" charset="0"/>
              </a:rPr>
              <a:t>proliferate into a spongy work.</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LIVER</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lgn="just"/>
            <a:r>
              <a:rPr lang="en-US" dirty="0" smtClean="0">
                <a:latin typeface="Times New Roman" pitchFamily="18" charset="0"/>
                <a:cs typeface="Times New Roman" pitchFamily="18" charset="0"/>
              </a:rPr>
              <a:t>The paired </a:t>
            </a:r>
            <a:r>
              <a:rPr lang="en-US" dirty="0" err="1" smtClean="0">
                <a:latin typeface="Times New Roman" pitchFamily="18" charset="0"/>
                <a:cs typeface="Times New Roman" pitchFamily="18" charset="0"/>
              </a:rPr>
              <a:t>vitelline</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Veins"/>
              </a:rPr>
              <a:t>veins</a:t>
            </a:r>
            <a:r>
              <a:rPr lang="en-US" dirty="0" smtClean="0">
                <a:latin typeface="Times New Roman" pitchFamily="18" charset="0"/>
                <a:cs typeface="Times New Roman" pitchFamily="18" charset="0"/>
              </a:rPr>
              <a:t> flanking the gut and send the branches into the </a:t>
            </a:r>
            <a:r>
              <a:rPr lang="en-US" b="1" dirty="0" smtClean="0">
                <a:solidFill>
                  <a:srgbClr val="FF0000"/>
                </a:solidFill>
                <a:latin typeface="Times New Roman" pitchFamily="18" charset="0"/>
                <a:cs typeface="Times New Roman" pitchFamily="18" charset="0"/>
              </a:rPr>
              <a:t>region of proliferation</a:t>
            </a:r>
            <a:r>
              <a:rPr lang="en-US" dirty="0" smtClean="0">
                <a:latin typeface="Times New Roman" pitchFamily="18" charset="0"/>
                <a:cs typeface="Times New Roman" pitchFamily="18" charset="0"/>
              </a:rPr>
              <a:t>. The result is a mutual, intimate intergrowth of tortuous </a:t>
            </a:r>
            <a:r>
              <a:rPr lang="en-US" dirty="0" smtClean="0">
                <a:latin typeface="Times New Roman" pitchFamily="18" charset="0"/>
                <a:cs typeface="Times New Roman" pitchFamily="18" charset="0"/>
                <a:hlinkClick r:id="rId3" tooltip="Liver"/>
              </a:rPr>
              <a:t>liver</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cords and sinusoidal channels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diverticulum</a:t>
            </a:r>
            <a:r>
              <a:rPr lang="en-US" dirty="0" smtClean="0">
                <a:latin typeface="Times New Roman" pitchFamily="18" charset="0"/>
                <a:cs typeface="Times New Roman" pitchFamily="18" charset="0"/>
              </a:rPr>
              <a:t> in the meanwhile elongates and differentiates into duct system. The main portion of the </a:t>
            </a:r>
            <a:r>
              <a:rPr lang="en-US" dirty="0" err="1" smtClean="0">
                <a:latin typeface="Times New Roman" pitchFamily="18" charset="0"/>
                <a:cs typeface="Times New Roman" pitchFamily="18" charset="0"/>
              </a:rPr>
              <a:t>diverticulum</a:t>
            </a:r>
            <a:r>
              <a:rPr lang="en-US" dirty="0" smtClean="0">
                <a:latin typeface="Times New Roman" pitchFamily="18" charset="0"/>
                <a:cs typeface="Times New Roman" pitchFamily="18" charset="0"/>
              </a:rPr>
              <a:t> forms the hepatic duct and </a:t>
            </a:r>
            <a:r>
              <a:rPr lang="en-US" b="1" dirty="0" err="1" smtClean="0">
                <a:latin typeface="Times New Roman" pitchFamily="18" charset="0"/>
                <a:cs typeface="Times New Roman" pitchFamily="18" charset="0"/>
              </a:rPr>
              <a:t>ductus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choledochus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From the hepatic duct, large intra hepatic ducts buds off and from these small inter lobular ducts arise. The system of branching of </a:t>
            </a:r>
            <a:r>
              <a:rPr lang="en-US" dirty="0" err="1" smtClean="0">
                <a:latin typeface="Times New Roman" pitchFamily="18" charset="0"/>
                <a:cs typeface="Times New Roman" pitchFamily="18" charset="0"/>
              </a:rPr>
              <a:t>vitelline</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Veins"/>
              </a:rPr>
              <a:t>veins</a:t>
            </a:r>
            <a:r>
              <a:rPr lang="en-US" dirty="0" smtClean="0">
                <a:latin typeface="Times New Roman" pitchFamily="18" charset="0"/>
                <a:cs typeface="Times New Roman" pitchFamily="18" charset="0"/>
              </a:rPr>
              <a:t> are responsible for creation of </a:t>
            </a:r>
            <a:r>
              <a:rPr lang="en-US" b="1" dirty="0" smtClean="0">
                <a:latin typeface="Times New Roman" pitchFamily="18" charset="0"/>
                <a:cs typeface="Times New Roman" pitchFamily="18" charset="0"/>
              </a:rPr>
              <a:t>hepatic lobules from the parenchyma.</a:t>
            </a:r>
          </a:p>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hlinkClick r:id="rId4" tooltip="Gall bladder"/>
              </a:rPr>
              <a:t>gall bladder</a:t>
            </a:r>
            <a:r>
              <a:rPr lang="en-US" dirty="0" smtClean="0">
                <a:latin typeface="Times New Roman" pitchFamily="18" charset="0"/>
                <a:cs typeface="Times New Roman" pitchFamily="18" charset="0"/>
              </a:rPr>
              <a:t> and cystic duct develop from caudal portion of hepatic </a:t>
            </a:r>
            <a:r>
              <a:rPr lang="en-US" dirty="0" err="1" smtClean="0">
                <a:latin typeface="Times New Roman" pitchFamily="18" charset="0"/>
                <a:cs typeface="Times New Roman" pitchFamily="18" charset="0"/>
              </a:rPr>
              <a:t>diverticulum</a:t>
            </a:r>
            <a:r>
              <a:rPr lang="en-US" dirty="0" smtClean="0">
                <a:latin typeface="Times New Roman" pitchFamily="18" charset="0"/>
                <a:cs typeface="Times New Roman" pitchFamily="18" charset="0"/>
              </a:rPr>
              <a:t>. The </a:t>
            </a:r>
            <a:r>
              <a:rPr lang="en-US" b="1" dirty="0" smtClean="0">
                <a:latin typeface="Times New Roman" pitchFamily="18" charset="0"/>
                <a:cs typeface="Times New Roman" pitchFamily="18" charset="0"/>
              </a:rPr>
              <a:t>septum </a:t>
            </a:r>
            <a:r>
              <a:rPr lang="en-US" b="1" dirty="0" err="1" smtClean="0">
                <a:latin typeface="Times New Roman" pitchFamily="18" charset="0"/>
                <a:cs typeface="Times New Roman" pitchFamily="18" charset="0"/>
              </a:rPr>
              <a:t>transversum</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furnishes the peritoneal covering and the connective tissue framework.</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a:t>
            </a:r>
            <a:r>
              <a:rPr lang="en-US" dirty="0" smtClean="0">
                <a:solidFill>
                  <a:srgbClr val="FF0000"/>
                </a:solidFill>
                <a:latin typeface="Algerian" pitchFamily="82" charset="0"/>
              </a:rPr>
              <a:t>LIVER</a:t>
            </a:r>
            <a:br>
              <a:rPr lang="en-US" dirty="0" smtClean="0">
                <a:solidFill>
                  <a:srgbClr val="FF0000"/>
                </a:solidFill>
                <a:latin typeface="Algerian" pitchFamily="82" charset="0"/>
              </a:rPr>
            </a:br>
            <a:r>
              <a:rPr lang="en-US" dirty="0" smtClean="0">
                <a:solidFill>
                  <a:srgbClr val="FF0000"/>
                </a:solidFill>
                <a:latin typeface="Algerian" pitchFamily="82" charset="0"/>
              </a:rPr>
              <a:t>CONTI…</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000" dirty="0" smtClean="0">
                <a:latin typeface="Times New Roman" pitchFamily="18" charset="0"/>
                <a:cs typeface="Times New Roman" pitchFamily="18" charset="0"/>
              </a:rPr>
              <a:t>It is an </a:t>
            </a:r>
            <a:r>
              <a:rPr lang="en-US" sz="2000" dirty="0" err="1" smtClean="0">
                <a:latin typeface="Times New Roman" pitchFamily="18" charset="0"/>
                <a:cs typeface="Times New Roman" pitchFamily="18" charset="0"/>
              </a:rPr>
              <a:t>endodermal</a:t>
            </a:r>
            <a:r>
              <a:rPr lang="en-US" sz="2000" dirty="0" smtClean="0">
                <a:latin typeface="Times New Roman" pitchFamily="18" charset="0"/>
                <a:cs typeface="Times New Roman" pitchFamily="18" charset="0"/>
              </a:rPr>
              <a:t> derivative. The </a:t>
            </a:r>
            <a:r>
              <a:rPr lang="en-US" sz="2000" b="1" dirty="0" err="1" smtClean="0">
                <a:latin typeface="Times New Roman" pitchFamily="18" charset="0"/>
                <a:cs typeface="Times New Roman" pitchFamily="18" charset="0"/>
              </a:rPr>
              <a:t>outpocketings</a:t>
            </a:r>
            <a:r>
              <a:rPr lang="en-US" sz="2000" b="1" dirty="0" smtClean="0">
                <a:latin typeface="Times New Roman" pitchFamily="18" charset="0"/>
                <a:cs typeface="Times New Roman" pitchFamily="18" charset="0"/>
              </a:rPr>
              <a:t> from the </a:t>
            </a:r>
            <a:r>
              <a:rPr lang="en-US" sz="2000" b="1" dirty="0" err="1" smtClean="0">
                <a:latin typeface="Times New Roman" pitchFamily="18" charset="0"/>
                <a:cs typeface="Times New Roman" pitchFamily="18" charset="0"/>
              </a:rPr>
              <a:t>endodermal</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lining of the gut are the indications of future </a:t>
            </a:r>
            <a:r>
              <a:rPr lang="en-US" sz="2000" dirty="0" smtClean="0">
                <a:latin typeface="Times New Roman" pitchFamily="18" charset="0"/>
                <a:cs typeface="Times New Roman" pitchFamily="18" charset="0"/>
                <a:hlinkClick r:id="rId2" tooltip="Pancreas"/>
              </a:rPr>
              <a:t>pancreas</a:t>
            </a:r>
            <a:r>
              <a:rPr lang="en-US" sz="2000" dirty="0" smtClean="0">
                <a:latin typeface="Times New Roman" pitchFamily="18" charset="0"/>
                <a:cs typeface="Times New Roman" pitchFamily="18" charset="0"/>
              </a:rPr>
              <a:t>. These buds arise on the opposite sides of duodenum, one on the dorsal side and the other on the ventral side</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dorsal bud lies in front of the hepatic </a:t>
            </a:r>
            <a:r>
              <a:rPr lang="en-US" sz="2000" b="1" dirty="0" err="1" smtClean="0">
                <a:latin typeface="Times New Roman" pitchFamily="18" charset="0"/>
                <a:cs typeface="Times New Roman" pitchFamily="18" charset="0"/>
              </a:rPr>
              <a:t>diverticulum</a:t>
            </a:r>
            <a:r>
              <a:rPr lang="en-US"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ventral bud lies in the angle between the gut and the hepatic </a:t>
            </a:r>
            <a:r>
              <a:rPr lang="en-US" sz="2000" b="1" dirty="0" err="1" smtClean="0">
                <a:latin typeface="Times New Roman" pitchFamily="18" charset="0"/>
                <a:cs typeface="Times New Roman" pitchFamily="18" charset="0"/>
              </a:rPr>
              <a:t>diverticulum</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Unequal growth of duodenal wall shifts the bile duct dorsally and the ventral </a:t>
            </a:r>
            <a:r>
              <a:rPr lang="en-US" sz="2000" dirty="0" err="1" smtClean="0">
                <a:latin typeface="Times New Roman" pitchFamily="18" charset="0"/>
                <a:cs typeface="Times New Roman" pitchFamily="18" charset="0"/>
              </a:rPr>
              <a:t>primordium</a:t>
            </a:r>
            <a:r>
              <a:rPr lang="en-US" sz="2000" dirty="0" smtClean="0">
                <a:latin typeface="Times New Roman" pitchFamily="18" charset="0"/>
                <a:cs typeface="Times New Roman" pitchFamily="18" charset="0"/>
              </a:rPr>
              <a:t> of the </a:t>
            </a:r>
            <a:r>
              <a:rPr lang="en-US" sz="2000" dirty="0" smtClean="0">
                <a:latin typeface="Times New Roman" pitchFamily="18" charset="0"/>
                <a:cs typeface="Times New Roman" pitchFamily="18" charset="0"/>
                <a:hlinkClick r:id="rId2" tooltip="Pancreas"/>
              </a:rPr>
              <a:t>pancreas</a:t>
            </a:r>
            <a:r>
              <a:rPr lang="en-US" sz="2000" dirty="0" smtClean="0">
                <a:latin typeface="Times New Roman" pitchFamily="18" charset="0"/>
                <a:cs typeface="Times New Roman" pitchFamily="18" charset="0"/>
              </a:rPr>
              <a:t> is shifted dorsal and is brought nearer to the dorsal </a:t>
            </a:r>
            <a:r>
              <a:rPr lang="en-US" sz="2000" dirty="0" err="1" smtClean="0">
                <a:latin typeface="Times New Roman" pitchFamily="18" charset="0"/>
                <a:cs typeface="Times New Roman" pitchFamily="18" charset="0"/>
              </a:rPr>
              <a:t>primordium</a:t>
            </a:r>
            <a:r>
              <a:rPr lang="en-US" sz="2000" dirty="0" smtClean="0">
                <a:latin typeface="Times New Roman" pitchFamily="18" charset="0"/>
                <a:cs typeface="Times New Roman" pitchFamily="18" charset="0"/>
              </a:rPr>
              <a:t>. During </a:t>
            </a:r>
            <a:r>
              <a:rPr lang="en-US" sz="2000" dirty="0" err="1" smtClean="0">
                <a:latin typeface="Times New Roman" pitchFamily="18" charset="0"/>
                <a:cs typeface="Times New Roman" pitchFamily="18" charset="0"/>
              </a:rPr>
              <a:t>futher</a:t>
            </a:r>
            <a:r>
              <a:rPr lang="en-US" sz="2000" dirty="0" smtClean="0">
                <a:latin typeface="Times New Roman" pitchFamily="18" charset="0"/>
                <a:cs typeface="Times New Roman" pitchFamily="18" charset="0"/>
              </a:rPr>
              <a:t> development </a:t>
            </a:r>
            <a:r>
              <a:rPr lang="en-US" sz="2000" b="1" dirty="0" smtClean="0">
                <a:solidFill>
                  <a:srgbClr val="FF0000"/>
                </a:solidFill>
                <a:latin typeface="Times New Roman" pitchFamily="18" charset="0"/>
                <a:cs typeface="Times New Roman" pitchFamily="18" charset="0"/>
              </a:rPr>
              <a:t>two </a:t>
            </a:r>
            <a:r>
              <a:rPr lang="en-US" sz="2000" b="1" dirty="0" err="1" smtClean="0">
                <a:solidFill>
                  <a:srgbClr val="FF0000"/>
                </a:solidFill>
                <a:latin typeface="Times New Roman" pitchFamily="18" charset="0"/>
                <a:cs typeface="Times New Roman" pitchFamily="18" charset="0"/>
              </a:rPr>
              <a:t>primordia</a:t>
            </a:r>
            <a:r>
              <a:rPr lang="en-US" sz="2000" b="1" dirty="0" smtClean="0">
                <a:solidFill>
                  <a:srgbClr val="FF0000"/>
                </a:solidFill>
                <a:latin typeface="Times New Roman" pitchFamily="18" charset="0"/>
                <a:cs typeface="Times New Roman" pitchFamily="18" charset="0"/>
              </a:rPr>
              <a:t> fuse</a:t>
            </a:r>
            <a:r>
              <a:rPr lang="en-US" sz="2000" dirty="0" smtClean="0">
                <a:latin typeface="Times New Roman" pitchFamily="18" charset="0"/>
                <a:cs typeface="Times New Roman" pitchFamily="18" charset="0"/>
              </a:rPr>
              <a:t>.</a:t>
            </a:r>
          </a:p>
          <a:p>
            <a:pPr lvl="0"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By proliferation, the duct system develop into </a:t>
            </a:r>
            <a:r>
              <a:rPr lang="en-US" sz="2000" dirty="0" err="1" smtClean="0">
                <a:latin typeface="Times New Roman" pitchFamily="18" charset="0"/>
                <a:cs typeface="Times New Roman" pitchFamily="18" charset="0"/>
              </a:rPr>
              <a:t>acini</a:t>
            </a:r>
            <a:r>
              <a:rPr lang="en-US" sz="2000" dirty="0" smtClean="0">
                <a:latin typeface="Times New Roman" pitchFamily="18" charset="0"/>
                <a:cs typeface="Times New Roman" pitchFamily="18" charset="0"/>
              </a:rPr>
              <a:t>, some epithelial buds loose connection with ducts and develop as</a:t>
            </a:r>
            <a:r>
              <a:rPr lang="en-US" sz="2000" b="1" dirty="0" smtClean="0">
                <a:solidFill>
                  <a:srgbClr val="FF0000"/>
                </a:solidFill>
                <a:latin typeface="Times New Roman" pitchFamily="18" charset="0"/>
                <a:cs typeface="Times New Roman" pitchFamily="18" charset="0"/>
              </a:rPr>
              <a:t> islets</a:t>
            </a:r>
          </a:p>
          <a:p>
            <a:pPr algn="just"/>
            <a:endParaRPr lang="en-US" sz="2000"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OF </a:t>
            </a:r>
            <a:r>
              <a:rPr lang="en-US" dirty="0" smtClean="0">
                <a:solidFill>
                  <a:srgbClr val="FF0000"/>
                </a:solidFill>
                <a:latin typeface="Algerian" pitchFamily="82" charset="0"/>
              </a:rPr>
              <a:t>PANCREAS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hlinkClick r:id="rId2" tooltip="Spleen"/>
              </a:rPr>
              <a:t>spleen</a:t>
            </a:r>
            <a:r>
              <a:rPr lang="en-US" dirty="0" smtClean="0">
                <a:latin typeface="Times New Roman" pitchFamily="18" charset="0"/>
                <a:cs typeface="Times New Roman" pitchFamily="18" charset="0"/>
              </a:rPr>
              <a:t> is a </a:t>
            </a:r>
            <a:r>
              <a:rPr lang="en-US" dirty="0" err="1" smtClean="0">
                <a:latin typeface="Times New Roman" pitchFamily="18" charset="0"/>
                <a:cs typeface="Times New Roman" pitchFamily="18" charset="0"/>
              </a:rPr>
              <a:t>mesodermal</a:t>
            </a:r>
            <a:r>
              <a:rPr lang="en-US" dirty="0" smtClean="0">
                <a:latin typeface="Times New Roman" pitchFamily="18" charset="0"/>
                <a:cs typeface="Times New Roman" pitchFamily="18" charset="0"/>
              </a:rPr>
              <a:t> derivative. It is developed in the dorsal </a:t>
            </a:r>
            <a:r>
              <a:rPr lang="en-US" b="1" dirty="0" err="1" smtClean="0">
                <a:latin typeface="Times New Roman" pitchFamily="18" charset="0"/>
                <a:cs typeface="Times New Roman" pitchFamily="18" charset="0"/>
              </a:rPr>
              <a:t>mesogastrium</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At first an accumulation of </a:t>
            </a:r>
            <a:r>
              <a:rPr lang="en-US" b="1" dirty="0" err="1" smtClean="0">
                <a:latin typeface="Times New Roman" pitchFamily="18" charset="0"/>
                <a:cs typeface="Times New Roman" pitchFamily="18" charset="0"/>
              </a:rPr>
              <a:t>mesenchymal</a:t>
            </a:r>
            <a:r>
              <a:rPr lang="en-US" b="1" dirty="0" smtClean="0">
                <a:latin typeface="Times New Roman" pitchFamily="18" charset="0"/>
                <a:cs typeface="Times New Roman" pitchFamily="18" charset="0"/>
              </a:rPr>
              <a:t> cells </a:t>
            </a:r>
            <a:r>
              <a:rPr lang="en-US" dirty="0" smtClean="0">
                <a:latin typeface="Times New Roman" pitchFamily="18" charset="0"/>
                <a:cs typeface="Times New Roman" pitchFamily="18" charset="0"/>
              </a:rPr>
              <a:t>is seen just beneath the surface of the peritoneal </a:t>
            </a:r>
            <a:r>
              <a:rPr lang="en-US" dirty="0" smtClean="0">
                <a:latin typeface="Times New Roman" pitchFamily="18" charset="0"/>
                <a:cs typeface="Times New Roman" pitchFamily="18" charset="0"/>
                <a:hlinkClick r:id="rId3" tooltip="Epithelium"/>
              </a:rPr>
              <a:t>epithelium</a:t>
            </a:r>
            <a:r>
              <a:rPr lang="en-US" dirty="0" smtClean="0">
                <a:latin typeface="Times New Roman" pitchFamily="18" charset="0"/>
                <a:cs typeface="Times New Roman" pitchFamily="18" charset="0"/>
              </a:rPr>
              <a:t>. This mass increases in size and projects above the </a:t>
            </a:r>
            <a:r>
              <a:rPr lang="en-US" dirty="0" err="1" smtClean="0">
                <a:latin typeface="Times New Roman" pitchFamily="18" charset="0"/>
                <a:cs typeface="Times New Roman" pitchFamily="18" charset="0"/>
              </a:rPr>
              <a:t>omental</a:t>
            </a:r>
            <a:r>
              <a:rPr lang="en-US" dirty="0" smtClean="0">
                <a:latin typeface="Times New Roman" pitchFamily="18" charset="0"/>
                <a:cs typeface="Times New Roman" pitchFamily="18" charset="0"/>
              </a:rPr>
              <a:t> surface as several </a:t>
            </a:r>
            <a:r>
              <a:rPr lang="en-US" b="1" dirty="0" smtClean="0">
                <a:latin typeface="Times New Roman" pitchFamily="18" charset="0"/>
                <a:cs typeface="Times New Roman" pitchFamily="18" charset="0"/>
              </a:rPr>
              <a:t>hillocks</a:t>
            </a:r>
            <a:r>
              <a:rPr lang="en-US" dirty="0" smtClean="0">
                <a:latin typeface="Times New Roman" pitchFamily="18" charset="0"/>
                <a:cs typeface="Times New Roman" pitchFamily="18" charset="0"/>
              </a:rPr>
              <a:t> which soon merge.</a:t>
            </a:r>
          </a:p>
          <a:p>
            <a:pPr lvl="0" algn="just"/>
            <a:r>
              <a:rPr lang="en-US" dirty="0" smtClean="0">
                <a:latin typeface="Times New Roman" pitchFamily="18" charset="0"/>
                <a:cs typeface="Times New Roman" pitchFamily="18" charset="0"/>
              </a:rPr>
              <a:t>The part of the dorsal </a:t>
            </a:r>
            <a:r>
              <a:rPr lang="en-US" b="1" dirty="0" err="1" smtClean="0">
                <a:latin typeface="Times New Roman" pitchFamily="18" charset="0"/>
                <a:cs typeface="Times New Roman" pitchFamily="18" charset="0"/>
              </a:rPr>
              <a:t>mesogastrium</a:t>
            </a:r>
            <a:r>
              <a:rPr lang="en-US" dirty="0" smtClean="0">
                <a:latin typeface="Times New Roman" pitchFamily="18" charset="0"/>
                <a:cs typeface="Times New Roman" pitchFamily="18" charset="0"/>
              </a:rPr>
              <a:t> which is attached to the </a:t>
            </a:r>
            <a:r>
              <a:rPr lang="en-US" dirty="0" smtClean="0">
                <a:latin typeface="Times New Roman" pitchFamily="18" charset="0"/>
                <a:cs typeface="Times New Roman" pitchFamily="18" charset="0"/>
                <a:hlinkClick r:id="rId2" tooltip="Spleen"/>
              </a:rPr>
              <a:t>spleen</a:t>
            </a:r>
            <a:r>
              <a:rPr lang="en-US" dirty="0" smtClean="0">
                <a:latin typeface="Times New Roman" pitchFamily="18" charset="0"/>
                <a:cs typeface="Times New Roman" pitchFamily="18" charset="0"/>
              </a:rPr>
              <a:t> becomes reduced to narrow band called the </a:t>
            </a:r>
            <a:r>
              <a:rPr lang="en-US" dirty="0" err="1" smtClean="0">
                <a:latin typeface="Times New Roman" pitchFamily="18" charset="0"/>
                <a:cs typeface="Times New Roman" pitchFamily="18" charset="0"/>
              </a:rPr>
              <a:t>gastrosplenic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omentum</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mesenchyme</a:t>
            </a:r>
            <a:r>
              <a:rPr lang="en-US" dirty="0" smtClean="0">
                <a:latin typeface="Times New Roman" pitchFamily="18" charset="0"/>
                <a:cs typeface="Times New Roman" pitchFamily="18" charset="0"/>
              </a:rPr>
              <a:t> is soon </a:t>
            </a:r>
            <a:r>
              <a:rPr lang="en-US" dirty="0" err="1" smtClean="0">
                <a:latin typeface="Times New Roman" pitchFamily="18" charset="0"/>
                <a:cs typeface="Times New Roman" pitchFamily="18" charset="0"/>
              </a:rPr>
              <a:t>vascularised</a:t>
            </a:r>
            <a:r>
              <a:rPr lang="en-US" dirty="0" smtClean="0">
                <a:latin typeface="Times New Roman" pitchFamily="18" charset="0"/>
                <a:cs typeface="Times New Roman" pitchFamily="18" charset="0"/>
              </a:rPr>
              <a:t> and the capsule, </a:t>
            </a:r>
            <a:r>
              <a:rPr lang="en-US" b="1" dirty="0" err="1" smtClean="0">
                <a:latin typeface="Times New Roman" pitchFamily="18" charset="0"/>
                <a:cs typeface="Times New Roman" pitchFamily="18" charset="0"/>
              </a:rPr>
              <a:t>trabeculae</a:t>
            </a:r>
            <a:r>
              <a:rPr lang="en-US" b="1" dirty="0" smtClean="0">
                <a:latin typeface="Times New Roman" pitchFamily="18" charset="0"/>
                <a:cs typeface="Times New Roman" pitchFamily="18" charset="0"/>
              </a:rPr>
              <a:t> and pulp cords </a:t>
            </a:r>
            <a:r>
              <a:rPr lang="en-US" dirty="0" smtClean="0">
                <a:latin typeface="Times New Roman" pitchFamily="18" charset="0"/>
                <a:cs typeface="Times New Roman" pitchFamily="18" charset="0"/>
              </a:rPr>
              <a:t>are differentiated</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EMBRYONIC DEVELOPMENT </a:t>
            </a:r>
            <a:r>
              <a:rPr lang="en-US" dirty="0" smtClean="0">
                <a:solidFill>
                  <a:srgbClr val="FF0000"/>
                </a:solidFill>
                <a:latin typeface="Algerian" pitchFamily="82" charset="0"/>
              </a:rPr>
              <a:t>OF SPLEEN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b="1" dirty="0" smtClean="0">
                <a:latin typeface="Times New Roman" pitchFamily="18" charset="0"/>
                <a:cs typeface="Times New Roman" pitchFamily="18" charset="0"/>
              </a:rPr>
              <a:t>Multiplication phase</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Mitosis of </a:t>
            </a:r>
            <a:r>
              <a:rPr lang="en-US" dirty="0" err="1" smtClean="0">
                <a:latin typeface="Times New Roman" pitchFamily="18" charset="0"/>
                <a:cs typeface="Times New Roman" pitchFamily="18" charset="0"/>
              </a:rPr>
              <a:t>spermatogonia</a:t>
            </a:r>
            <a:r>
              <a:rPr lang="en-US" dirty="0" smtClean="0">
                <a:latin typeface="Times New Roman" pitchFamily="18" charset="0"/>
                <a:cs typeface="Times New Roman" pitchFamily="18" charset="0"/>
              </a:rPr>
              <a:t> occurs throughout the life and they are situated near the outer wall of the </a:t>
            </a:r>
            <a:r>
              <a:rPr lang="en-US" b="1" dirty="0" err="1" smtClean="0">
                <a:latin typeface="Times New Roman" pitchFamily="18" charset="0"/>
                <a:cs typeface="Times New Roman" pitchFamily="18" charset="0"/>
              </a:rPr>
              <a:t>seminiferous</a:t>
            </a:r>
            <a:r>
              <a:rPr lang="en-US" b="1" dirty="0" smtClean="0">
                <a:latin typeface="Times New Roman" pitchFamily="18" charset="0"/>
                <a:cs typeface="Times New Roman" pitchFamily="18" charset="0"/>
              </a:rPr>
              <a:t> tubules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spermatogonia</a:t>
            </a:r>
            <a:r>
              <a:rPr lang="en-US" dirty="0" smtClean="0">
                <a:latin typeface="Times New Roman" pitchFamily="18" charset="0"/>
                <a:cs typeface="Times New Roman" pitchFamily="18" charset="0"/>
              </a:rPr>
              <a:t> are the rounded cells and they are the mother cells from which primary </a:t>
            </a:r>
            <a:r>
              <a:rPr lang="en-US" dirty="0" err="1" smtClean="0">
                <a:latin typeface="Times New Roman" pitchFamily="18" charset="0"/>
                <a:cs typeface="Times New Roman" pitchFamily="18" charset="0"/>
              </a:rPr>
              <a:t>spermatocyte</a:t>
            </a:r>
            <a:r>
              <a:rPr lang="en-US" dirty="0" smtClean="0">
                <a:latin typeface="Times New Roman" pitchFamily="18" charset="0"/>
                <a:cs typeface="Times New Roman" pitchFamily="18" charset="0"/>
              </a:rPr>
              <a:t> are produced. These are also rounded cells situated near to the </a:t>
            </a:r>
            <a:r>
              <a:rPr lang="en-US" dirty="0" err="1" smtClean="0">
                <a:latin typeface="Times New Roman" pitchFamily="18" charset="0"/>
                <a:cs typeface="Times New Roman" pitchFamily="18" charset="0"/>
              </a:rPr>
              <a:t>spermatogonia</a:t>
            </a:r>
            <a:r>
              <a:rPr lang="en-US"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Growth phase</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During this phase, limited growth occurs. This growth phase is insignificant.</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rgbClr val="FF0000"/>
                </a:solidFill>
                <a:hlinkClick r:id="rId2" tooltip="Spermatogenesis"/>
              </a:rPr>
              <a:t>SPERMATOGENESIS</a:t>
            </a:r>
            <a:r>
              <a:rPr lang="en-US" dirty="0" smtClean="0">
                <a:solidFill>
                  <a:srgbClr val="FF0000"/>
                </a:solidFill>
              </a:rPr>
              <a:t> CONTIN…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b="1" dirty="0" smtClean="0">
                <a:latin typeface="Times New Roman" pitchFamily="18" charset="0"/>
                <a:cs typeface="Times New Roman" pitchFamily="18" charset="0"/>
              </a:rPr>
              <a:t>Maturation phase</a:t>
            </a:r>
            <a:endParaRPr lang="en-US" sz="20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Each </a:t>
            </a:r>
            <a:r>
              <a:rPr lang="en-US" sz="2400" b="1" dirty="0" smtClean="0">
                <a:solidFill>
                  <a:srgbClr val="FF0000"/>
                </a:solidFill>
                <a:latin typeface="Times New Roman" pitchFamily="18" charset="0"/>
                <a:cs typeface="Times New Roman" pitchFamily="18" charset="0"/>
              </a:rPr>
              <a:t>primary </a:t>
            </a:r>
            <a:r>
              <a:rPr lang="en-US" sz="2400" b="1" dirty="0" err="1" smtClean="0">
                <a:solidFill>
                  <a:srgbClr val="FF0000"/>
                </a:solidFill>
                <a:latin typeface="Times New Roman" pitchFamily="18" charset="0"/>
                <a:cs typeface="Times New Roman" pitchFamily="18" charset="0"/>
              </a:rPr>
              <a:t>spermatocyte</a:t>
            </a:r>
            <a:r>
              <a:rPr lang="en-US" sz="2400" b="1"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is divided into two secondary </a:t>
            </a:r>
            <a:r>
              <a:rPr lang="en-US" sz="2400" dirty="0" err="1" smtClean="0">
                <a:latin typeface="Times New Roman" pitchFamily="18" charset="0"/>
                <a:cs typeface="Times New Roman" pitchFamily="18" charset="0"/>
              </a:rPr>
              <a:t>spermatocyte</a:t>
            </a:r>
            <a:r>
              <a:rPr lang="en-US" sz="2400" dirty="0" smtClean="0">
                <a:latin typeface="Times New Roman" pitchFamily="18" charset="0"/>
                <a:cs typeface="Times New Roman" pitchFamily="18" charset="0"/>
              </a:rPr>
              <a:t> by I meiotic division. From each of the secondary </a:t>
            </a:r>
            <a:r>
              <a:rPr lang="en-US" sz="2400" dirty="0" err="1" smtClean="0">
                <a:latin typeface="Times New Roman" pitchFamily="18" charset="0"/>
                <a:cs typeface="Times New Roman" pitchFamily="18" charset="0"/>
              </a:rPr>
              <a:t>spermatocytes</a:t>
            </a:r>
            <a:r>
              <a:rPr lang="en-US" sz="2400" dirty="0" smtClean="0">
                <a:latin typeface="Times New Roman" pitchFamily="18" charset="0"/>
                <a:cs typeface="Times New Roman" pitchFamily="18" charset="0"/>
              </a:rPr>
              <a:t>, two </a:t>
            </a:r>
            <a:r>
              <a:rPr lang="en-US" sz="2400" dirty="0" err="1" smtClean="0">
                <a:latin typeface="Times New Roman" pitchFamily="18" charset="0"/>
                <a:cs typeface="Times New Roman" pitchFamily="18" charset="0"/>
              </a:rPr>
              <a:t>spermatids</a:t>
            </a:r>
            <a:r>
              <a:rPr lang="en-US" sz="2400" dirty="0" smtClean="0">
                <a:latin typeface="Times New Roman" pitchFamily="18" charset="0"/>
                <a:cs typeface="Times New Roman" pitchFamily="18" charset="0"/>
              </a:rPr>
              <a:t> are produced by </a:t>
            </a:r>
            <a:r>
              <a:rPr lang="en-US" sz="2400" b="1" dirty="0" smtClean="0">
                <a:latin typeface="Times New Roman" pitchFamily="18" charset="0"/>
                <a:cs typeface="Times New Roman" pitchFamily="18" charset="0"/>
              </a:rPr>
              <a:t>II meiotic division.</a:t>
            </a:r>
            <a:r>
              <a:rPr lang="en-US" sz="2400" dirty="0" smtClean="0">
                <a:latin typeface="Times New Roman" pitchFamily="18" charset="0"/>
                <a:cs typeface="Times New Roman" pitchFamily="18" charset="0"/>
              </a:rPr>
              <a:t> Thus from one primary </a:t>
            </a:r>
            <a:r>
              <a:rPr lang="en-US" sz="2400" dirty="0" err="1" smtClean="0">
                <a:latin typeface="Times New Roman" pitchFamily="18" charset="0"/>
                <a:cs typeface="Times New Roman" pitchFamily="18" charset="0"/>
              </a:rPr>
              <a:t>spermatocyte</a:t>
            </a:r>
            <a:r>
              <a:rPr lang="en-US" sz="2400" dirty="0" smtClean="0">
                <a:latin typeface="Times New Roman" pitchFamily="18" charset="0"/>
                <a:cs typeface="Times New Roman" pitchFamily="18" charset="0"/>
              </a:rPr>
              <a:t> four </a:t>
            </a:r>
            <a:r>
              <a:rPr lang="en-US" sz="2400" dirty="0" err="1" smtClean="0">
                <a:latin typeface="Times New Roman" pitchFamily="18" charset="0"/>
                <a:cs typeface="Times New Roman" pitchFamily="18" charset="0"/>
              </a:rPr>
              <a:t>spermatids</a:t>
            </a:r>
            <a:r>
              <a:rPr lang="en-US" sz="2400" dirty="0" smtClean="0">
                <a:latin typeface="Times New Roman" pitchFamily="18" charset="0"/>
                <a:cs typeface="Times New Roman" pitchFamily="18" charset="0"/>
              </a:rPr>
              <a:t> are produced.</a:t>
            </a:r>
          </a:p>
          <a:p>
            <a:pPr lvl="0"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spermatids</a:t>
            </a:r>
            <a:r>
              <a:rPr lang="en-US" sz="2400" dirty="0" smtClean="0">
                <a:latin typeface="Times New Roman" pitchFamily="18" charset="0"/>
                <a:cs typeface="Times New Roman" pitchFamily="18" charset="0"/>
              </a:rPr>
              <a:t> do not divide any more. Each </a:t>
            </a:r>
            <a:r>
              <a:rPr lang="en-US" sz="2400" dirty="0" err="1" smtClean="0">
                <a:latin typeface="Times New Roman" pitchFamily="18" charset="0"/>
                <a:cs typeface="Times New Roman" pitchFamily="18" charset="0"/>
              </a:rPr>
              <a:t>spermatid</a:t>
            </a:r>
            <a:r>
              <a:rPr lang="en-US" sz="2400" dirty="0" smtClean="0">
                <a:latin typeface="Times New Roman" pitchFamily="18" charset="0"/>
                <a:cs typeface="Times New Roman" pitchFamily="18" charset="0"/>
              </a:rPr>
              <a:t> is gradually transformed into a fully formed, potentially functional male gamete, the spermatozoa. This final phase </a:t>
            </a:r>
            <a:r>
              <a:rPr lang="en-US" sz="2400" dirty="0" err="1" smtClean="0">
                <a:latin typeface="Times New Roman" pitchFamily="18" charset="0"/>
                <a:cs typeface="Times New Roman" pitchFamily="18" charset="0"/>
              </a:rPr>
              <a:t>of</a:t>
            </a:r>
            <a:r>
              <a:rPr lang="en-US" sz="2400" dirty="0" err="1" smtClean="0">
                <a:latin typeface="Times New Roman" pitchFamily="18" charset="0"/>
                <a:cs typeface="Times New Roman" pitchFamily="18" charset="0"/>
                <a:hlinkClick r:id="rId2" tooltip="Spermatogenesis"/>
              </a:rPr>
              <a:t>spermatogenesis</a:t>
            </a:r>
            <a:r>
              <a:rPr lang="en-US" sz="2400" dirty="0" smtClean="0">
                <a:latin typeface="Times New Roman" pitchFamily="18" charset="0"/>
                <a:cs typeface="Times New Roman" pitchFamily="18" charset="0"/>
              </a:rPr>
              <a:t> where </a:t>
            </a:r>
            <a:r>
              <a:rPr lang="en-US" sz="2400" dirty="0" smtClean="0">
                <a:latin typeface="Times New Roman" pitchFamily="18" charset="0"/>
                <a:cs typeface="Times New Roman" pitchFamily="18" charset="0"/>
                <a:hlinkClick r:id="rId2" tooltip="Spermatogenesis"/>
              </a:rPr>
              <a:t>spermatogenesis</a:t>
            </a:r>
            <a:r>
              <a:rPr lang="en-US" sz="2400" dirty="0" smtClean="0">
                <a:latin typeface="Times New Roman" pitchFamily="18" charset="0"/>
                <a:cs typeface="Times New Roman" pitchFamily="18" charset="0"/>
              </a:rPr>
              <a:t> does not begin until puberty but is then continues throughout life.</a:t>
            </a:r>
          </a:p>
          <a:p>
            <a:pPr lvl="0" algn="just"/>
            <a:r>
              <a:rPr lang="en-US" sz="2400" dirty="0" smtClean="0">
                <a:latin typeface="Times New Roman" pitchFamily="18" charset="0"/>
                <a:cs typeface="Times New Roman" pitchFamily="18" charset="0"/>
              </a:rPr>
              <a:t>The transformation of the </a:t>
            </a:r>
            <a:r>
              <a:rPr lang="en-US" sz="2400" dirty="0" err="1" smtClean="0">
                <a:latin typeface="Times New Roman" pitchFamily="18" charset="0"/>
                <a:cs typeface="Times New Roman" pitchFamily="18" charset="0"/>
              </a:rPr>
              <a:t>spermatid</a:t>
            </a:r>
            <a:r>
              <a:rPr lang="en-US" sz="2400" dirty="0" smtClean="0">
                <a:latin typeface="Times New Roman" pitchFamily="18" charset="0"/>
                <a:cs typeface="Times New Roman" pitchFamily="18" charset="0"/>
              </a:rPr>
              <a:t> into mature spermatozoa is known as </a:t>
            </a:r>
            <a:r>
              <a:rPr lang="en-US" sz="2400" b="1" dirty="0" err="1" smtClean="0">
                <a:solidFill>
                  <a:srgbClr val="FF0000"/>
                </a:solidFill>
                <a:latin typeface="Times New Roman" pitchFamily="18" charset="0"/>
                <a:cs typeface="Times New Roman" pitchFamily="18" charset="0"/>
              </a:rPr>
              <a:t>spermiogenesis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rgbClr val="FF0000"/>
                </a:solidFill>
                <a:hlinkClick r:id="rId2" tooltip="Spermatogenesis"/>
              </a:rPr>
              <a:t>SPERMATOGENESIS</a:t>
            </a:r>
            <a:r>
              <a:rPr lang="en-US" dirty="0" smtClean="0">
                <a:solidFill>
                  <a:srgbClr val="FF0000"/>
                </a:solidFill>
              </a:rPr>
              <a:t> CONTIN…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lgn="just"/>
            <a:r>
              <a:rPr lang="en-US" sz="2600" dirty="0" smtClean="0">
                <a:latin typeface="Times New Roman" pitchFamily="18" charset="0"/>
                <a:cs typeface="Times New Roman" pitchFamily="18" charset="0"/>
              </a:rPr>
              <a:t>During the </a:t>
            </a:r>
            <a:r>
              <a:rPr lang="en-US" sz="2600" dirty="0" smtClean="0">
                <a:latin typeface="Times New Roman" pitchFamily="18" charset="0"/>
                <a:cs typeface="Times New Roman" pitchFamily="18" charset="0"/>
                <a:hlinkClick r:id="rId2" tooltip="Spermatogenesis"/>
              </a:rPr>
              <a:t>spermatogenesis</a:t>
            </a:r>
            <a:r>
              <a:rPr lang="en-US" sz="2600" dirty="0" smtClean="0">
                <a:latin typeface="Times New Roman" pitchFamily="18" charset="0"/>
                <a:cs typeface="Times New Roman" pitchFamily="18" charset="0"/>
              </a:rPr>
              <a:t> the following changes occur</a:t>
            </a:r>
            <a:r>
              <a:rPr lang="en-US" sz="2600" dirty="0" smtClean="0">
                <a:latin typeface="Times New Roman" pitchFamily="18" charset="0"/>
                <a:cs typeface="Times New Roman" pitchFamily="18" charset="0"/>
              </a:rPr>
              <a:t>;</a:t>
            </a:r>
          </a:p>
          <a:p>
            <a:pPr lvl="0" algn="just"/>
            <a:endParaRPr lang="en-US" sz="2600" dirty="0" smtClean="0">
              <a:latin typeface="Times New Roman" pitchFamily="18" charset="0"/>
              <a:cs typeface="Times New Roman" pitchFamily="18" charset="0"/>
            </a:endParaRPr>
          </a:p>
          <a:p>
            <a:pPr lvl="1" algn="just"/>
            <a:r>
              <a:rPr lang="en-US" sz="2600" dirty="0" smtClean="0">
                <a:latin typeface="Times New Roman" pitchFamily="18" charset="0"/>
                <a:cs typeface="Times New Roman" pitchFamily="18" charset="0"/>
              </a:rPr>
              <a:t>The </a:t>
            </a:r>
            <a:r>
              <a:rPr lang="en-US" sz="2600" b="1" dirty="0" smtClean="0">
                <a:latin typeface="Times New Roman" pitchFamily="18" charset="0"/>
                <a:cs typeface="Times New Roman" pitchFamily="18" charset="0"/>
              </a:rPr>
              <a:t>nucleus </a:t>
            </a:r>
            <a:r>
              <a:rPr lang="en-US" sz="2600" dirty="0" smtClean="0">
                <a:latin typeface="Times New Roman" pitchFamily="18" charset="0"/>
                <a:cs typeface="Times New Roman" pitchFamily="18" charset="0"/>
              </a:rPr>
              <a:t>becomes the sperm head and the cytoplasm appears to be arranged in tail side leaving a thin layer covering the nucleus.</a:t>
            </a:r>
          </a:p>
          <a:p>
            <a:pPr lvl="1" algn="just"/>
            <a:r>
              <a:rPr lang="en-US" sz="2600" dirty="0" smtClean="0">
                <a:latin typeface="Times New Roman" pitchFamily="18" charset="0"/>
                <a:cs typeface="Times New Roman" pitchFamily="18" charset="0"/>
              </a:rPr>
              <a:t>The</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centrioles</a:t>
            </a:r>
            <a:r>
              <a:rPr lang="en-US"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become more conspicuous and form the flagellum.</a:t>
            </a:r>
          </a:p>
          <a:p>
            <a:pPr lvl="1" algn="just"/>
            <a:r>
              <a:rPr lang="en-US" sz="2600" dirty="0" smtClean="0">
                <a:latin typeface="Times New Roman" pitchFamily="18" charset="0"/>
                <a:cs typeface="Times New Roman" pitchFamily="18" charset="0"/>
              </a:rPr>
              <a:t>The mitochondria become the middle part of the </a:t>
            </a:r>
            <a:r>
              <a:rPr lang="en-US" sz="2600" b="1" dirty="0" err="1" smtClean="0">
                <a:latin typeface="Times New Roman" pitchFamily="18" charset="0"/>
                <a:cs typeface="Times New Roman" pitchFamily="18" charset="0"/>
              </a:rPr>
              <a:t>spermatozoan</a:t>
            </a:r>
            <a:r>
              <a:rPr lang="en-US" sz="2600" b="1" dirty="0" smtClean="0">
                <a:latin typeface="Times New Roman" pitchFamily="18" charset="0"/>
                <a:cs typeface="Times New Roman" pitchFamily="18" charset="0"/>
              </a:rPr>
              <a:t>.</a:t>
            </a:r>
          </a:p>
          <a:p>
            <a:pPr lvl="1" algn="just"/>
            <a:r>
              <a:rPr lang="en-US" sz="2600" dirty="0" smtClean="0">
                <a:latin typeface="Times New Roman" pitchFamily="18" charset="0"/>
                <a:cs typeface="Times New Roman" pitchFamily="18" charset="0"/>
              </a:rPr>
              <a:t>The part of the cytoplasm with </a:t>
            </a:r>
            <a:r>
              <a:rPr lang="en-US" sz="2600" dirty="0" err="1" smtClean="0">
                <a:latin typeface="Times New Roman" pitchFamily="18" charset="0"/>
                <a:cs typeface="Times New Roman" pitchFamily="18" charset="0"/>
              </a:rPr>
              <a:t>golgi</a:t>
            </a:r>
            <a:r>
              <a:rPr lang="en-US" sz="2600" dirty="0" smtClean="0">
                <a:latin typeface="Times New Roman" pitchFamily="18" charset="0"/>
                <a:cs typeface="Times New Roman" pitchFamily="18" charset="0"/>
              </a:rPr>
              <a:t> apparatus in the apical end forms the </a:t>
            </a:r>
            <a:endParaRPr lang="en-US" sz="2600" b="1" dirty="0" smtClean="0">
              <a:latin typeface="Times New Roman" pitchFamily="18" charset="0"/>
              <a:cs typeface="Times New Roman" pitchFamily="18" charset="0"/>
            </a:endParaRPr>
          </a:p>
          <a:p>
            <a:pPr lvl="1" algn="just"/>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remaining part of the cytoplasm disintegrates and leaving the mature </a:t>
            </a:r>
            <a:r>
              <a:rPr lang="en-US" sz="2600" dirty="0" err="1" smtClean="0">
                <a:latin typeface="Times New Roman" pitchFamily="18" charset="0"/>
                <a:cs typeface="Times New Roman" pitchFamily="18" charset="0"/>
              </a:rPr>
              <a:t>spermatozoan</a:t>
            </a:r>
            <a:r>
              <a:rPr lang="en-US" sz="2600" dirty="0" smtClean="0">
                <a:latin typeface="Times New Roman" pitchFamily="18" charset="0"/>
                <a:cs typeface="Times New Roman" pitchFamily="18" charset="0"/>
              </a:rPr>
              <a:t> stripped off all non-essential parts and consisting only concentrated nuclear material bearing the genes and the </a:t>
            </a:r>
            <a:r>
              <a:rPr lang="en-US" sz="2600" b="1" dirty="0" smtClean="0">
                <a:latin typeface="Times New Roman" pitchFamily="18" charset="0"/>
                <a:cs typeface="Times New Roman" pitchFamily="18" charset="0"/>
              </a:rPr>
              <a:t>tail for the motility</a:t>
            </a:r>
          </a:p>
          <a:p>
            <a:endParaRPr lang="en-US" sz="26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solidFill>
                  <a:srgbClr val="FF0000"/>
                </a:solidFill>
                <a:latin typeface="Algerian" pitchFamily="82" charset="0"/>
                <a:hlinkClick r:id="rId2" tooltip="Spermatogenesis"/>
              </a:rPr>
              <a:t>SPERMATOGENESIS</a:t>
            </a:r>
            <a:r>
              <a:rPr lang="en-US" dirty="0" smtClean="0">
                <a:solidFill>
                  <a:srgbClr val="FF0000"/>
                </a:solidFill>
                <a:latin typeface="Algerian" pitchFamily="82" charset="0"/>
              </a:rPr>
              <a:t> CONTIN…</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2400" dirty="0" err="1" smtClean="0">
                <a:latin typeface="Times New Roman" pitchFamily="18" charset="0"/>
                <a:cs typeface="Times New Roman" pitchFamily="18" charset="0"/>
                <a:hlinkClick r:id="rId2" tooltip="Oogenesis"/>
              </a:rPr>
              <a:t>Oogenesis</a:t>
            </a:r>
            <a:r>
              <a:rPr lang="en-US" sz="2400" dirty="0" smtClean="0">
                <a:latin typeface="Times New Roman" pitchFamily="18" charset="0"/>
                <a:cs typeface="Times New Roman" pitchFamily="18" charset="0"/>
              </a:rPr>
              <a:t> is the process by which the female gamete or ova is produced. It takes place in the </a:t>
            </a:r>
            <a:r>
              <a:rPr lang="en-US" sz="2400" dirty="0" smtClean="0">
                <a:latin typeface="Times New Roman" pitchFamily="18" charset="0"/>
                <a:cs typeface="Times New Roman" pitchFamily="18" charset="0"/>
                <a:hlinkClick r:id="rId3" tooltip="Ovary"/>
              </a:rPr>
              <a:t>ovary</a:t>
            </a:r>
            <a:r>
              <a:rPr lang="en-US" sz="2400" dirty="0" smtClean="0">
                <a:latin typeface="Times New Roman" pitchFamily="18" charset="0"/>
                <a:cs typeface="Times New Roman" pitchFamily="18" charset="0"/>
              </a:rPr>
              <a:t>.</a:t>
            </a:r>
          </a:p>
          <a:p>
            <a:pPr lvl="0"/>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hlinkClick r:id="rId3" tooltip="Ovary"/>
              </a:rPr>
              <a:t>ovary</a:t>
            </a:r>
            <a:r>
              <a:rPr lang="en-US" sz="2400" dirty="0" smtClean="0">
                <a:latin typeface="Times New Roman" pitchFamily="18" charset="0"/>
                <a:cs typeface="Times New Roman" pitchFamily="18" charset="0"/>
              </a:rPr>
              <a:t> is a compact mass of connective tissue, </a:t>
            </a:r>
            <a:r>
              <a:rPr lang="en-US" sz="2400" dirty="0" smtClean="0">
                <a:latin typeface="Times New Roman" pitchFamily="18" charset="0"/>
                <a:cs typeface="Times New Roman" pitchFamily="18" charset="0"/>
                <a:hlinkClick r:id="rId4" tooltip="Smooth muscle"/>
              </a:rPr>
              <a:t>smooth muscle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fibres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5" tooltip="Blood Vessels"/>
              </a:rPr>
              <a:t>blood vessels</a:t>
            </a:r>
            <a:r>
              <a:rPr lang="en-US" sz="2400" dirty="0" smtClean="0">
                <a:latin typeface="Times New Roman" pitchFamily="18" charset="0"/>
                <a:cs typeface="Times New Roman" pitchFamily="18" charset="0"/>
              </a:rPr>
              <a:t>, nerves and ovarian follicles at different stages of development. The entire </a:t>
            </a:r>
            <a:r>
              <a:rPr lang="en-US" sz="2400" dirty="0" smtClean="0">
                <a:latin typeface="Times New Roman" pitchFamily="18" charset="0"/>
                <a:cs typeface="Times New Roman" pitchFamily="18" charset="0"/>
                <a:hlinkClick r:id="rId3" tooltip="Ovary"/>
              </a:rPr>
              <a:t>ovary</a:t>
            </a:r>
            <a:r>
              <a:rPr lang="en-US" sz="2400" dirty="0" smtClean="0">
                <a:latin typeface="Times New Roman" pitchFamily="18" charset="0"/>
                <a:cs typeface="Times New Roman" pitchFamily="18" charset="0"/>
              </a:rPr>
              <a:t> is covered by a thin germinal </a:t>
            </a:r>
            <a:r>
              <a:rPr lang="en-US" sz="2400" dirty="0" smtClean="0">
                <a:latin typeface="Times New Roman" pitchFamily="18" charset="0"/>
                <a:cs typeface="Times New Roman" pitchFamily="18" charset="0"/>
                <a:hlinkClick r:id="rId6" tooltip="Epithelium"/>
              </a:rPr>
              <a:t>epithelium</a:t>
            </a:r>
            <a:r>
              <a:rPr lang="en-US" sz="2400" dirty="0" smtClean="0">
                <a:latin typeface="Times New Roman" pitchFamily="18" charset="0"/>
                <a:cs typeface="Times New Roman" pitchFamily="18" charset="0"/>
              </a:rPr>
              <a:t>. From this, the germinal cells dip into the substance of the </a:t>
            </a:r>
            <a:r>
              <a:rPr lang="en-US" sz="2400" dirty="0" smtClean="0">
                <a:latin typeface="Times New Roman" pitchFamily="18" charset="0"/>
                <a:cs typeface="Times New Roman" pitchFamily="18" charset="0"/>
                <a:hlinkClick r:id="rId3" tooltip="Ovary"/>
              </a:rPr>
              <a:t>ovary</a:t>
            </a:r>
            <a:r>
              <a:rPr lang="en-US" sz="2400" dirty="0" smtClean="0">
                <a:latin typeface="Times New Roman" pitchFamily="18" charset="0"/>
                <a:cs typeface="Times New Roman" pitchFamily="18" charset="0"/>
              </a:rPr>
              <a:t> and these are the </a:t>
            </a:r>
            <a:r>
              <a:rPr lang="en-US" sz="2400" dirty="0" err="1" smtClean="0">
                <a:latin typeface="Times New Roman" pitchFamily="18" charset="0"/>
                <a:cs typeface="Times New Roman" pitchFamily="18" charset="0"/>
              </a:rPr>
              <a:t>oogonia</a:t>
            </a:r>
            <a:r>
              <a:rPr lang="en-US" sz="2400" dirty="0" smtClean="0">
                <a:latin typeface="Times New Roman" pitchFamily="18" charset="0"/>
                <a:cs typeface="Times New Roman" pitchFamily="18" charset="0"/>
              </a:rPr>
              <a:t>. Like </a:t>
            </a:r>
            <a:r>
              <a:rPr lang="en-US" sz="2400" dirty="0" smtClean="0">
                <a:latin typeface="Times New Roman" pitchFamily="18" charset="0"/>
                <a:cs typeface="Times New Roman" pitchFamily="18" charset="0"/>
                <a:hlinkClick r:id="rId7" tooltip="Spermatogenesis"/>
              </a:rPr>
              <a:t>spermatogenesis</a:t>
            </a:r>
            <a:r>
              <a:rPr lang="en-US" sz="2400" dirty="0" smtClean="0">
                <a:latin typeface="Times New Roman" pitchFamily="18" charset="0"/>
                <a:cs typeface="Times New Roman" pitchFamily="18" charset="0"/>
              </a:rPr>
              <a:t>, the </a:t>
            </a:r>
            <a:r>
              <a:rPr lang="en-US" sz="2400" dirty="0" err="1" smtClean="0">
                <a:latin typeface="Times New Roman" pitchFamily="18" charset="0"/>
                <a:cs typeface="Times New Roman" pitchFamily="18" charset="0"/>
                <a:hlinkClick r:id="rId2" tooltip="Oogenesis"/>
              </a:rPr>
              <a:t>oogenesis</a:t>
            </a:r>
            <a:r>
              <a:rPr lang="en-US" sz="2400" dirty="0" smtClean="0">
                <a:latin typeface="Times New Roman" pitchFamily="18" charset="0"/>
                <a:cs typeface="Times New Roman" pitchFamily="18" charset="0"/>
              </a:rPr>
              <a:t> takes place in three phases namely,</a:t>
            </a:r>
          </a:p>
          <a:p>
            <a:pPr lvl="1"/>
            <a:r>
              <a:rPr lang="en-US" sz="2400" dirty="0" smtClean="0">
                <a:latin typeface="Times New Roman" pitchFamily="18" charset="0"/>
                <a:cs typeface="Times New Roman" pitchFamily="18" charset="0"/>
              </a:rPr>
              <a:t>Multiplication phase</a:t>
            </a:r>
          </a:p>
          <a:p>
            <a:pPr lvl="1"/>
            <a:r>
              <a:rPr lang="en-US" sz="2400" dirty="0" smtClean="0">
                <a:latin typeface="Times New Roman" pitchFamily="18" charset="0"/>
                <a:cs typeface="Times New Roman" pitchFamily="18" charset="0"/>
              </a:rPr>
              <a:t>Growth phase</a:t>
            </a:r>
          </a:p>
          <a:p>
            <a:pPr lvl="1"/>
            <a:r>
              <a:rPr lang="en-US" sz="2400" dirty="0" smtClean="0">
                <a:latin typeface="Times New Roman" pitchFamily="18" charset="0"/>
                <a:cs typeface="Times New Roman" pitchFamily="18" charset="0"/>
              </a:rPr>
              <a:t>Maturation </a:t>
            </a:r>
            <a:r>
              <a:rPr lang="en-US" sz="2400" dirty="0" smtClean="0">
                <a:latin typeface="Times New Roman" pitchFamily="18" charset="0"/>
                <a:cs typeface="Times New Roman" pitchFamily="18" charset="0"/>
              </a:rPr>
              <a:t>phase</a:t>
            </a:r>
          </a:p>
          <a:p>
            <a:pPr lvl="1"/>
            <a:endParaRPr lang="en-US" sz="24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smtClean="0">
                <a:solidFill>
                  <a:srgbClr val="FF0000"/>
                </a:solidFill>
                <a:latin typeface="Algerian" pitchFamily="82" charset="0"/>
                <a:hlinkClick r:id="rId2" tooltip="Oogenesis"/>
              </a:rPr>
              <a:t>OOGENESIS</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000" dirty="0" smtClean="0">
                <a:latin typeface="Times New Roman" pitchFamily="18" charset="0"/>
                <a:cs typeface="Times New Roman" pitchFamily="18" charset="0"/>
              </a:rPr>
              <a:t>The process of </a:t>
            </a:r>
            <a:r>
              <a:rPr lang="en-US" sz="2000" dirty="0" err="1" smtClean="0">
                <a:latin typeface="Times New Roman" pitchFamily="18" charset="0"/>
                <a:cs typeface="Times New Roman" pitchFamily="18" charset="0"/>
                <a:hlinkClick r:id="rId2" tooltip="Oogenesis"/>
              </a:rPr>
              <a:t>oogenesis</a:t>
            </a:r>
            <a:r>
              <a:rPr lang="en-US" sz="2000" dirty="0" smtClean="0">
                <a:latin typeface="Times New Roman" pitchFamily="18" charset="0"/>
                <a:cs typeface="Times New Roman" pitchFamily="18" charset="0"/>
              </a:rPr>
              <a:t> is more complicated. It involves not only the production of the ova but also the acquisition of food reserves for the developing embryo.</a:t>
            </a:r>
          </a:p>
          <a:p>
            <a:pPr algn="just"/>
            <a:r>
              <a:rPr lang="en-US" sz="2000" b="1" dirty="0" smtClean="0">
                <a:latin typeface="Times New Roman" pitchFamily="18" charset="0"/>
                <a:cs typeface="Times New Roman" pitchFamily="18" charset="0"/>
              </a:rPr>
              <a:t>Multiplication phase</a:t>
            </a:r>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The ova are derived from the primordial germ cells, which undergo proliferation by mitotic division and the resulting cells are called Eugenia or egg mother cells.</a:t>
            </a:r>
          </a:p>
          <a:p>
            <a:pPr lvl="0" algn="just"/>
            <a:r>
              <a:rPr lang="en-US" sz="2000" dirty="0" smtClean="0">
                <a:latin typeface="Times New Roman" pitchFamily="18" charset="0"/>
                <a:cs typeface="Times New Roman" pitchFamily="18" charset="0"/>
              </a:rPr>
              <a:t>When the division stops, the cells are termed primary </a:t>
            </a:r>
            <a:r>
              <a:rPr lang="en-US" sz="2000" dirty="0" err="1" smtClean="0">
                <a:latin typeface="Times New Roman" pitchFamily="18" charset="0"/>
                <a:cs typeface="Times New Roman" pitchFamily="18" charset="0"/>
              </a:rPr>
              <a:t>oocyte</a:t>
            </a:r>
            <a:r>
              <a:rPr lang="en-US" sz="2000" dirty="0" smtClean="0">
                <a:latin typeface="Times New Roman" pitchFamily="18" charset="0"/>
                <a:cs typeface="Times New Roman" pitchFamily="18" charset="0"/>
              </a:rPr>
              <a:t> which enter a period of growth.</a:t>
            </a:r>
          </a:p>
          <a:p>
            <a:pPr lvl="0" algn="just"/>
            <a:r>
              <a:rPr lang="en-US" sz="2000" dirty="0" smtClean="0">
                <a:latin typeface="Times New Roman" pitchFamily="18" charset="0"/>
                <a:cs typeface="Times New Roman" pitchFamily="18" charset="0"/>
              </a:rPr>
              <a:t>The nucleus of primary </a:t>
            </a:r>
            <a:r>
              <a:rPr lang="en-US" sz="2000" dirty="0" err="1" smtClean="0">
                <a:latin typeface="Times New Roman" pitchFamily="18" charset="0"/>
                <a:cs typeface="Times New Roman" pitchFamily="18" charset="0"/>
              </a:rPr>
              <a:t>oocyte</a:t>
            </a:r>
            <a:r>
              <a:rPr lang="en-US" sz="2000" dirty="0" smtClean="0">
                <a:latin typeface="Times New Roman" pitchFamily="18" charset="0"/>
                <a:cs typeface="Times New Roman" pitchFamily="18" charset="0"/>
              </a:rPr>
              <a:t> is in diploid state (2n).</a:t>
            </a:r>
          </a:p>
          <a:p>
            <a:pPr algn="just"/>
            <a:r>
              <a:rPr lang="en-US" sz="2000" b="1" dirty="0" smtClean="0">
                <a:latin typeface="Times New Roman" pitchFamily="18" charset="0"/>
                <a:cs typeface="Times New Roman" pitchFamily="18" charset="0"/>
              </a:rPr>
              <a:t>Growth phase</a:t>
            </a:r>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Growth plays a much greater role in </a:t>
            </a:r>
            <a:r>
              <a:rPr lang="en-US" sz="2000" dirty="0" err="1" smtClean="0">
                <a:latin typeface="Times New Roman" pitchFamily="18" charset="0"/>
                <a:cs typeface="Times New Roman" pitchFamily="18" charset="0"/>
                <a:hlinkClick r:id="rId2" tooltip="Oogenesis"/>
              </a:rPr>
              <a:t>oogenesis</a:t>
            </a:r>
            <a:r>
              <a:rPr lang="en-US" sz="2000" dirty="0" smtClean="0">
                <a:latin typeface="Times New Roman" pitchFamily="18" charset="0"/>
                <a:cs typeface="Times New Roman" pitchFamily="18" charset="0"/>
              </a:rPr>
              <a:t> than in </a:t>
            </a:r>
            <a:r>
              <a:rPr lang="en-US" sz="2000" dirty="0" smtClean="0">
                <a:latin typeface="Times New Roman" pitchFamily="18" charset="0"/>
                <a:cs typeface="Times New Roman" pitchFamily="18" charset="0"/>
                <a:hlinkClick r:id="rId3" tooltip="Spermatogenesis"/>
              </a:rPr>
              <a:t>spermatogenesis</a:t>
            </a:r>
            <a:r>
              <a:rPr lang="en-US" sz="2000" dirty="0" smtClean="0">
                <a:latin typeface="Times New Roman" pitchFamily="18" charset="0"/>
                <a:cs typeface="Times New Roman" pitchFamily="18" charset="0"/>
              </a:rPr>
              <a:t>.</a:t>
            </a:r>
          </a:p>
          <a:p>
            <a:pPr lvl="0" algn="just"/>
            <a:r>
              <a:rPr lang="en-US" sz="2000" dirty="0" smtClean="0">
                <a:latin typeface="Times New Roman" pitchFamily="18" charset="0"/>
                <a:cs typeface="Times New Roman" pitchFamily="18" charset="0"/>
              </a:rPr>
              <a:t>During this period, nutritive substances and other materials necessary for the development of embryo are synthesized.</a:t>
            </a:r>
          </a:p>
          <a:p>
            <a:pPr algn="just"/>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latin typeface="Algerian" pitchFamily="82" charset="0"/>
                <a:hlinkClick r:id="rId2" tooltip="Oogenesis"/>
              </a:rPr>
              <a:t>OOGENESIS</a:t>
            </a:r>
            <a:r>
              <a:rPr lang="en-US" dirty="0" smtClean="0">
                <a:latin typeface="Algerian" pitchFamily="82" charset="0"/>
              </a:rPr>
              <a:t> </a:t>
            </a:r>
            <a:r>
              <a:rPr lang="en-US" dirty="0" smtClean="0">
                <a:solidFill>
                  <a:srgbClr val="FF0000"/>
                </a:solidFill>
                <a:latin typeface="Algerian" pitchFamily="82" charset="0"/>
              </a:rPr>
              <a:t>CONTN…</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1939</Words>
  <Application>Microsoft Office PowerPoint</Application>
  <PresentationFormat>On-screen Show (4:3)</PresentationFormat>
  <Paragraphs>286</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Concourse</vt:lpstr>
      <vt:lpstr>DEVELOPMENTAL ANATOMY VAN-608</vt:lpstr>
      <vt:lpstr>GAMETOGENESIS</vt:lpstr>
      <vt:lpstr> GAMETOGENESIS….Contin..</vt:lpstr>
      <vt:lpstr>SPERMATOGENESIS</vt:lpstr>
      <vt:lpstr>SPERMATOGENESIS CONTIN…</vt:lpstr>
      <vt:lpstr>SPERMATOGENESIS CONTIN…</vt:lpstr>
      <vt:lpstr>SPERMATOGENESIS CONTIN…</vt:lpstr>
      <vt:lpstr>OOGENESIS</vt:lpstr>
      <vt:lpstr>OOGENESIS CONTN…</vt:lpstr>
      <vt:lpstr>OOGENESIS CONTN…</vt:lpstr>
      <vt:lpstr>       STRUCTURE OF GAMETES</vt:lpstr>
      <vt:lpstr>STRUCTURE OF GAMETES CONT..</vt:lpstr>
      <vt:lpstr>STRUCTURE OF GAMETES CONT..</vt:lpstr>
      <vt:lpstr>STRUCTURE OF GAMETES CONT..</vt:lpstr>
      <vt:lpstr>                    CLEAVAGE</vt:lpstr>
      <vt:lpstr>             CLEAVAGE CONTI…..</vt:lpstr>
      <vt:lpstr>              CLEAVAGE CONTI…..</vt:lpstr>
      <vt:lpstr>CLEAVAGE IN MAMMALS</vt:lpstr>
      <vt:lpstr>GASTRULATION</vt:lpstr>
      <vt:lpstr>FOETAL MEMBERANES</vt:lpstr>
      <vt:lpstr>PLACENTA</vt:lpstr>
      <vt:lpstr>PLACENTA- CONT….</vt:lpstr>
      <vt:lpstr> PLACENTA- CONT….</vt:lpstr>
      <vt:lpstr>CLASSIFICATION OF PLACENTA</vt:lpstr>
      <vt:lpstr>CLASSIFICATION OF PLACENTA</vt:lpstr>
      <vt:lpstr>EMBRYONIC DEVELOPMENT OF DIGESTIVE SYSTEM</vt:lpstr>
      <vt:lpstr>EMBRYONIC DEVELOPMENT OF LIPS &amp; GUMS</vt:lpstr>
      <vt:lpstr>EMBRYONIC DEVELOPMENT OF CHEEK</vt:lpstr>
      <vt:lpstr>EMBRYONIC DEVELOPMENT OF PALATE</vt:lpstr>
      <vt:lpstr>EMBRYONIC DEVELOPMENT OF PALATE CONTI……</vt:lpstr>
      <vt:lpstr>EMBRYONIC DEVELOPMENT OF SALAVARY GLANDS</vt:lpstr>
      <vt:lpstr>EMBRYONIC DEVELOPMENT OF SALAVARY GLANDS - CONTI…….</vt:lpstr>
      <vt:lpstr>EMBRYONIC DEVELOPMENT OF TEETH</vt:lpstr>
      <vt:lpstr>EMBRYONIC DEVELOPMENT OF TEETH</vt:lpstr>
      <vt:lpstr>EMBRYONIC DEVELOPMENT OF TEETH CONTI…</vt:lpstr>
      <vt:lpstr>EMBRYONIC DEVELOPMENT OF TEETH CONTI…</vt:lpstr>
      <vt:lpstr>EMBRYONIC DEVELOPMENT OF TONGUE</vt:lpstr>
      <vt:lpstr>EMBRYONIC DEVELOPMENT OF PHARYNGEAL POUCHES </vt:lpstr>
      <vt:lpstr>EMBRYONIC DEVELOPMENT OF OESOPHAGUS</vt:lpstr>
      <vt:lpstr>EMBRYONIC DEVELOPMENT OF MONOGASTRIC STOMACH</vt:lpstr>
      <vt:lpstr>EMBRYONIC DEVELOPMENT OF RUMINANAT STOMACH</vt:lpstr>
      <vt:lpstr>EMBRYONIC DEVELOPMENT OF RUMINANAT STOMACH- CONTI…</vt:lpstr>
      <vt:lpstr>EMBRYONIC DEVELOPMENT OF INTESTINE</vt:lpstr>
      <vt:lpstr>EMBRYONIC DEVELOPMENT OF INTESTINE = CONTI……</vt:lpstr>
      <vt:lpstr>EMBRYONIC DEVELOPMENT OF INTESTINE = CONTI……</vt:lpstr>
      <vt:lpstr>EMBRYONIC DEVELOPMENT OF LIVER</vt:lpstr>
      <vt:lpstr>EMBRYONIC DEVELOPMENT OF LIVER CONTI…</vt:lpstr>
      <vt:lpstr>EMBRYONIC DEVELOPMENT OF PANCREAS</vt:lpstr>
      <vt:lpstr>EMBRYONIC DEVELOPMENT OF SPLEEN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ANATOMY VAN-6O8</dc:title>
  <dc:creator>user1</dc:creator>
  <cp:lastModifiedBy>user1</cp:lastModifiedBy>
  <cp:revision>32</cp:revision>
  <dcterms:created xsi:type="dcterms:W3CDTF">2006-08-16T00:00:00Z</dcterms:created>
  <dcterms:modified xsi:type="dcterms:W3CDTF">2020-04-05T16:48:13Z</dcterms:modified>
</cp:coreProperties>
</file>