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81" r:id="rId8"/>
    <p:sldId id="282" r:id="rId9"/>
    <p:sldId id="28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5" r:id="rId23"/>
    <p:sldId id="278" r:id="rId24"/>
    <p:sldId id="273" r:id="rId25"/>
    <p:sldId id="274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69672-80A7-49AD-B8E7-FBB2F6054D4B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07B79-97F1-477E-AC26-F68D978B9BA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07B79-97F1-477E-AC26-F68D978B9BA1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ANATOMY-EAR(DOG)</a:t>
            </a:r>
          </a:p>
        </p:txBody>
      </p:sp>
      <p:pic>
        <p:nvPicPr>
          <p:cNvPr id="3076" name="Picture 5" descr="dog_ear_infec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25693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ear ca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47800"/>
            <a:ext cx="268724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1371600" y="40386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752600" y="4953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 r="41780" b="46124"/>
          <a:stretch>
            <a:fillRect/>
          </a:stretch>
        </p:blipFill>
        <p:spPr bwMode="auto">
          <a:xfrm>
            <a:off x="6248400" y="25908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 rot="5400000">
            <a:off x="8154194" y="3582194"/>
            <a:ext cx="3032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7848600" y="3810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20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Flushing Solutions-ear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Incase of ruptured tympanic membrane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Do Use-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Tris-EDTA,ciprofloxacin,clotrimazole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miconazole,nystatin,ofloxacin,silver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sulphadiazine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ticarcillin,tolnaftate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use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chlorhexidine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0.2%,nondiluted iodine/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iodophores,ethanol,benzalkonium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aminoglycosides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7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Surgical Corrections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305800" cy="495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Its mainly to improve drainage and facilitate applying medications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Otitis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externa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Lateral ear canal </a:t>
            </a:r>
            <a:r>
              <a:rPr lang="en-US" dirty="0" smtClean="0"/>
              <a:t>resection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Zepp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method)</a:t>
            </a:r>
          </a:p>
          <a:p>
            <a:pPr>
              <a:lnSpc>
                <a:spcPct val="90000"/>
              </a:lnSpc>
            </a:pPr>
            <a:r>
              <a:rPr lang="en-US" dirty="0"/>
              <a:t>Vertical ear canal </a:t>
            </a:r>
            <a:r>
              <a:rPr lang="en-US" dirty="0" smtClean="0"/>
              <a:t>ablation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Total ear canal </a:t>
            </a:r>
            <a:r>
              <a:rPr lang="en-US" dirty="0" smtClean="0"/>
              <a:t>ablation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Otitis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media &amp;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interna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Lateral bulla </a:t>
            </a:r>
            <a:r>
              <a:rPr lang="en-US" dirty="0" err="1"/>
              <a:t>osteotomy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Ventral bulla </a:t>
            </a:r>
            <a:r>
              <a:rPr lang="en-US" dirty="0" err="1"/>
              <a:t>osteotomy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6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Lateral Ear Canal Resection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Zepp</a:t>
            </a:r>
            <a:r>
              <a:rPr lang="en-US" dirty="0" smtClean="0"/>
              <a:t> Procedure)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3754040" cy="494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524000"/>
            <a:ext cx="277548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038600"/>
            <a:ext cx="2743200" cy="18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05600" y="601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Lacroix</a:t>
            </a:r>
            <a:r>
              <a:rPr lang="en-IN" dirty="0" smtClean="0"/>
              <a:t> procedure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105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Zepp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Drain Board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2"/>
            <a:ext cx="8229600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recumbency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head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elevated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Stand vertical aspect of head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Vertical ear canal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measured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forcep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site one and half times the length of vertical canal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Two parallel incision from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tragus,connect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ventrally,reflect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skin flap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Cut the vertical ear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canal,upto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exposing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horozontal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Make a drain board then suture by simple interrupted</a:t>
            </a:r>
          </a:p>
        </p:txBody>
      </p:sp>
    </p:spTree>
    <p:extLst>
      <p:ext uri="{BB962C8B-B14F-4D97-AF65-F5344CB8AC3E}">
        <p14:creationId xmlns:p14="http://schemas.microsoft.com/office/powerpoint/2010/main" xmlns="" val="42272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82000" cy="7017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Vertical Ear Canal Ablation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68680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When entire vertical canal diseased and horizontal canal normal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451966"/>
            <a:ext cx="2457450" cy="44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2209800"/>
            <a:ext cx="262778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7076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2"/>
            <a:ext cx="8534400" cy="7017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Total Ear Canal </a:t>
            </a:r>
            <a:r>
              <a:rPr lang="en-US" sz="4400" dirty="0" err="1"/>
              <a:t>Abalation</a:t>
            </a:r>
            <a:r>
              <a:rPr lang="en-US" sz="4400" dirty="0"/>
              <a:t> (TECA)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86800" cy="984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Externa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with severe calcification and ossification of ear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cartilage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Severe epithelial hyperplasia  extend beyond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pinna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 vertical canal </a:t>
            </a:r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487" y="2018470"/>
            <a:ext cx="2957513" cy="445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5562600"/>
            <a:ext cx="3733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Calcification of  Left ear canal (Arrow) and normal right ear canal (star)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3810000" cy="35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4-Point Star 7"/>
          <p:cNvSpPr/>
          <p:nvPr/>
        </p:nvSpPr>
        <p:spPr>
          <a:xfrm>
            <a:off x="1676400" y="4038600"/>
            <a:ext cx="228600" cy="304800"/>
          </a:xfrm>
          <a:prstGeom prst="star4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9328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2"/>
            <a:ext cx="6343650" cy="701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Lateral Bulla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Osteotomy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expose tympanic cavity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drainage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middle and inner ear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secretion/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exudate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350" y="1447802"/>
            <a:ext cx="28003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489289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6744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7350" y="685802"/>
            <a:ext cx="560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Ventral Bulla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Osteotomy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350" y="1524000"/>
            <a:ext cx="600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Better exposure of tympanic cavity without TECA</a:t>
            </a:r>
            <a:r>
              <a:rPr lang="en-US" dirty="0"/>
              <a:t> 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1" y="1981202"/>
            <a:ext cx="5650706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931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049332"/>
            <a:ext cx="4369594" cy="50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304802"/>
            <a:ext cx="815340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Pinna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Laceration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472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Skin of both side sutured with simple interrupted suture pattern (Fig. Top)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                   OR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Vertical mattress pattern to appose the skin and cartilage on one side and simple interrupted pattern to appose the skin on the opposite site (Fig. Bottom)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0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5635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Aural Hematoma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5943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 aural  (Auricular) hematoma is a collection of blood within the cartilage plate of the ear characterized by fluctuant, fluid -filled swellings on concave surface of 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pinna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occurs due to bleeding of the branches of caudal auricular artery within the fractured auricular cartilage rather than between the skin and cartilage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Head shaking may cause sinusoidal wave motion in the ear, resulting in fracture of the cartilage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History-Violent head shaking and acute or chronic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externa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may  be noted.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Dog  it mainly occurs due to bacterial infection in ear and 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IN" sz="2000" i="1" dirty="0" err="1" smtClean="0">
                <a:latin typeface="Times New Roman" pitchFamily="18" charset="0"/>
                <a:cs typeface="Times New Roman" pitchFamily="18" charset="0"/>
              </a:rPr>
              <a:t>cyanotis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 cat.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affected dog tries to shake their head and scratch at the ear due to irritation or pain associated with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externa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that may predisposed to this condition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/>
              <a:t> </a:t>
            </a:r>
            <a:endParaRPr lang="en-IN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48400" y="1447800"/>
            <a:ext cx="2395537" cy="2200493"/>
            <a:chOff x="6248400" y="1447800"/>
            <a:chExt cx="2395537" cy="2200493"/>
          </a:xfrm>
        </p:grpSpPr>
        <p:pic>
          <p:nvPicPr>
            <p:cNvPr id="3" name="Picture 2" descr="E:\clinics photo\Clinics Photo 150613\Photo1263.jpg"/>
            <p:cNvPicPr>
              <a:picLocks noChangeAspect="1" noChangeArrowheads="1"/>
            </p:cNvPicPr>
            <p:nvPr/>
          </p:nvPicPr>
          <p:blipFill>
            <a:blip r:embed="rId2" cstate="print"/>
            <a:srcRect l="27828" r="19128" b="22990"/>
            <a:stretch>
              <a:fillRect/>
            </a:stretch>
          </p:blipFill>
          <p:spPr bwMode="auto">
            <a:xfrm rot="5400000">
              <a:off x="6345922" y="1350278"/>
              <a:ext cx="2200493" cy="2395537"/>
            </a:xfrm>
            <a:prstGeom prst="rect">
              <a:avLst/>
            </a:prstGeom>
            <a:noFill/>
          </p:spPr>
        </p:pic>
        <p:sp>
          <p:nvSpPr>
            <p:cNvPr id="10" name="Up Arrow 9"/>
            <p:cNvSpPr/>
            <p:nvPr/>
          </p:nvSpPr>
          <p:spPr>
            <a:xfrm>
              <a:off x="6629400" y="2209800"/>
              <a:ext cx="2286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256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1" y="0"/>
            <a:ext cx="658199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445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Surgical Correction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goals of the surgery are to remove the hematoma, prevent recurrence, and retain the natural appearance of the ear (i.e., minimize thickening of the ear and scarring)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After aseptic preparation make an S-shaped incision on the concave surface of skin underlying hematoma covering full length of fluid filled area to remove the hematoma, its contents and irrigate the cavity.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S- shaped incision prevent twisting of the ear during healing, as longitudinal contraction less likely to occur.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38862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Place simple mattress suture incorporating cartilage between dorsal and ventral surface of skin and put final knot on dorsal surface of skin.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Place ample number of stitches so that no pockets are left in which fluid can accumulate.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Sutures should placed parallel to the line of incision and major vessels of ear.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533400"/>
            <a:ext cx="409869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E:\clinics photo\Clinics Photo 150613\Photo1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36673" y="3378527"/>
            <a:ext cx="3251854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62000"/>
            <a:ext cx="8305800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Suture Materials: Non-absorbable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Silk, Nylon, Polypropylene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Absorbable: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Polydioxanone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Polyglyconate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048000"/>
            <a:ext cx="3333750" cy="288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3352800" cy="27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Incorrect method of suture placement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94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Correct method of suture placement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3048000" y="3124200"/>
            <a:ext cx="2744243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962400" y="5943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Blood vessels pattern of ear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Sutureless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Technique For Aural Hematoma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IN" dirty="0" smtClean="0"/>
              <a:t>Possible disadvantage of suture technique:-</a:t>
            </a:r>
          </a:p>
          <a:p>
            <a:pPr lvl="2">
              <a:buFont typeface="Courier New" pitchFamily="49" charset="0"/>
              <a:buChar char="o"/>
            </a:pPr>
            <a:r>
              <a:rPr lang="en-IN" dirty="0" smtClean="0"/>
              <a:t>Ear </a:t>
            </a:r>
            <a:r>
              <a:rPr lang="en-IN" dirty="0" err="1" smtClean="0"/>
              <a:t>pinna</a:t>
            </a:r>
            <a:r>
              <a:rPr lang="en-IN" dirty="0" smtClean="0"/>
              <a:t> thickening</a:t>
            </a:r>
          </a:p>
          <a:p>
            <a:pPr lvl="2">
              <a:buFont typeface="Courier New" pitchFamily="49" charset="0"/>
              <a:buChar char="o"/>
            </a:pPr>
            <a:r>
              <a:rPr lang="en-IN" dirty="0" smtClean="0"/>
              <a:t>Wrinkling</a:t>
            </a:r>
          </a:p>
          <a:p>
            <a:pPr lvl="2">
              <a:buFont typeface="Courier New" pitchFamily="49" charset="0"/>
              <a:buChar char="o"/>
            </a:pPr>
            <a:r>
              <a:rPr lang="en-IN" dirty="0" smtClean="0"/>
              <a:t>Cauliflower like appearance</a:t>
            </a:r>
          </a:p>
          <a:p>
            <a:r>
              <a:rPr lang="en-IN" dirty="0" smtClean="0"/>
              <a:t>These complication avoided by </a:t>
            </a:r>
            <a:r>
              <a:rPr lang="en-IN" dirty="0" err="1" smtClean="0"/>
              <a:t>sutureless</a:t>
            </a:r>
            <a:r>
              <a:rPr lang="en-IN" dirty="0" smtClean="0"/>
              <a:t> technique.</a:t>
            </a:r>
          </a:p>
          <a:p>
            <a:r>
              <a:rPr lang="en-IN" dirty="0" smtClean="0"/>
              <a:t>After aseptic preparation elliptical incision made on concave side to expose the hematoma cavity from end to end and </a:t>
            </a:r>
            <a:r>
              <a:rPr lang="en-IN" dirty="0" err="1" smtClean="0"/>
              <a:t>lavage</a:t>
            </a:r>
            <a:endParaRPr lang="en-IN" dirty="0" smtClean="0"/>
          </a:p>
          <a:p>
            <a:pPr lvl="2"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057400"/>
            <a:ext cx="914400" cy="128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159878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438400"/>
            <a:ext cx="1581078" cy="180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19600"/>
            <a:ext cx="2286000" cy="163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762000"/>
            <a:ext cx="6400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Tape placed on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rostral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caudal border on convex surface of ear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135868"/>
            <a:ext cx="6400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Long  tape placed on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rostral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caudal border on concave surface of ear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24400"/>
            <a:ext cx="5715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Pinna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reflected over large roll of cast padding to secure ear.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08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1000"/>
            <a:ext cx="2619375" cy="39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800600"/>
            <a:ext cx="8305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If minimal fibrin is present then teat cannula or fenestrated latex drain can be used.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85800"/>
            <a:ext cx="3201438" cy="36147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13682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229600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Laser surgery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: Carbon dioxide laser also used to drain hematoma then multiple incision made on hematoma to promote healing.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	Major disadvantage : Prolong inflammation and 	 post surgery ear swelling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Surgical Glue (</a:t>
            </a:r>
            <a:r>
              <a:rPr lang="en-IN" sz="2800" b="1" dirty="0" err="1" smtClean="0">
                <a:latin typeface="Times New Roman" pitchFamily="18" charset="0"/>
                <a:cs typeface="Times New Roman" pitchFamily="18" charset="0"/>
              </a:rPr>
              <a:t>Cyanoacrylate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Tissue glue also injected into hematoma to close the edges but formation of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granuloma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has been reported, so using surgical glue is unnecessary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45" y="838200"/>
            <a:ext cx="880715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7400" y="5867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</a:t>
            </a:r>
            <a:endParaRPr lang="en-IN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Types Of Ear Affections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066802"/>
            <a:ext cx="8458200" cy="54101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</a:rPr>
              <a:t>Otitis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externa</a:t>
            </a:r>
            <a:r>
              <a:rPr lang="en-US" dirty="0" smtClean="0">
                <a:latin typeface="Times New Roman" pitchFamily="18" charset="0"/>
              </a:rPr>
              <a:t>-Inflammation </a:t>
            </a:r>
            <a:r>
              <a:rPr lang="en-US" dirty="0">
                <a:latin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</a:rPr>
              <a:t>epithelium of the vertical </a:t>
            </a:r>
            <a:r>
              <a:rPr lang="en-US" dirty="0">
                <a:latin typeface="Times New Roman" pitchFamily="18" charset="0"/>
              </a:rPr>
              <a:t>or horizontal ear canal or </a:t>
            </a:r>
            <a:r>
              <a:rPr lang="en-US" dirty="0" smtClean="0">
                <a:latin typeface="Times New Roman" pitchFamily="18" charset="0"/>
              </a:rPr>
              <a:t>both and surrounding structure</a:t>
            </a:r>
            <a:endParaRPr lang="en-US" dirty="0">
              <a:latin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</a:rPr>
              <a:t>Otitis</a:t>
            </a:r>
            <a:r>
              <a:rPr lang="en-US" b="1" dirty="0" smtClean="0">
                <a:latin typeface="Times New Roman" pitchFamily="18" charset="0"/>
              </a:rPr>
              <a:t> media </a:t>
            </a:r>
            <a:r>
              <a:rPr lang="en-US" dirty="0" smtClean="0">
                <a:latin typeface="Times New Roman" pitchFamily="18" charset="0"/>
              </a:rPr>
              <a:t>-Inflammation </a:t>
            </a:r>
            <a:r>
              <a:rPr lang="en-US" dirty="0">
                <a:latin typeface="Times New Roman" pitchFamily="18" charset="0"/>
              </a:rPr>
              <a:t>of tympanic cavity &amp;membrane</a:t>
            </a:r>
          </a:p>
          <a:p>
            <a:r>
              <a:rPr lang="en-US" b="1" dirty="0" err="1" smtClean="0">
                <a:latin typeface="Times New Roman" pitchFamily="18" charset="0"/>
              </a:rPr>
              <a:t>Otitis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interna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</a:rPr>
              <a:t>Inflammation of inner ear that causes vestibular diseases in </a:t>
            </a:r>
            <a:r>
              <a:rPr lang="en-US" dirty="0" smtClean="0">
                <a:latin typeface="Times New Roman" pitchFamily="18" charset="0"/>
              </a:rPr>
              <a:t>dogs</a:t>
            </a:r>
          </a:p>
          <a:p>
            <a:r>
              <a:rPr lang="en-US" b="1" dirty="0" err="1" smtClean="0">
                <a:latin typeface="Times New Roman" pitchFamily="18" charset="0"/>
              </a:rPr>
              <a:t>Presbycusis</a:t>
            </a:r>
            <a:r>
              <a:rPr lang="en-US" dirty="0" err="1" smtClean="0">
                <a:latin typeface="Times New Roman" pitchFamily="18" charset="0"/>
              </a:rPr>
              <a:t>:Age</a:t>
            </a:r>
            <a:r>
              <a:rPr lang="en-US" dirty="0" smtClean="0">
                <a:latin typeface="Times New Roman" pitchFamily="18" charset="0"/>
              </a:rPr>
              <a:t> related hearing loss.</a:t>
            </a:r>
          </a:p>
          <a:p>
            <a:r>
              <a:rPr lang="en-US" b="1" dirty="0" smtClean="0">
                <a:latin typeface="Times New Roman" pitchFamily="18" charset="0"/>
              </a:rPr>
              <a:t>Swimmer’s Ear</a:t>
            </a:r>
            <a:r>
              <a:rPr lang="en-US" dirty="0" smtClean="0">
                <a:latin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</a:rPr>
              <a:t>Otitis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externa</a:t>
            </a:r>
            <a:r>
              <a:rPr lang="en-US" dirty="0" smtClean="0">
                <a:latin typeface="Times New Roman" pitchFamily="18" charset="0"/>
              </a:rPr>
              <a:t> develop after swimming or Bathing</a:t>
            </a:r>
          </a:p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3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000" dirty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Factors-predisposed To Ear Infections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524000"/>
            <a:ext cx="8534400" cy="5105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  <a:buFontTx/>
              <a:buNone/>
            </a:pPr>
            <a:endParaRPr lang="en-US" sz="800" dirty="0"/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Long floppy ears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Abnormal ear conformation or anatomy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Water or hair in the ears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Allergies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Trauma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Foreign material in the ears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Parasites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Autoimmune disease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Generalized skin disease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Ear infections can occur in dogs of any age breed or sex. </a:t>
            </a:r>
          </a:p>
        </p:txBody>
      </p:sp>
    </p:spTree>
    <p:extLst>
      <p:ext uri="{BB962C8B-B14F-4D97-AF65-F5344CB8AC3E}">
        <p14:creationId xmlns:p14="http://schemas.microsoft.com/office/powerpoint/2010/main" xmlns="" val="10025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1116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Signs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914400"/>
            <a:ext cx="8763000" cy="5638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70000"/>
              </a:lnSpc>
            </a:pPr>
            <a:endParaRPr lang="en-US" sz="6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Scratching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or rubbing the ears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Head shaking </a:t>
            </a:r>
          </a:p>
          <a:p>
            <a:pPr>
              <a:lnSpc>
                <a:spcPct val="12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odor or discharge from the ear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Pain on opening the mouth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Redness and swelling of the external ear canal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Lack of appetite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Head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tilt, circling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leaning to one side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Rolling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Stumbling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Vomiting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Side to side involuntary continuous eye movement (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nystagmus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9600" dirty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dirty="0">
                <a:latin typeface="Times New Roman" pitchFamily="18" charset="0"/>
                <a:cs typeface="Times New Roman" pitchFamily="18" charset="0"/>
              </a:rPr>
            </a:b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9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Clinical signs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Otoscopic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examination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Radiography of skull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Antibiotic sensitivity – cultures from ear discharges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aseptically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CT SCAN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MRI SCAN</a:t>
            </a:r>
          </a:p>
        </p:txBody>
      </p:sp>
    </p:spTree>
    <p:extLst>
      <p:ext uri="{BB962C8B-B14F-4D97-AF65-F5344CB8AC3E}">
        <p14:creationId xmlns:p14="http://schemas.microsoft.com/office/powerpoint/2010/main" xmlns="" val="1027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6143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381000"/>
            <a:ext cx="6172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dirty="0" err="1" smtClean="0"/>
              <a:t>Otoscopy</a:t>
            </a:r>
            <a:r>
              <a:rPr lang="en-IN" sz="3600" dirty="0" smtClean="0"/>
              <a:t> of Ear</a:t>
            </a:r>
            <a:endParaRPr lang="en-I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2590800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Normal Ear canal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334000"/>
            <a:ext cx="25908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Inflamed Ear canal and ruptured Tympanic membrane</a:t>
            </a:r>
            <a:endParaRPr lang="en-IN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7010400" cy="6317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Radiography of skull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953000" cy="46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32766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Calcification of  Left ear canal (Arrow) and normal right ear canal (star)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67056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CT- SCAN</a:t>
            </a:r>
          </a:p>
          <a:p>
            <a:pPr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28600" y="2057400"/>
            <a:ext cx="57626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0" y="2286000"/>
            <a:ext cx="29718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/>
              <a:t>Fluid filled bulla and dense </a:t>
            </a:r>
            <a:r>
              <a:rPr lang="en-IN" sz="2800" dirty="0" err="1" smtClean="0"/>
              <a:t>petrosal</a:t>
            </a:r>
            <a:r>
              <a:rPr lang="en-IN" sz="2800" dirty="0" smtClean="0"/>
              <a:t> part of temporal </a:t>
            </a:r>
            <a:r>
              <a:rPr lang="en-IN" sz="2800" dirty="0" smtClean="0"/>
              <a:t>bone-Left </a:t>
            </a:r>
            <a:r>
              <a:rPr lang="en-IN" sz="2800" dirty="0" smtClean="0"/>
              <a:t>Ear</a:t>
            </a:r>
            <a:endParaRPr lang="en-IN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922</Words>
  <Application>Microsoft Office PowerPoint</Application>
  <PresentationFormat>On-screen Show (4:3)</PresentationFormat>
  <Paragraphs>126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ANATOMY-EAR(DOG)</vt:lpstr>
      <vt:lpstr>Slide 2</vt:lpstr>
      <vt:lpstr>Types Of Ear Affections</vt:lpstr>
      <vt:lpstr> Factors-predisposed To Ear Infections </vt:lpstr>
      <vt:lpstr>Clinical Signs</vt:lpstr>
      <vt:lpstr>Diagnosis</vt:lpstr>
      <vt:lpstr>Slide 7</vt:lpstr>
      <vt:lpstr>Slide 8</vt:lpstr>
      <vt:lpstr>Slide 9</vt:lpstr>
      <vt:lpstr>Flushing Solutions-ear</vt:lpstr>
      <vt:lpstr>Surgical Corrections</vt:lpstr>
      <vt:lpstr>Lateral Ear Canal Resection (Zepp Procedure)</vt:lpstr>
      <vt:lpstr>Zepp Drain Board</vt:lpstr>
      <vt:lpstr>Slide 14</vt:lpstr>
      <vt:lpstr>Slide 15</vt:lpstr>
      <vt:lpstr>Slide 16</vt:lpstr>
      <vt:lpstr>Slide 17</vt:lpstr>
      <vt:lpstr>Slide 18</vt:lpstr>
      <vt:lpstr>Aural Hematoma</vt:lpstr>
      <vt:lpstr>Surgical Correction</vt:lpstr>
      <vt:lpstr>Slide 21</vt:lpstr>
      <vt:lpstr>Slide 22</vt:lpstr>
      <vt:lpstr> Sutureless Technique For Aural Hematoma 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ANATOMY-EAR(DOG)</dc:title>
  <dc:creator>BMP</dc:creator>
  <cp:lastModifiedBy>BMP</cp:lastModifiedBy>
  <cp:revision>118</cp:revision>
  <dcterms:created xsi:type="dcterms:W3CDTF">2006-08-16T00:00:00Z</dcterms:created>
  <dcterms:modified xsi:type="dcterms:W3CDTF">2020-04-11T04:22:54Z</dcterms:modified>
</cp:coreProperties>
</file>