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2" r:id="rId3"/>
    <p:sldId id="337" r:id="rId4"/>
    <p:sldId id="327" r:id="rId5"/>
    <p:sldId id="340" r:id="rId6"/>
    <p:sldId id="336" r:id="rId7"/>
    <p:sldId id="334" r:id="rId8"/>
    <p:sldId id="328" r:id="rId9"/>
    <p:sldId id="338" r:id="rId10"/>
    <p:sldId id="329" r:id="rId11"/>
    <p:sldId id="339" r:id="rId12"/>
    <p:sldId id="344" r:id="rId13"/>
    <p:sldId id="330" r:id="rId14"/>
    <p:sldId id="341" r:id="rId15"/>
    <p:sldId id="342" r:id="rId16"/>
    <p:sldId id="331" r:id="rId17"/>
    <p:sldId id="332" r:id="rId18"/>
    <p:sldId id="33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324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54148" TargetMode="External"/><Relationship Id="rId2" Type="http://schemas.openxmlformats.org/officeDocument/2006/relationships/hyperlink" Target="http://ecoursesonline.iasri.res.in/mod/page/view.php?id=5424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oursesonline.iasri.res.in/mod/page/view.php?id=54149" TargetMode="External"/><Relationship Id="rId4" Type="http://schemas.openxmlformats.org/officeDocument/2006/relationships/hyperlink" Target="http://ecoursesonline.iasri.res.in/mod/page/view.php?id=5414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54149" TargetMode="External"/><Relationship Id="rId2" Type="http://schemas.openxmlformats.org/officeDocument/2006/relationships/hyperlink" Target="http://ecoursesonline.iasri.res.in/mod/page/view.php?id=5414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54149" TargetMode="External"/><Relationship Id="rId2" Type="http://schemas.openxmlformats.org/officeDocument/2006/relationships/hyperlink" Target="http://ecoursesonline.iasri.res.in/mod/page/view.php?id=5414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54150" TargetMode="External"/><Relationship Id="rId2" Type="http://schemas.openxmlformats.org/officeDocument/2006/relationships/hyperlink" Target="http://ecoursesonline.iasri.res.in/mod/page/view.php?id=5414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oursesonline.iasri.res.in/mod/page/view.php?id=54149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sonline.iasri.res.in/mod/page/view.php?id=5424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coursesonline.iasri.res.in/mod/page/view.php?id=54147" TargetMode="External"/><Relationship Id="rId13" Type="http://schemas.openxmlformats.org/officeDocument/2006/relationships/hyperlink" Target="http://ecoursesonline.iasri.res.in/mod/page/view.php?id=54150" TargetMode="External"/><Relationship Id="rId18" Type="http://schemas.openxmlformats.org/officeDocument/2006/relationships/hyperlink" Target="http://14.139.56.154:82/mod/resource/view.php?id=16930" TargetMode="External"/><Relationship Id="rId3" Type="http://schemas.openxmlformats.org/officeDocument/2006/relationships/hyperlink" Target="http://ecoursesonline.iasri.res.in/mod/page/view.php?id=54171" TargetMode="External"/><Relationship Id="rId7" Type="http://schemas.openxmlformats.org/officeDocument/2006/relationships/hyperlink" Target="http://ecoursesonline.iasri.res.in/mod/page/view.php?id=54142" TargetMode="External"/><Relationship Id="rId12" Type="http://schemas.openxmlformats.org/officeDocument/2006/relationships/hyperlink" Target="http://14.139.56.154:82/mod/resource/view.php?id=16926" TargetMode="External"/><Relationship Id="rId17" Type="http://schemas.openxmlformats.org/officeDocument/2006/relationships/hyperlink" Target="http://ecoursesonline.iasri.res.in/mod/page/view.php?id=54135" TargetMode="External"/><Relationship Id="rId2" Type="http://schemas.openxmlformats.org/officeDocument/2006/relationships/hyperlink" Target="http://14.139.56.154:82/mod/resource/view.php?id=16922" TargetMode="External"/><Relationship Id="rId16" Type="http://schemas.openxmlformats.org/officeDocument/2006/relationships/hyperlink" Target="http://14.139.56.154:82/mod/resource/view.php?id=169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oursesonline.iasri.res.in/mod/resource/view.php?id=54303" TargetMode="External"/><Relationship Id="rId11" Type="http://schemas.openxmlformats.org/officeDocument/2006/relationships/hyperlink" Target="http://ecoursesonline.iasri.res.in/mod/page/view.php?id=54148" TargetMode="External"/><Relationship Id="rId5" Type="http://schemas.openxmlformats.org/officeDocument/2006/relationships/hyperlink" Target="http://14.139.56.154:82/mod/resource/view.php?id=16924" TargetMode="External"/><Relationship Id="rId15" Type="http://schemas.openxmlformats.org/officeDocument/2006/relationships/hyperlink" Target="http://14.139.56.154:82/mod/resource/view.php?id=16928" TargetMode="External"/><Relationship Id="rId10" Type="http://schemas.openxmlformats.org/officeDocument/2006/relationships/hyperlink" Target="http://ecoursesonline.iasri.res.in/mod/page/view.php?id=54149" TargetMode="External"/><Relationship Id="rId19" Type="http://schemas.openxmlformats.org/officeDocument/2006/relationships/hyperlink" Target="http://ecoursesonline.iasri.res.in/mod/page/view.php?id=54137" TargetMode="External"/><Relationship Id="rId4" Type="http://schemas.openxmlformats.org/officeDocument/2006/relationships/hyperlink" Target="http://14.139.56.154:82/mod/resource/view.php?id=16923" TargetMode="External"/><Relationship Id="rId9" Type="http://schemas.openxmlformats.org/officeDocument/2006/relationships/hyperlink" Target="http://14.139.56.154:82/mod/resource/view.php?id=16925" TargetMode="External"/><Relationship Id="rId14" Type="http://schemas.openxmlformats.org/officeDocument/2006/relationships/hyperlink" Target="http://14.139.56.154:82/mod/resource/view.php?id=1692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oursesonline.iasri.res.in/mod/page/view.php?id=54142" TargetMode="External"/><Relationship Id="rId2" Type="http://schemas.openxmlformats.org/officeDocument/2006/relationships/hyperlink" Target="http://ecoursesonline.iasri.res.in/mod/resource/view.php?id=5430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oursesonline.iasri.res.in/mod/page/view.php?id=5414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2590800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>
                <a:latin typeface="Algerian" pitchFamily="82" charset="0"/>
              </a:rPr>
              <a:t>VETERINAY ANATOMY, </a:t>
            </a:r>
            <a:br>
              <a:rPr lang="en-US" b="1" dirty="0" smtClean="0">
                <a:latin typeface="Algerian" pitchFamily="82" charset="0"/>
              </a:rPr>
            </a:br>
            <a:r>
              <a:rPr lang="en-US" b="1" dirty="0" smtClean="0">
                <a:latin typeface="Algerian" pitchFamily="82" charset="0"/>
              </a:rPr>
              <a:t>    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UNIT- 6</a:t>
            </a:r>
            <a:r>
              <a:rPr lang="en-US" b="1" dirty="0" smtClean="0">
                <a:latin typeface="Algerian" pitchFamily="82" charset="0"/>
              </a:rPr>
              <a:t>,</a:t>
            </a:r>
            <a:br>
              <a:rPr lang="en-US" b="1" dirty="0" smtClean="0">
                <a:latin typeface="Algerian" pitchFamily="82" charset="0"/>
              </a:rPr>
            </a:br>
            <a:r>
              <a:rPr lang="en-US" sz="3100" b="1" dirty="0" smtClean="0">
                <a:solidFill>
                  <a:srgbClr val="FF0000"/>
                </a:solidFill>
                <a:latin typeface="Algerian" pitchFamily="82" charset="0"/>
              </a:rPr>
              <a:t>TOPIC</a:t>
            </a:r>
            <a:r>
              <a:rPr lang="en-US" sz="3100" b="1" dirty="0" smtClean="0">
                <a:latin typeface="Algerian" pitchFamily="82" charset="0"/>
              </a:rPr>
              <a:t>-</a:t>
            </a:r>
            <a:r>
              <a:rPr lang="en-US" sz="3100" dirty="0" smtClean="0">
                <a:latin typeface="Algerian" pitchFamily="82" charset="0"/>
              </a:rPr>
              <a:t>Details Description </a:t>
            </a:r>
            <a:r>
              <a:rPr lang="en-US" sz="3100" dirty="0" smtClean="0">
                <a:solidFill>
                  <a:srgbClr val="FF0000"/>
                </a:solidFill>
                <a:latin typeface="Algerian" pitchFamily="82" charset="0"/>
              </a:rPr>
              <a:t>Hip joint </a:t>
            </a:r>
            <a:r>
              <a:rPr lang="en-US" sz="3100" dirty="0" smtClean="0">
                <a:latin typeface="Algerian" pitchFamily="82" charset="0"/>
              </a:rPr>
              <a:t>and </a:t>
            </a:r>
            <a:r>
              <a:rPr lang="en-US" sz="3100" dirty="0" smtClean="0">
                <a:solidFill>
                  <a:srgbClr val="FF0000"/>
                </a:solidFill>
                <a:latin typeface="Algerian" pitchFamily="82" charset="0"/>
              </a:rPr>
              <a:t>STIFLE</a:t>
            </a:r>
            <a:r>
              <a:rPr lang="en-US" sz="3100" dirty="0" smtClean="0">
                <a:latin typeface="Algerian" pitchFamily="82" charset="0"/>
              </a:rPr>
              <a:t> joint of different animals </a:t>
            </a:r>
            <a:r>
              <a:rPr lang="en-US" sz="3600" dirty="0" smtClean="0">
                <a:latin typeface="Algerian" pitchFamily="82" charset="0"/>
              </a:rPr>
              <a:t/>
            </a:r>
            <a:br>
              <a:rPr lang="en-US" sz="3600" dirty="0" smtClean="0">
                <a:latin typeface="Algerian" pitchFamily="82" charset="0"/>
              </a:rPr>
            </a:br>
            <a:endParaRPr lang="en-US" sz="36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Algerian" pitchFamily="82" charset="0"/>
              </a:rPr>
              <a:t>Instructor-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DR. SANJAY KUMAR BHARTI</a:t>
            </a:r>
          </a:p>
          <a:p>
            <a:pPr algn="just"/>
            <a:r>
              <a:rPr lang="en-US" dirty="0" smtClean="0">
                <a:latin typeface="Algerian" pitchFamily="82" charset="0"/>
              </a:rPr>
              <a:t>                         HOD, VETERINARY ANATOMY</a:t>
            </a:r>
          </a:p>
          <a:p>
            <a:pPr algn="just"/>
            <a:endParaRPr lang="en-US" dirty="0" smtClean="0">
              <a:latin typeface="Algerian" pitchFamily="82" charset="0"/>
            </a:endParaRPr>
          </a:p>
          <a:p>
            <a:pPr algn="just"/>
            <a:endParaRPr lang="en-US" dirty="0" smtClean="0">
              <a:latin typeface="Algerian" pitchFamily="82" charset="0"/>
            </a:endParaRPr>
          </a:p>
          <a:p>
            <a:pPr algn="just"/>
            <a:endParaRPr lang="en-US" dirty="0" smtClean="0">
              <a:latin typeface="Algerian" pitchFamily="82" charset="0"/>
            </a:endParaRPr>
          </a:p>
          <a:p>
            <a:pPr algn="just"/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stifle joint is composite joint composed of</a:t>
            </a:r>
          </a:p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A.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Femoro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-patellar articulation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B.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Femoro-tibial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articulation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dirty="0" err="1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Femoro</a:t>
            </a:r>
            <a:r>
              <a:rPr lang="en-US" sz="1600" b="1" dirty="0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-Patellar joint-Ox</a:t>
            </a:r>
            <a:endParaRPr lang="en-US" sz="1600" dirty="0" smtClean="0">
              <a:solidFill>
                <a:srgbClr val="C00000"/>
              </a:solidFill>
              <a:latin typeface="Algerian" pitchFamily="82" charset="0"/>
              <a:cs typeface="Times New Roman" pitchFamily="18" charset="0"/>
            </a:endParaRPr>
          </a:p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ype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gliding joint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Bone Involvement-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 tooltip="Patella"/>
              </a:rPr>
              <a:t>patella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glides over the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the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 tooltip="Femur"/>
              </a:rPr>
              <a:t>femur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Motion-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 tooltip="Patella"/>
              </a:rPr>
              <a:t>patella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moves up and down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 tooltip="Femur"/>
              </a:rPr>
              <a:t>femur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Ligaments-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capsular ligament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is loose. It forms a pouch under the insertion of the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quadriceps muscle. </a:t>
            </a:r>
          </a:p>
          <a:p>
            <a:pPr lvl="1"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medial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 ligaments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which arise from corresponding faces of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condyles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the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 tooltip="Femur"/>
              </a:rPr>
              <a:t>femur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to the lateral and medial angles of the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 tooltip="Patella"/>
              </a:rPr>
              <a:t>patella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straight ligaments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of the 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  <a:hlinkClick r:id="rId3" tooltip="Patella"/>
              </a:rPr>
              <a:t>patella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are 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lateral, middle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medial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which extend from the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 tooltip="Patella"/>
              </a:rPr>
              <a:t>patella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and its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fibrocartilage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to the anterior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the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 tooltip="Tibia"/>
              </a:rPr>
              <a:t>tibia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Bursae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of the patellar ligaments are two.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interposed between the middle ligament and the upper part of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trochlea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 a smaller one occurs between the upper part of the same ligament and the apex of the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 tooltip="Patella"/>
              </a:rPr>
              <a:t>patella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second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interposed between the lateral patellar ligament and the lateral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condyle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the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 tooltip="Femur"/>
              </a:rPr>
              <a:t>femur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STIFFLE -JOINT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     </a:t>
            </a:r>
            <a:r>
              <a:rPr lang="en-US" sz="4400" dirty="0" err="1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Femoro</a:t>
            </a:r>
            <a:r>
              <a:rPr lang="en-US" sz="4400" dirty="0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-Patellar joint-</a:t>
            </a:r>
            <a:br>
              <a:rPr lang="en-US" sz="4400" dirty="0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7170" name="Picture 2" descr="C:\Users\user1\Desktop\Minixiccu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8064" y="1570895"/>
            <a:ext cx="3547872" cy="4346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Femoro-Tibial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 joint CONTI..</a:t>
            </a:r>
            <a:endParaRPr lang="en-US" dirty="0"/>
          </a:p>
        </p:txBody>
      </p:sp>
      <p:pic>
        <p:nvPicPr>
          <p:cNvPr id="11266" name="Picture 2" descr="C:\Users\user1\Desktop\Patellar Ligam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Ginglymus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Bone involvement-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condyles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tooltip="Femur"/>
              </a:rPr>
              <a:t>femur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 Proximal end of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 tooltip="Tibia"/>
              </a:rPr>
              <a:t>tibia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Motion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Extension and flexion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Ligaments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joint has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capsular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2 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inter-</a:t>
            </a:r>
            <a:r>
              <a:rPr lang="en-US" sz="20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cartilages 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called 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menisci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2 crucial or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cruciate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ligaments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collateral ligaments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/>
            <a:r>
              <a:rPr lang="en-US" sz="2000" b="1" dirty="0" smtClean="0">
                <a:latin typeface="Algerian" pitchFamily="82" charset="0"/>
                <a:cs typeface="Times New Roman" pitchFamily="18" charset="0"/>
              </a:rPr>
              <a:t>A-The </a:t>
            </a:r>
            <a:r>
              <a:rPr lang="en-US" sz="2000" b="1" i="1" dirty="0" smtClean="0">
                <a:latin typeface="Algerian" pitchFamily="82" charset="0"/>
                <a:cs typeface="Times New Roman" pitchFamily="18" charset="0"/>
              </a:rPr>
              <a:t>capsular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attached to the margins of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surfaces of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tooltip="Femur"/>
              </a:rPr>
              <a:t>femur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tooltip="Tibia"/>
              </a:rPr>
              <a:t>tibia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and also to the convex borders of the menisci and to the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cruciate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ligaments.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There are two synovial sacs, partially divided by the menisci into upper and lower compartments. The two synovial sacs communicate with each other and the medial sac also communicates with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femoro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patellar joint.</a:t>
            </a:r>
          </a:p>
          <a:p>
            <a:pPr lvl="1"/>
            <a:endParaRPr lang="en-US" sz="4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Algerian" pitchFamily="82" charset="0"/>
              </a:rPr>
              <a:t>Femoro-Tibial</a:t>
            </a:r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 joint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lgerian" pitchFamily="82" charset="0"/>
              </a:rPr>
              <a:t>Femoro-Tibial</a:t>
            </a:r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 joint CONTI..</a:t>
            </a:r>
            <a:endParaRPr lang="en-US" dirty="0"/>
          </a:p>
        </p:txBody>
      </p:sp>
      <p:pic>
        <p:nvPicPr>
          <p:cNvPr id="8194" name="Picture 2" descr="C:\Users\user1\Desktop\Minicicu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05175" y="2253456"/>
            <a:ext cx="2533650" cy="298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solidFill>
                  <a:srgbClr val="FF0000"/>
                </a:solidFill>
                <a:latin typeface="Algerian" pitchFamily="82" charset="0"/>
              </a:rPr>
              <a:t>Femoro-Tibial</a:t>
            </a:r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 joint CONTI..</a:t>
            </a:r>
            <a:endParaRPr lang="en-US" dirty="0"/>
          </a:p>
        </p:txBody>
      </p:sp>
      <p:pic>
        <p:nvPicPr>
          <p:cNvPr id="10242" name="Picture 2" descr="C:\Users\user1\Desktop\STIFLE JOINT LIGAME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8064" y="1570895"/>
            <a:ext cx="3547872" cy="4346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algn="just"/>
            <a:r>
              <a:rPr lang="en-US" sz="2000" b="1" dirty="0" smtClean="0">
                <a:latin typeface="Algerian" pitchFamily="82" charset="0"/>
                <a:cs typeface="Times New Roman" pitchFamily="18" charset="0"/>
              </a:rPr>
              <a:t>B-The </a:t>
            </a:r>
            <a:r>
              <a:rPr lang="en-US" sz="2000" b="1" i="1" dirty="0" smtClean="0">
                <a:latin typeface="Algerian" pitchFamily="82" charset="0"/>
                <a:cs typeface="Times New Roman" pitchFamily="18" charset="0"/>
              </a:rPr>
              <a:t>menisci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(inter-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cartilages)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are  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lateral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(3-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Coronay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ligament 01-Anterior 2 posterior)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medial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(2- Coronary ligament 01-Anterior 01 posterior)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They are ‘C’ shaped plates of fibro-cartilage interposed between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condyles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tooltip="Femur"/>
              </a:rPr>
              <a:t>femur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 proximal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surface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 tooltip="Tibia"/>
              </a:rPr>
              <a:t>tibia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These cartilages bring about congruence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surfaces and are kept in position by ligaments called 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coronary ligaments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lateral meniscus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has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coronary ligaments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anterior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posterior, of which one is superior attached to a depression on the medial aspect of inter-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condyloid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tooltip="Femur"/>
              </a:rPr>
              <a:t>femur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 other inferior attached to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 tooltip="Tibia"/>
              </a:rPr>
              <a:t>tibia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lateral to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popliteal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notch.</a:t>
            </a:r>
          </a:p>
          <a:p>
            <a:pPr lvl="2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The 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medial meniscus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has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coronary ligaments one anterior and one posterior. These are attached to the depression in front and behind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spine</a:t>
            </a:r>
          </a:p>
          <a:p>
            <a:pPr lvl="2"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FEMRERO-TIBIAL JOINT. CONT….</a:t>
            </a:r>
            <a:endParaRPr lang="en-US" sz="40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just"/>
            <a:r>
              <a:rPr lang="en-US" sz="2000" b="1" dirty="0" smtClean="0">
                <a:latin typeface="Algerian" pitchFamily="82" charset="0"/>
                <a:cs typeface="Times New Roman" pitchFamily="18" charset="0"/>
              </a:rPr>
              <a:t>C</a:t>
            </a:r>
            <a:r>
              <a:rPr lang="en-US" sz="2000" dirty="0" smtClean="0">
                <a:latin typeface="Algerian" pitchFamily="82" charset="0"/>
                <a:cs typeface="Times New Roman" pitchFamily="18" charset="0"/>
              </a:rPr>
              <a:t>-The 2- </a:t>
            </a:r>
            <a:r>
              <a:rPr lang="en-US" sz="2000" b="1" i="1" dirty="0" err="1" smtClean="0">
                <a:latin typeface="Algerian" pitchFamily="82" charset="0"/>
                <a:cs typeface="Times New Roman" pitchFamily="18" charset="0"/>
              </a:rPr>
              <a:t>cruciate</a:t>
            </a:r>
            <a:r>
              <a:rPr lang="en-US" sz="2000" b="1" i="1" dirty="0" smtClean="0">
                <a:latin typeface="Algerian" pitchFamily="82" charset="0"/>
                <a:cs typeface="Times New Roman" pitchFamily="18" charset="0"/>
              </a:rPr>
              <a:t> ligaments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anterior and posterior)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arises from the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tibial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spine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extends upwards and backwards and ends on the lateral part to the inter-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condyloid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tooltip="Femur"/>
              </a:rPr>
              <a:t>femur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posterior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attached below the tubercle medial to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popliteal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notch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directed upwards and forwards and is attached to the anterior part of the inter-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condyloid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tooltip="Femur"/>
              </a:rPr>
              <a:t>femur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b="1" dirty="0" smtClean="0">
                <a:latin typeface="Algerian" pitchFamily="82" charset="0"/>
                <a:cs typeface="Times New Roman" pitchFamily="18" charset="0"/>
              </a:rPr>
              <a:t>D-</a:t>
            </a:r>
            <a:r>
              <a:rPr lang="en-US" sz="2000" dirty="0" smtClean="0">
                <a:latin typeface="Algerian" pitchFamily="82" charset="0"/>
                <a:cs typeface="Times New Roman" pitchFamily="18" charset="0"/>
              </a:rPr>
              <a:t>The </a:t>
            </a:r>
            <a:r>
              <a:rPr lang="en-US" sz="2000" b="1" i="1" dirty="0" smtClean="0">
                <a:latin typeface="Algerian" pitchFamily="82" charset="0"/>
                <a:cs typeface="Times New Roman" pitchFamily="18" charset="0"/>
              </a:rPr>
              <a:t>collateral ligaments (Lateral &amp; Medial)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arise from the corresponding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condyles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 tooltip="Femur"/>
              </a:rPr>
              <a:t>femur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lateral ligament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attached to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 tooltip="Fibula"/>
              </a:rPr>
              <a:t>fibula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 the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to the medial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condyle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 tooltip="Tibia"/>
              </a:rPr>
              <a:t>tibia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1" algn="just"/>
            <a:r>
              <a:rPr lang="en-US" sz="2000" b="1" dirty="0" smtClean="0">
                <a:latin typeface="Algerian" pitchFamily="82" charset="0"/>
                <a:cs typeface="Times New Roman" pitchFamily="18" charset="0"/>
              </a:rPr>
              <a:t>E-</a:t>
            </a:r>
            <a:r>
              <a:rPr lang="en-US" sz="2000" dirty="0" smtClean="0">
                <a:latin typeface="Algerian" pitchFamily="82" charset="0"/>
                <a:cs typeface="Times New Roman" pitchFamily="18" charset="0"/>
              </a:rPr>
              <a:t>The </a:t>
            </a:r>
            <a:r>
              <a:rPr lang="en-US" sz="2000" b="1" i="1" dirty="0" smtClean="0">
                <a:latin typeface="Algerian" pitchFamily="82" charset="0"/>
                <a:cs typeface="Times New Roman" pitchFamily="18" charset="0"/>
              </a:rPr>
              <a:t>posterior ligaments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are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membranous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enclose the joint behind.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FEMRERO-TIBIAL JOINT. CONT….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A. </a:t>
            </a:r>
            <a:r>
              <a:rPr lang="en-US" sz="2800" b="1" dirty="0" err="1" smtClean="0">
                <a:latin typeface="Algerian" pitchFamily="82" charset="0"/>
                <a:cs typeface="Times New Roman" pitchFamily="18" charset="0"/>
                <a:hlinkClick r:id="rId2"/>
              </a:rPr>
              <a:t>Femoro</a:t>
            </a:r>
            <a:r>
              <a:rPr lang="en-US" sz="2800" b="1" dirty="0" smtClean="0">
                <a:latin typeface="Algerian" pitchFamily="82" charset="0"/>
                <a:cs typeface="Times New Roman" pitchFamily="18" charset="0"/>
                <a:hlinkClick r:id="rId2"/>
              </a:rPr>
              <a:t>-patellar articulation</a:t>
            </a:r>
            <a:endParaRPr lang="en-US" sz="2800" b="1" dirty="0" smtClean="0">
              <a:latin typeface="Algerian" pitchFamily="82" charset="0"/>
              <a:cs typeface="Times New Roman" pitchFamily="18" charset="0"/>
            </a:endParaRPr>
          </a:p>
          <a:p>
            <a:pPr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Horse &amp; Pig</a:t>
            </a:r>
          </a:p>
          <a:p>
            <a:r>
              <a:rPr lang="en-US" i="1" dirty="0" smtClean="0"/>
              <a:t>- </a:t>
            </a:r>
            <a:r>
              <a:rPr lang="en-US" dirty="0" smtClean="0"/>
              <a:t>Similar to that of ox.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Dog</a:t>
            </a:r>
            <a:r>
              <a:rPr lang="en-US" i="1" dirty="0" smtClean="0"/>
              <a:t>- </a:t>
            </a:r>
            <a:r>
              <a:rPr lang="en-US" dirty="0" smtClean="0"/>
              <a:t>There is only one straight ligament.</a:t>
            </a:r>
          </a:p>
          <a:p>
            <a:endParaRPr lang="en-US" dirty="0" smtClean="0"/>
          </a:p>
          <a:p>
            <a:endParaRPr lang="en-US" dirty="0" smtClean="0">
              <a:latin typeface="Algerian" pitchFamily="82" charset="0"/>
            </a:endParaRPr>
          </a:p>
          <a:p>
            <a:r>
              <a:rPr lang="en-US" sz="2400" b="1" dirty="0" smtClean="0">
                <a:latin typeface="Algerian" pitchFamily="82" charset="0"/>
                <a:cs typeface="Times New Roman" pitchFamily="18" charset="0"/>
              </a:rPr>
              <a:t>B.</a:t>
            </a:r>
            <a:r>
              <a:rPr lang="en-US" sz="2400" b="1" dirty="0" smtClean="0">
                <a:latin typeface="Algerian" pitchFamily="82" charset="0"/>
                <a:cs typeface="Times New Roman" pitchFamily="18" charset="0"/>
                <a:hlinkClick r:id="rId2"/>
              </a:rPr>
              <a:t> </a:t>
            </a:r>
            <a:r>
              <a:rPr lang="en-US" sz="3000" b="1" dirty="0" err="1" smtClean="0">
                <a:latin typeface="Algerian" pitchFamily="82" charset="0"/>
                <a:cs typeface="Times New Roman" pitchFamily="18" charset="0"/>
                <a:hlinkClick r:id="rId2"/>
              </a:rPr>
              <a:t>Femoro-tibial</a:t>
            </a:r>
            <a:r>
              <a:rPr lang="en-US" sz="3000" b="1" dirty="0" smtClean="0">
                <a:latin typeface="Algerian" pitchFamily="82" charset="0"/>
                <a:cs typeface="Times New Roman" pitchFamily="18" charset="0"/>
                <a:hlinkClick r:id="rId2"/>
              </a:rPr>
              <a:t> articulation</a:t>
            </a:r>
            <a:endParaRPr lang="en-US" sz="3000" b="1" dirty="0" smtClean="0">
              <a:latin typeface="Algerian" pitchFamily="82" charset="0"/>
            </a:endParaRP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Horse, Dog &amp; Pig </a:t>
            </a:r>
          </a:p>
          <a:p>
            <a:pPr lvl="0">
              <a:buNone/>
            </a:pPr>
            <a:r>
              <a:rPr lang="en-US" dirty="0" smtClean="0"/>
              <a:t>-Similar to that of ox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            STIFFLE -JOINT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joints of the hind limb are as follows</a:t>
            </a:r>
          </a:p>
          <a:p>
            <a:pPr lvl="0"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Sacro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-iliac joint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between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articular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surfaces of the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ilium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tooltip="Sacrum"/>
              </a:rPr>
              <a:t>sacrum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Pelvic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symphysis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formed between 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pubis and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ischium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two sides.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Hip joint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between the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6" tooltip="Acetabulum"/>
              </a:rPr>
              <a:t>acetabulum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of 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 tooltip="Os coxae"/>
              </a:rPr>
              <a:t>os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 tooltip="Os coxae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 tooltip="Os coxae"/>
              </a:rPr>
              <a:t>coxae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 the head of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 tooltip="Femur"/>
              </a:rPr>
              <a:t>femur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Stifle joint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between the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8" tooltip="Femur"/>
              </a:rPr>
              <a:t>femur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10" tooltip="Tibia"/>
              </a:rPr>
              <a:t>tibia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1" tooltip="Patella"/>
              </a:rPr>
              <a:t>patella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Tibio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2"/>
              </a:rPr>
              <a:t>-fibular joint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between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 tooltip="Tibia"/>
              </a:rPr>
              <a:t>tibia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3" tooltip="Fibula"/>
              </a:rPr>
              <a:t>fibula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4"/>
              </a:rPr>
              <a:t>Hock joint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formed by the union of tarsal bones with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 tooltip="Tibia"/>
              </a:rPr>
              <a:t>tibia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Fetlock joint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between the metatarsal, 1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phalanx with proximal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sesamoid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interphalangeal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articulations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are</a:t>
            </a:r>
          </a:p>
          <a:p>
            <a:pPr lvl="1" algn="just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Pastern joint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formed between the 1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and 2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7" tooltip="Phalanges"/>
              </a:rPr>
              <a:t>phalanges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Coffin joint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formed between the 2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and 3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7" tooltip="Phalanges"/>
              </a:rPr>
              <a:t>phalanges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9" tooltip="Distal sesamoid"/>
              </a:rPr>
              <a:t>distal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19" tooltip="Distal sesamoid"/>
              </a:rPr>
              <a:t>sesamoid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JOINTS  OF  THE  HINDLIMB – Ox, SHEEP&amp; GOAT , Horse, PIG,DOG &amp; Fowl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Common Structure of Joint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4098" name="Picture 2" descr="C:\Users\user1\Desktop\Structure-Joi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2868" y="1481138"/>
            <a:ext cx="4178264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Ball and Socket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coxo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-femoral articulation is an 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enarthrosis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Bone involvement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2" tooltip="Acetabulum"/>
              </a:rPr>
              <a:t>acetabulum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of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3" tooltip="Os coxae"/>
              </a:rPr>
              <a:t>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 tooltip="Os coxae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3" tooltip="Os coxae"/>
              </a:rPr>
              <a:t>coxae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 the head of the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 tooltip="Femur"/>
              </a:rPr>
              <a:t>femur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Motion-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Polyaxial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Gliding,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circumduction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adduction and abduction are possible, extension and flexion are most marked.</a:t>
            </a:r>
          </a:p>
          <a:p>
            <a:pPr lvl="0" algn="just"/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Ligaments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A. Capsular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1" algn="just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Cotyloid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is a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marginal cartilage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which deepens the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2" tooltip="Acetabulum"/>
              </a:rPr>
              <a:t>acetabulum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That part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cotyloid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ligament stretches across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cotyloid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notch converting it into a foramen for the passage of structures and out of the joint is the transverse 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1"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C. Round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is attached to the lateral lip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notch and to the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fovea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capitis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the head of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 tooltip="Femur"/>
              </a:rPr>
              <a:t>femur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lgerian" pitchFamily="82" charset="0"/>
              </a:rPr>
              <a:t>Hip &amp;Stifle Joint – Ox, SHEEP&amp; GOAT , Horse, PIG,DOG &amp; Fowl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HIP JOINT STRUCTURE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6146" name="Picture 2" descr="C:\Users\user1\Desktop\HIP JOINT ROUND LIGAMEN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4078" y="1481138"/>
            <a:ext cx="513584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Structure of hip joint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3074" name="Picture 2" descr="C:\Users\user1\Desktop\HIPJOIN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27511"/>
            <a:ext cx="4572000" cy="363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Structures of Hip Joint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1026" name="Picture 2" descr="C:\Users\user1\Desktop\hip-joint-Ligamen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8229600" cy="4320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Horse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cotyloid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ligament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narrower.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is an additional ligament, the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accessory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or 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pubic femoral ligament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arises from the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prepubic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tendon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{What is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prepubic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tendon-?}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passes outwards and upwards and then backwards lodged in the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pubic groove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acetabular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notch and is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inserted to the fovea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capitis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behind the round ligament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ligament is peculiar to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solipeds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it prevents abduction and limits side-kicking. The absence of the ligament in ruminants permits free abduction and this is the reason why ruminants can kick side ways, this movement being known as 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cow kick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Dog &amp; Pig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Resembles that of the Ox.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HIP JOINT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HIP JOINT OF HORSE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5122" name="Picture 2" descr="C:\Users\user1\Desktop\HORSE HI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2186" y="1247106"/>
            <a:ext cx="5473414" cy="326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2228</TotalTime>
  <Words>144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VETERINAY ANATOMY,                                           UNIT- 6, TOPIC-Details Description Hip joint and STIFLE joint of different animals  </vt:lpstr>
      <vt:lpstr>JOINTS  OF  THE  HINDLIMB – Ox, SHEEP&amp; GOAT , Horse, PIG,DOG &amp; Fowl</vt:lpstr>
      <vt:lpstr>Common Structure of Joint</vt:lpstr>
      <vt:lpstr>Hip &amp;Stifle Joint – Ox, SHEEP&amp; GOAT , Horse, PIG,DOG &amp; Fowl</vt:lpstr>
      <vt:lpstr>HIP JOINT STRUCTURE</vt:lpstr>
      <vt:lpstr>Structure of hip joint</vt:lpstr>
      <vt:lpstr>Structures of Hip Joint</vt:lpstr>
      <vt:lpstr>HIP JOINT</vt:lpstr>
      <vt:lpstr>HIP JOINT OF HORSE</vt:lpstr>
      <vt:lpstr>STIFFLE -JOINT</vt:lpstr>
      <vt:lpstr>     Femoro-Patellar joint- </vt:lpstr>
      <vt:lpstr>Femoro-Tibial joint CONTI..</vt:lpstr>
      <vt:lpstr>Femoro-Tibial joint </vt:lpstr>
      <vt:lpstr>Femoro-Tibial joint CONTI..</vt:lpstr>
      <vt:lpstr>Femoro-Tibial joint CONTI..</vt:lpstr>
      <vt:lpstr>FEMRERO-TIBIAL JOINT. CONT….</vt:lpstr>
      <vt:lpstr>FEMRERO-TIBIAL JOINT. CONT….</vt:lpstr>
      <vt:lpstr>              STIFFLE -JOINT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VETERINAY ANATOMY, UNIT- 5 PELVIC LIMB BONES</dc:title>
  <dc:creator>user1</dc:creator>
  <cp:lastModifiedBy>user1</cp:lastModifiedBy>
  <cp:revision>270</cp:revision>
  <dcterms:created xsi:type="dcterms:W3CDTF">2006-08-16T00:00:00Z</dcterms:created>
  <dcterms:modified xsi:type="dcterms:W3CDTF">2020-04-25T08:22:35Z</dcterms:modified>
</cp:coreProperties>
</file>