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6" r:id="rId3"/>
    <p:sldId id="277" r:id="rId4"/>
    <p:sldId id="274" r:id="rId5"/>
    <p:sldId id="275" r:id="rId6"/>
    <p:sldId id="257" r:id="rId7"/>
    <p:sldId id="273" r:id="rId8"/>
    <p:sldId id="258" r:id="rId9"/>
    <p:sldId id="279" r:id="rId10"/>
    <p:sldId id="280" r:id="rId11"/>
    <p:sldId id="27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71B22F07-8384-44D5-94AA-C172A11271EA}" type="datetimeFigureOut">
              <a:rPr lang="en-US" smtClean="0"/>
              <a:pPr/>
              <a:t>26/04/2020</a:t>
            </a:fld>
            <a:endParaRPr lang="en-IN"/>
          </a:p>
        </p:txBody>
      </p:sp>
      <p:sp>
        <p:nvSpPr>
          <p:cNvPr id="20" name="Footer Placeholder 19"/>
          <p:cNvSpPr>
            <a:spLocks noGrp="1"/>
          </p:cNvSpPr>
          <p:nvPr>
            <p:ph type="ftr" sz="quarter" idx="11"/>
          </p:nvPr>
        </p:nvSpPr>
        <p:spPr/>
        <p:txBody>
          <a:bodyPr/>
          <a:lstStyle>
            <a:extLst/>
          </a:lstStyle>
          <a:p>
            <a:endParaRPr lang="en-IN"/>
          </a:p>
        </p:txBody>
      </p:sp>
      <p:sp>
        <p:nvSpPr>
          <p:cNvPr id="10" name="Slide Number Placeholder 9"/>
          <p:cNvSpPr>
            <a:spLocks noGrp="1"/>
          </p:cNvSpPr>
          <p:nvPr>
            <p:ph type="sldNum" sz="quarter" idx="12"/>
          </p:nvPr>
        </p:nvSpPr>
        <p:spPr/>
        <p:txBody>
          <a:bodyPr/>
          <a:lstStyle>
            <a:extLst/>
          </a:lstStyle>
          <a:p>
            <a:fld id="{8BE742CC-ECEF-43D7-B9C1-BCD643EF6813}" type="slidenum">
              <a:rPr lang="en-IN" smtClean="0"/>
              <a:pPr/>
              <a:t>‹#›</a:t>
            </a:fld>
            <a:endParaRPr lang="en-IN"/>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B22F07-8384-44D5-94AA-C172A11271EA}" type="datetimeFigureOut">
              <a:rPr lang="en-US" smtClean="0"/>
              <a:pPr/>
              <a:t>26/04/2020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B22F07-8384-44D5-94AA-C172A11271EA}" type="datetimeFigureOut">
              <a:rPr lang="en-US" smtClean="0"/>
              <a:pPr/>
              <a:t>26/04/2020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B22F07-8384-44D5-94AA-C172A11271EA}" type="datetimeFigureOut">
              <a:rPr lang="en-US" smtClean="0"/>
              <a:pPr/>
              <a:t>26/04/2020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1B22F07-8384-44D5-94AA-C172A11271EA}" type="datetimeFigureOut">
              <a:rPr lang="en-US" smtClean="0"/>
              <a:pPr/>
              <a:t>26/04/2020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8BE742CC-ECEF-43D7-B9C1-BCD643EF6813}" type="slidenum">
              <a:rPr lang="en-IN" smtClean="0"/>
              <a:pPr/>
              <a:t>‹#›</a:t>
            </a:fld>
            <a:endParaRPr lang="en-IN"/>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1B22F07-8384-44D5-94AA-C172A11271EA}" type="datetimeFigureOut">
              <a:rPr lang="en-US" smtClean="0"/>
              <a:pPr/>
              <a:t>26/04/2020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1B22F07-8384-44D5-94AA-C172A11271EA}" type="datetimeFigureOut">
              <a:rPr lang="en-US" smtClean="0"/>
              <a:pPr/>
              <a:t>26/04/2020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1B22F07-8384-44D5-94AA-C172A11271EA}" type="datetimeFigureOut">
              <a:rPr lang="en-US" smtClean="0"/>
              <a:pPr/>
              <a:t>26/04/2020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71B22F07-8384-44D5-94AA-C172A11271EA}" type="datetimeFigureOut">
              <a:rPr lang="en-US" smtClean="0"/>
              <a:pPr/>
              <a:t>26/04/2020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8BE742CC-ECEF-43D7-B9C1-BCD643EF6813}" type="slidenum">
              <a:rPr lang="en-IN" smtClean="0"/>
              <a:pPr/>
              <a:t>‹#›</a:t>
            </a:fld>
            <a:endParaRPr lang="en-IN"/>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1B22F07-8384-44D5-94AA-C172A11271EA}" type="datetimeFigureOut">
              <a:rPr lang="en-US" smtClean="0"/>
              <a:pPr/>
              <a:t>26/04/2020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71B22F07-8384-44D5-94AA-C172A11271EA}" type="datetimeFigureOut">
              <a:rPr lang="en-US" smtClean="0"/>
              <a:pPr/>
              <a:t>26/04/2020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8BE742CC-ECEF-43D7-B9C1-BCD643EF6813}" type="slidenum">
              <a:rPr lang="en-IN" smtClean="0"/>
              <a:pPr/>
              <a:t>‹#›</a:t>
            </a:fld>
            <a:endParaRPr lang="en-IN"/>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1B22F07-8384-44D5-94AA-C172A11271EA}" type="datetimeFigureOut">
              <a:rPr lang="en-US" smtClean="0"/>
              <a:pPr/>
              <a:t>26/04/2020</a:t>
            </a:fld>
            <a:endParaRPr lang="en-IN"/>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BE742CC-ECEF-43D7-B9C1-BCD643EF6813}" type="slidenum">
              <a:rPr lang="en-IN" smtClean="0"/>
              <a:pPr/>
              <a:t>‹#›</a:t>
            </a:fld>
            <a:endParaRPr lang="en-IN"/>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714356"/>
            <a:ext cx="7243786" cy="1928826"/>
          </a:xfrm>
        </p:spPr>
        <p:txBody>
          <a:bodyPr>
            <a:noAutofit/>
          </a:bodyPr>
          <a:lstStyle/>
          <a:p>
            <a:pPr algn="ctr"/>
            <a:r>
              <a:rPr lang="en-US" sz="3600" b="1" dirty="0" smtClean="0"/>
              <a:t>WATER ACTIVITY AND MASS TRANSFER</a:t>
            </a:r>
            <a:r>
              <a:rPr lang="en-US" sz="3600" dirty="0" smtClean="0"/>
              <a:t/>
            </a:r>
            <a:br>
              <a:rPr lang="en-US" sz="3600" dirty="0" smtClean="0"/>
            </a:br>
            <a:endParaRPr lang="en-IN" sz="3600" dirty="0"/>
          </a:p>
        </p:txBody>
      </p:sp>
      <p:sp>
        <p:nvSpPr>
          <p:cNvPr id="3" name="Subtitle 2"/>
          <p:cNvSpPr>
            <a:spLocks noGrp="1"/>
          </p:cNvSpPr>
          <p:nvPr>
            <p:ph type="subTitle" idx="1"/>
          </p:nvPr>
        </p:nvSpPr>
        <p:spPr>
          <a:xfrm>
            <a:off x="1432560" y="3605226"/>
            <a:ext cx="7406640" cy="1752600"/>
          </a:xfrm>
        </p:spPr>
        <p:txBody>
          <a:bodyPr/>
          <a:lstStyle/>
          <a:p>
            <a:pPr algn="ctr"/>
            <a:r>
              <a:rPr lang="en-IN" dirty="0" smtClean="0"/>
              <a:t>Food Engineering (DTE-321)</a:t>
            </a:r>
          </a:p>
          <a:p>
            <a:pPr algn="ctr"/>
            <a:r>
              <a:rPr lang="en-IN" dirty="0" smtClean="0"/>
              <a:t>Dr. J. </a:t>
            </a:r>
            <a:r>
              <a:rPr lang="en-IN" dirty="0" err="1" smtClean="0"/>
              <a:t>Badshah</a:t>
            </a:r>
            <a:endParaRPr lang="en-IN" dirty="0" smtClean="0"/>
          </a:p>
          <a:p>
            <a:pPr algn="ctr"/>
            <a:r>
              <a:rPr lang="en-IN" dirty="0" smtClean="0"/>
              <a:t>SGIDT, Patna</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25470"/>
          </a:xfrm>
        </p:spPr>
        <p:txBody>
          <a:bodyPr>
            <a:noAutofit/>
          </a:bodyPr>
          <a:lstStyle/>
          <a:p>
            <a:pPr algn="ctr"/>
            <a:r>
              <a:rPr lang="en-US" sz="2800" dirty="0" smtClean="0"/>
              <a:t>Moisture content conversion from wet basis to dry basis and vice versa</a:t>
            </a:r>
            <a:endParaRPr lang="en-US" sz="2800" dirty="0"/>
          </a:p>
        </p:txBody>
      </p:sp>
      <p:sp>
        <p:nvSpPr>
          <p:cNvPr id="3" name="Content Placeholder 2"/>
          <p:cNvSpPr>
            <a:spLocks noGrp="1"/>
          </p:cNvSpPr>
          <p:nvPr>
            <p:ph idx="1"/>
          </p:nvPr>
        </p:nvSpPr>
        <p:spPr>
          <a:xfrm>
            <a:off x="785786" y="1071546"/>
            <a:ext cx="7786742" cy="5176854"/>
          </a:xfrm>
        </p:spPr>
        <p:txBody>
          <a:bodyPr>
            <a:normAutofit/>
          </a:bodyPr>
          <a:lstStyle/>
          <a:p>
            <a:pPr algn="just"/>
            <a:r>
              <a:rPr lang="en-US" sz="2000" dirty="0" smtClean="0"/>
              <a:t>Moisture content on wet basis infraction (</a:t>
            </a:r>
            <a:r>
              <a:rPr lang="en-US" sz="2000" dirty="0" err="1" smtClean="0"/>
              <a:t>m.c.</a:t>
            </a:r>
            <a:r>
              <a:rPr lang="en-US" sz="2000" baseline="-25000" dirty="0" err="1" smtClean="0"/>
              <a:t>wb</a:t>
            </a:r>
            <a:r>
              <a:rPr lang="en-US" sz="2000" dirty="0" smtClean="0"/>
              <a:t>) = Mass of water/ Mass of moist product </a:t>
            </a:r>
          </a:p>
          <a:p>
            <a:pPr algn="just"/>
            <a:r>
              <a:rPr lang="en-US" sz="2000" dirty="0" smtClean="0"/>
              <a:t>Moisture content on dry basis in fraction (</a:t>
            </a:r>
            <a:r>
              <a:rPr lang="en-US" sz="2000" dirty="0" err="1" smtClean="0"/>
              <a:t>m.c</a:t>
            </a:r>
            <a:r>
              <a:rPr lang="en-US" sz="2000" dirty="0" smtClean="0"/>
              <a:t>. </a:t>
            </a:r>
            <a:r>
              <a:rPr lang="en-US" sz="2000" baseline="-25000" dirty="0" smtClean="0"/>
              <a:t>db</a:t>
            </a:r>
            <a:r>
              <a:rPr lang="en-US" sz="2000" dirty="0" smtClean="0"/>
              <a:t>) = Mass of water/mass of dry solid </a:t>
            </a:r>
          </a:p>
          <a:p>
            <a:pPr algn="just"/>
            <a:r>
              <a:rPr lang="en-US" sz="2000" dirty="0" smtClean="0"/>
              <a:t> </a:t>
            </a:r>
            <a:r>
              <a:rPr lang="en-US" sz="2000" dirty="0" err="1" smtClean="0"/>
              <a:t>m.c.</a:t>
            </a:r>
            <a:r>
              <a:rPr lang="en-US" sz="2000" baseline="-25000" dirty="0" err="1" smtClean="0"/>
              <a:t>wb</a:t>
            </a:r>
            <a:r>
              <a:rPr lang="en-US" sz="2000" dirty="0" smtClean="0"/>
              <a:t> </a:t>
            </a:r>
            <a:r>
              <a:rPr lang="en-US" sz="2000" dirty="0" smtClean="0"/>
              <a:t> = Mass of water/ (Mass of dry solid + mass of water) </a:t>
            </a:r>
          </a:p>
          <a:p>
            <a:pPr algn="just"/>
            <a:r>
              <a:rPr lang="en-US" sz="2000" dirty="0" smtClean="0"/>
              <a:t>= mass of water / mass of dry solid)/ (1 +mass </a:t>
            </a:r>
            <a:r>
              <a:rPr lang="en-US" sz="2000" dirty="0" smtClean="0"/>
              <a:t>of water / </a:t>
            </a:r>
            <a:r>
              <a:rPr lang="en-US" sz="2000" dirty="0" smtClean="0"/>
              <a:t>mass </a:t>
            </a:r>
            <a:r>
              <a:rPr lang="en-US" sz="2000" dirty="0" smtClean="0"/>
              <a:t>of dry solid</a:t>
            </a:r>
            <a:r>
              <a:rPr lang="en-US" sz="2000" dirty="0" smtClean="0"/>
              <a:t>) </a:t>
            </a:r>
          </a:p>
          <a:p>
            <a:pPr algn="just"/>
            <a:r>
              <a:rPr lang="en-US" sz="2000" dirty="0" smtClean="0"/>
              <a:t>Therefore, </a:t>
            </a:r>
            <a:r>
              <a:rPr lang="en-US" sz="2000" dirty="0" smtClean="0"/>
              <a:t>(</a:t>
            </a:r>
            <a:r>
              <a:rPr lang="en-US" sz="2000" dirty="0" err="1" smtClean="0"/>
              <a:t>m.c.</a:t>
            </a:r>
            <a:r>
              <a:rPr lang="en-US" sz="2000" baseline="-25000" dirty="0" err="1" smtClean="0"/>
              <a:t>wb</a:t>
            </a:r>
            <a:r>
              <a:rPr lang="en-US" sz="2000" dirty="0" smtClean="0"/>
              <a:t>) </a:t>
            </a:r>
            <a:r>
              <a:rPr lang="en-US" sz="2000" dirty="0" smtClean="0"/>
              <a:t>= </a:t>
            </a:r>
            <a:r>
              <a:rPr lang="en-US" sz="2000" dirty="0" err="1" smtClean="0"/>
              <a:t>m.c</a:t>
            </a:r>
            <a:r>
              <a:rPr lang="en-US" sz="2000" dirty="0" smtClean="0"/>
              <a:t>. </a:t>
            </a:r>
            <a:r>
              <a:rPr lang="en-US" sz="2000" baseline="-25000" dirty="0" smtClean="0"/>
              <a:t>db</a:t>
            </a:r>
            <a:r>
              <a:rPr lang="en-US" sz="2000" dirty="0" smtClean="0"/>
              <a:t>/(</a:t>
            </a:r>
            <a:r>
              <a:rPr lang="en-US" sz="2000" dirty="0" err="1" smtClean="0"/>
              <a:t>m.c.</a:t>
            </a:r>
            <a:r>
              <a:rPr lang="en-US" sz="2000" baseline="-25000" dirty="0" err="1" smtClean="0"/>
              <a:t>db</a:t>
            </a:r>
            <a:r>
              <a:rPr lang="en-US" sz="2000" dirty="0" smtClean="0"/>
              <a:t> + 1) </a:t>
            </a:r>
          </a:p>
          <a:p>
            <a:pPr algn="just"/>
            <a:r>
              <a:rPr lang="en-US" sz="2000" dirty="0" smtClean="0"/>
              <a:t>Similarly,  </a:t>
            </a:r>
            <a:r>
              <a:rPr lang="en-US" sz="2000" dirty="0" err="1" smtClean="0"/>
              <a:t>m.c</a:t>
            </a:r>
            <a:r>
              <a:rPr lang="en-US" sz="2000" dirty="0" smtClean="0"/>
              <a:t>. </a:t>
            </a:r>
            <a:r>
              <a:rPr lang="en-US" sz="2000" baseline="-25000" dirty="0" smtClean="0"/>
              <a:t>db</a:t>
            </a:r>
            <a:r>
              <a:rPr lang="en-US" sz="2000" dirty="0" smtClean="0"/>
              <a:t> = </a:t>
            </a:r>
            <a:r>
              <a:rPr lang="en-US" sz="2000" dirty="0" err="1" smtClean="0"/>
              <a:t>m.c</a:t>
            </a:r>
            <a:r>
              <a:rPr lang="en-US" sz="2000" dirty="0" smtClean="0"/>
              <a:t>. </a:t>
            </a:r>
            <a:r>
              <a:rPr lang="en-US" sz="2000" baseline="-25000" dirty="0" err="1" smtClean="0"/>
              <a:t>wb</a:t>
            </a:r>
            <a:r>
              <a:rPr lang="en-US" sz="2000" baseline="-25000" dirty="0" smtClean="0"/>
              <a:t> </a:t>
            </a:r>
            <a:r>
              <a:rPr lang="en-US" sz="2000" dirty="0" smtClean="0"/>
              <a:t>/ (1 -  </a:t>
            </a:r>
            <a:r>
              <a:rPr lang="en-US" sz="2000" dirty="0" err="1" smtClean="0"/>
              <a:t>m.c.</a:t>
            </a:r>
            <a:r>
              <a:rPr lang="en-US" sz="2000" baseline="-25000" dirty="0" err="1" smtClean="0"/>
              <a:t>wb</a:t>
            </a:r>
            <a:r>
              <a:rPr lang="en-US" sz="2000" dirty="0" smtClean="0"/>
              <a:t> </a:t>
            </a:r>
            <a:r>
              <a:rPr lang="en-US" sz="2000" dirty="0" smtClean="0"/>
              <a:t>)</a:t>
            </a:r>
          </a:p>
          <a:p>
            <a:pPr algn="just"/>
            <a:r>
              <a:rPr lang="en-US" sz="2000" dirty="0" smtClean="0"/>
              <a:t>Example1: </a:t>
            </a:r>
            <a:r>
              <a:rPr lang="en-US" sz="2000" dirty="0" err="1" smtClean="0"/>
              <a:t>m.c</a:t>
            </a:r>
            <a:r>
              <a:rPr lang="en-US" sz="2000" dirty="0" smtClean="0"/>
              <a:t>. </a:t>
            </a:r>
            <a:r>
              <a:rPr lang="en-US" sz="2000" baseline="-25000" dirty="0" err="1" smtClean="0"/>
              <a:t>wb</a:t>
            </a:r>
            <a:r>
              <a:rPr lang="en-US" sz="2000" dirty="0" smtClean="0"/>
              <a:t> = 80%.  To find out </a:t>
            </a:r>
            <a:r>
              <a:rPr lang="en-US" sz="2000" dirty="0" err="1" smtClean="0"/>
              <a:t>m.c</a:t>
            </a:r>
            <a:r>
              <a:rPr lang="en-US" sz="2000" baseline="-25000" dirty="0" smtClean="0"/>
              <a:t>.</a:t>
            </a:r>
            <a:r>
              <a:rPr lang="en-US" sz="2000" dirty="0" smtClean="0"/>
              <a:t> </a:t>
            </a:r>
            <a:r>
              <a:rPr lang="en-US" sz="2000" baseline="-25000" dirty="0" smtClean="0"/>
              <a:t>db</a:t>
            </a:r>
            <a:r>
              <a:rPr lang="en-US" sz="2000" dirty="0" smtClean="0"/>
              <a:t> = 0.8/(1-0.8) =4.0 kg/kg dry solid = 400 % dry basis means moisture is 4 times of dry solid</a:t>
            </a:r>
          </a:p>
          <a:p>
            <a:pPr algn="just"/>
            <a:r>
              <a:rPr lang="en-US" sz="2000" dirty="0" smtClean="0"/>
              <a:t>Example 2: </a:t>
            </a:r>
            <a:r>
              <a:rPr lang="en-US" sz="2000" dirty="0" err="1" smtClean="0"/>
              <a:t>m.c</a:t>
            </a:r>
            <a:r>
              <a:rPr lang="en-US" sz="2000" dirty="0" smtClean="0"/>
              <a:t>. </a:t>
            </a:r>
            <a:r>
              <a:rPr lang="en-US" sz="2000" baseline="-25000" dirty="0" smtClean="0"/>
              <a:t>db</a:t>
            </a:r>
            <a:r>
              <a:rPr lang="en-US" sz="2000" dirty="0" smtClean="0"/>
              <a:t> =60% = 0.6 kg/kg dry  solid = 0.6/ ( 1 + 0.6) = 0.375 kg/ kg product = 37.5 % </a:t>
            </a:r>
            <a:r>
              <a:rPr lang="en-US" sz="2000" dirty="0" err="1" smtClean="0"/>
              <a:t>m.c</a:t>
            </a:r>
            <a:r>
              <a:rPr lang="en-US" sz="2000" dirty="0" smtClean="0"/>
              <a:t>. </a:t>
            </a:r>
            <a:r>
              <a:rPr lang="en-US" sz="2000" baseline="-25000" dirty="0" err="1" smtClean="0"/>
              <a:t>wb</a:t>
            </a:r>
            <a:r>
              <a:rPr lang="en-US" sz="2000" baseline="-25000" dirty="0" smtClean="0"/>
              <a:t> </a:t>
            </a:r>
            <a:r>
              <a:rPr lang="en-US" sz="2000" dirty="0" smtClean="0"/>
              <a:t> Means 37.7 kg water in 100 kg product.</a:t>
            </a:r>
            <a:endParaRPr lang="en-US" sz="2000" baseline="-25000" dirty="0" smtClean="0"/>
          </a:p>
          <a:p>
            <a:endParaRPr lang="en-US" sz="2000" dirty="0" smtClean="0"/>
          </a:p>
          <a:p>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35608" y="274320"/>
            <a:ext cx="7498080" cy="6155076"/>
          </a:xfrm>
        </p:spPr>
        <p:txBody>
          <a:bodyPr/>
          <a:lstStyle/>
          <a:p>
            <a:r>
              <a:rPr lang="en-US" b="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THANK </a:t>
            </a: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YOU</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274638"/>
            <a:ext cx="7929618" cy="654032"/>
          </a:xfrm>
        </p:spPr>
        <p:txBody>
          <a:bodyPr>
            <a:noAutofit/>
          </a:bodyPr>
          <a:lstStyle/>
          <a:p>
            <a:r>
              <a:rPr lang="en-US" sz="2800" b="1" dirty="0" smtClean="0"/>
              <a:t> </a:t>
            </a:r>
            <a:br>
              <a:rPr lang="en-US" sz="2800" b="1" dirty="0" smtClean="0"/>
            </a:br>
            <a:r>
              <a:rPr lang="en-US" sz="2400" b="1" dirty="0" smtClean="0"/>
              <a:t>Effects of Water Activity in microbial Activity in Foods</a:t>
            </a:r>
            <a:r>
              <a:rPr lang="en-US" sz="2800" dirty="0" smtClean="0"/>
              <a:t/>
            </a:r>
            <a:br>
              <a:rPr lang="en-US" sz="2800" dirty="0" smtClean="0"/>
            </a:br>
            <a:endParaRPr lang="en-US" sz="2800" dirty="0"/>
          </a:p>
        </p:txBody>
      </p:sp>
      <p:sp>
        <p:nvSpPr>
          <p:cNvPr id="3" name="Content Placeholder 2"/>
          <p:cNvSpPr>
            <a:spLocks noGrp="1"/>
          </p:cNvSpPr>
          <p:nvPr>
            <p:ph idx="1"/>
          </p:nvPr>
        </p:nvSpPr>
        <p:spPr>
          <a:xfrm>
            <a:off x="500034" y="1000108"/>
            <a:ext cx="8290778" cy="5715040"/>
          </a:xfrm>
        </p:spPr>
        <p:txBody>
          <a:bodyPr>
            <a:normAutofit fontScale="70000" lnSpcReduction="20000"/>
          </a:bodyPr>
          <a:lstStyle/>
          <a:p>
            <a:pPr algn="just"/>
            <a:r>
              <a:rPr lang="en-US" dirty="0" smtClean="0"/>
              <a:t>Water activity (a</a:t>
            </a:r>
            <a:r>
              <a:rPr lang="en-US" baseline="-25000" dirty="0" smtClean="0"/>
              <a:t>w</a:t>
            </a:r>
            <a:r>
              <a:rPr lang="en-US" dirty="0" smtClean="0"/>
              <a:t>) is measured as the equilibrium relative humidity (ERH), the percent relative humidity (RH) of an atmosphere in contact with a product at the equilibrium water content. a</a:t>
            </a:r>
            <a:r>
              <a:rPr lang="en-US" baseline="-25000" dirty="0" smtClean="0"/>
              <a:t>w </a:t>
            </a:r>
            <a:r>
              <a:rPr lang="en-US" dirty="0" smtClean="0"/>
              <a:t>is also ratio of the partial pressure of water in the headspace of a product (P) to the </a:t>
            </a:r>
            <a:r>
              <a:rPr lang="en-US" dirty="0" err="1" smtClean="0"/>
              <a:t>vapour</a:t>
            </a:r>
            <a:r>
              <a:rPr lang="en-US" dirty="0" smtClean="0"/>
              <a:t> pressure of pure water (P</a:t>
            </a:r>
            <a:r>
              <a:rPr lang="en-US" baseline="-25000" dirty="0" smtClean="0"/>
              <a:t>0</a:t>
            </a:r>
            <a:r>
              <a:rPr lang="en-US" dirty="0" smtClean="0"/>
              <a:t>) at the same temperature</a:t>
            </a:r>
          </a:p>
          <a:p>
            <a:pPr algn="just"/>
            <a:r>
              <a:rPr lang="en-US" dirty="0" smtClean="0"/>
              <a:t>a</a:t>
            </a:r>
            <a:r>
              <a:rPr lang="en-US" baseline="-25000" dirty="0" smtClean="0"/>
              <a:t>w </a:t>
            </a:r>
            <a:r>
              <a:rPr lang="en-US" dirty="0" smtClean="0"/>
              <a:t>= ERH = P/P</a:t>
            </a:r>
            <a:r>
              <a:rPr lang="en-US" baseline="-25000" dirty="0" smtClean="0"/>
              <a:t>0</a:t>
            </a:r>
          </a:p>
          <a:p>
            <a:pPr algn="just"/>
            <a:endParaRPr lang="en-US" baseline="-25000" dirty="0" smtClean="0"/>
          </a:p>
          <a:p>
            <a:pPr algn="just"/>
            <a:r>
              <a:rPr lang="en-US" dirty="0" smtClean="0"/>
              <a:t>Bacterial growth is also affected at fairly high water activity levels. If water activity is maintained at a value below 0.90, most bacteria remain dormant. Most yeasts and molds, however, can grow and multiply at water activity levels as low as 0.80. </a:t>
            </a:r>
          </a:p>
          <a:p>
            <a:pPr algn="just">
              <a:buNone/>
            </a:pPr>
            <a:endParaRPr lang="en-US" dirty="0" smtClean="0"/>
          </a:p>
          <a:p>
            <a:pPr algn="just"/>
            <a:r>
              <a:rPr lang="en-US" dirty="0" smtClean="0"/>
              <a:t>The relationship between a</a:t>
            </a:r>
            <a:r>
              <a:rPr lang="en-US" baseline="-25000" dirty="0" smtClean="0"/>
              <a:t>w </a:t>
            </a:r>
            <a:r>
              <a:rPr lang="en-US" dirty="0" smtClean="0"/>
              <a:t>and the rate of deteriorative reactions is very important to design dehydration systems. Reducing a</a:t>
            </a:r>
            <a:r>
              <a:rPr lang="en-US" baseline="-25000" dirty="0" smtClean="0"/>
              <a:t>w </a:t>
            </a:r>
            <a:r>
              <a:rPr lang="en-US" dirty="0" smtClean="0"/>
              <a:t>below 0.7 prevents microbiological spoilage. However, although microbiological spoilage does not occur at a</a:t>
            </a:r>
            <a:r>
              <a:rPr lang="en-US" baseline="-25000" dirty="0" smtClean="0"/>
              <a:t>w</a:t>
            </a:r>
            <a:r>
              <a:rPr lang="en-US" dirty="0" smtClean="0"/>
              <a:t> = 0.7, prevention of other deteriorative reactions needed to preserve a dried food product successfully reduction of a</a:t>
            </a:r>
            <a:r>
              <a:rPr lang="en-US" baseline="-25000" dirty="0" smtClean="0"/>
              <a:t>w</a:t>
            </a:r>
            <a:r>
              <a:rPr lang="en-US" dirty="0" smtClean="0"/>
              <a:t> to below 0.3.</a:t>
            </a:r>
          </a:p>
          <a:p>
            <a:pPr algn="just"/>
            <a:endParaRPr lang="en-US" sz="2600" dirty="0" smtClean="0"/>
          </a:p>
          <a:p>
            <a:pPr algn="just">
              <a:buNone/>
            </a:pPr>
            <a:endParaRPr lang="en-US" sz="2600" dirty="0" smtClean="0"/>
          </a:p>
          <a:p>
            <a:pPr algn="just"/>
            <a:endParaRPr lang="en-US" sz="2600" dirty="0" smtClean="0"/>
          </a:p>
          <a:p>
            <a:pPr algn="just"/>
            <a:endParaRPr lang="en-US" sz="2600" dirty="0" smtClean="0"/>
          </a:p>
          <a:p>
            <a:pPr algn="just">
              <a:buNone/>
            </a:pPr>
            <a:endParaRPr lang="en-US" sz="2600" dirty="0" smtClean="0"/>
          </a:p>
          <a:p>
            <a:endParaRPr lang="en-US" sz="2000" dirty="0" smtClean="0"/>
          </a:p>
          <a:p>
            <a:pPr>
              <a:buNone/>
            </a:pP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274638"/>
            <a:ext cx="7715304" cy="725470"/>
          </a:xfrm>
        </p:spPr>
        <p:txBody>
          <a:bodyPr>
            <a:noAutofit/>
          </a:bodyPr>
          <a:lstStyle/>
          <a:p>
            <a:r>
              <a:rPr lang="en-US" sz="2800" b="1" dirty="0" smtClean="0"/>
              <a:t>Effects of Water Activity on Chemical and Physical Changes</a:t>
            </a:r>
            <a:endParaRPr lang="en-US" sz="2800" dirty="0"/>
          </a:p>
        </p:txBody>
      </p:sp>
      <p:sp>
        <p:nvSpPr>
          <p:cNvPr id="3" name="Content Placeholder 2"/>
          <p:cNvSpPr>
            <a:spLocks noGrp="1"/>
          </p:cNvSpPr>
          <p:nvPr>
            <p:ph idx="1"/>
          </p:nvPr>
        </p:nvSpPr>
        <p:spPr>
          <a:xfrm>
            <a:off x="714348" y="1071546"/>
            <a:ext cx="8219340" cy="5176854"/>
          </a:xfrm>
        </p:spPr>
        <p:txBody>
          <a:bodyPr>
            <a:normAutofit fontScale="92500" lnSpcReduction="20000"/>
          </a:bodyPr>
          <a:lstStyle/>
          <a:p>
            <a:pPr algn="just"/>
            <a:endParaRPr lang="en-US" sz="2000" dirty="0" smtClean="0"/>
          </a:p>
          <a:p>
            <a:pPr algn="just"/>
            <a:r>
              <a:rPr lang="en-US" sz="2000" dirty="0" smtClean="0"/>
              <a:t>Chemical changes that are enhanced by water activity include enzymatic reactions, </a:t>
            </a:r>
            <a:r>
              <a:rPr lang="en-US" sz="2000" dirty="0" err="1" smtClean="0"/>
              <a:t>nonenzymatic</a:t>
            </a:r>
            <a:r>
              <a:rPr lang="en-US" sz="2000" dirty="0" smtClean="0"/>
              <a:t> browning, and microbial activity. In foods. When water is present, carboxyl and amino compounds are involved as reactants, products, or catalysts in the browning process.</a:t>
            </a:r>
          </a:p>
          <a:p>
            <a:pPr algn="just"/>
            <a:endParaRPr lang="en-US" sz="2000" dirty="0" smtClean="0"/>
          </a:p>
          <a:p>
            <a:pPr algn="just"/>
            <a:r>
              <a:rPr lang="en-US" sz="2000" dirty="0" smtClean="0"/>
              <a:t>Physical changes such as texture and aroma can depend greatly on water activity. Textural changes are most often seen in freeze drying and subsequent storing of foods, particularly meats and fish. </a:t>
            </a:r>
          </a:p>
          <a:p>
            <a:pPr algn="just"/>
            <a:endParaRPr lang="en-US" sz="2000" dirty="0" smtClean="0"/>
          </a:p>
          <a:p>
            <a:pPr algn="just"/>
            <a:r>
              <a:rPr lang="en-US" sz="2000" dirty="0" smtClean="0"/>
              <a:t>The water activity in dried foods can also affect the retention of aroma. Different foods that are stored together will be altered if their individual relative </a:t>
            </a:r>
            <a:r>
              <a:rPr lang="en-US" sz="2000" dirty="0" err="1" smtClean="0"/>
              <a:t>humidities</a:t>
            </a:r>
            <a:r>
              <a:rPr lang="en-US" sz="2000" dirty="0" smtClean="0"/>
              <a:t> (water activities) are different. Under the action of a driving force created by a difference in water activities changes in the moisture and water activities of these foods will follow their own isotherm curve until an equilibrium water activity is achieved.</a:t>
            </a:r>
          </a:p>
          <a:p>
            <a:pPr algn="just"/>
            <a:r>
              <a:rPr lang="en-US" sz="2000" dirty="0" smtClean="0"/>
              <a:t>When the moisture content of a substrate is reduced below 10 %, microorganisms are no longer active. It is necessary however to reduce the moisture content to below 5 % in order to preserve nutrition and </a:t>
            </a:r>
            <a:r>
              <a:rPr lang="en-US" sz="2000" dirty="0" err="1" smtClean="0"/>
              <a:t>flavour</a:t>
            </a:r>
            <a:r>
              <a:rPr lang="en-US" sz="2000" dirty="0" smtClean="0"/>
              <a:t>.</a:t>
            </a:r>
          </a:p>
          <a:p>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6994044" cy="368280"/>
          </a:xfrm>
        </p:spPr>
        <p:txBody>
          <a:bodyPr>
            <a:noAutofit/>
          </a:bodyPr>
          <a:lstStyle/>
          <a:p>
            <a:r>
              <a:rPr lang="en-US" sz="2800" dirty="0" smtClean="0"/>
              <a:t>   </a:t>
            </a:r>
            <a:r>
              <a:rPr lang="en-US" sz="2800" b="1" dirty="0" smtClean="0"/>
              <a:t>Dehydration of Foods and Mechanisms</a:t>
            </a:r>
            <a:endParaRPr lang="en-US" sz="2800" b="1" dirty="0"/>
          </a:p>
        </p:txBody>
      </p:sp>
      <p:sp>
        <p:nvSpPr>
          <p:cNvPr id="3" name="Content Placeholder 2"/>
          <p:cNvSpPr>
            <a:spLocks noGrp="1"/>
          </p:cNvSpPr>
          <p:nvPr>
            <p:ph idx="1"/>
          </p:nvPr>
        </p:nvSpPr>
        <p:spPr>
          <a:xfrm>
            <a:off x="500034" y="857232"/>
            <a:ext cx="8433654" cy="5391168"/>
          </a:xfrm>
        </p:spPr>
        <p:txBody>
          <a:bodyPr>
            <a:normAutofit fontScale="32500" lnSpcReduction="20000"/>
          </a:bodyPr>
          <a:lstStyle/>
          <a:p>
            <a:pPr algn="just"/>
            <a:r>
              <a:rPr lang="en-US" sz="8000" dirty="0" smtClean="0"/>
              <a:t>Dehydration involves the simultaneous transfer of heat, mass and momentum in which heat penetrates into the product and moisture is removed by evaporation into an unsaturated gas phase. </a:t>
            </a:r>
          </a:p>
          <a:p>
            <a:pPr algn="just"/>
            <a:endParaRPr lang="en-US" sz="8000" dirty="0" smtClean="0"/>
          </a:p>
          <a:p>
            <a:pPr algn="just"/>
            <a:r>
              <a:rPr lang="en-US" sz="8000" dirty="0" smtClean="0"/>
              <a:t>In the pores of solids with rigid structure, capillary forces are responsible for the retention of water, whereas in solids formed by aggregates of fine powders, the osmotic pressure is responsible for water retention within the solids as well as in the surface.</a:t>
            </a:r>
          </a:p>
          <a:p>
            <a:pPr algn="just"/>
            <a:endParaRPr lang="en-US" sz="5100" dirty="0" smtClean="0"/>
          </a:p>
          <a:p>
            <a:pPr algn="just"/>
            <a:r>
              <a:rPr lang="en-US" sz="8000" dirty="0" smtClean="0"/>
              <a:t>In the case of capillary-porous materials such as fruits and vegetables, interstitial spaces, capillaries and gas-filled cavities exist within the food matrix and water transport takes place via several possible mechanisms acting in various combinations. </a:t>
            </a:r>
          </a:p>
          <a:p>
            <a:pPr algn="just"/>
            <a:endParaRPr lang="en-US" sz="8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11156"/>
          </a:xfrm>
        </p:spPr>
        <p:txBody>
          <a:bodyPr>
            <a:normAutofit fontScale="90000"/>
          </a:bodyPr>
          <a:lstStyle/>
          <a:p>
            <a:r>
              <a:rPr lang="en-US" sz="4400" dirty="0" smtClean="0"/>
              <a:t> </a:t>
            </a:r>
            <a:r>
              <a:rPr lang="en-US" sz="3100" b="1" dirty="0" smtClean="0"/>
              <a:t>Dehydration of Foods and Mechanisms</a:t>
            </a:r>
            <a:endParaRPr lang="en-US" sz="3100" dirty="0"/>
          </a:p>
        </p:txBody>
      </p:sp>
      <p:sp>
        <p:nvSpPr>
          <p:cNvPr id="3" name="Content Placeholder 2"/>
          <p:cNvSpPr>
            <a:spLocks noGrp="1"/>
          </p:cNvSpPr>
          <p:nvPr>
            <p:ph idx="1"/>
          </p:nvPr>
        </p:nvSpPr>
        <p:spPr>
          <a:xfrm>
            <a:off x="1435608" y="1000108"/>
            <a:ext cx="7498080" cy="5248292"/>
          </a:xfrm>
        </p:spPr>
        <p:txBody>
          <a:bodyPr>
            <a:normAutofit lnSpcReduction="10000"/>
          </a:bodyPr>
          <a:lstStyle/>
          <a:p>
            <a:pPr algn="just"/>
            <a:r>
              <a:rPr lang="en-US" sz="2400" dirty="0" smtClean="0"/>
              <a:t>The possible mechanisms include:</a:t>
            </a:r>
          </a:p>
          <a:p>
            <a:pPr algn="just"/>
            <a:r>
              <a:rPr lang="en-US" sz="2400" dirty="0" smtClean="0"/>
              <a:t>liquid diffusion caused by concentration gradients,</a:t>
            </a:r>
          </a:p>
          <a:p>
            <a:pPr algn="just"/>
            <a:r>
              <a:rPr lang="en-US" sz="2400" dirty="0" smtClean="0"/>
              <a:t>liquid transport due to capillary forces,</a:t>
            </a:r>
          </a:p>
          <a:p>
            <a:pPr algn="just"/>
            <a:r>
              <a:rPr lang="en-US" sz="2400" dirty="0" err="1" smtClean="0"/>
              <a:t>vapour</a:t>
            </a:r>
            <a:r>
              <a:rPr lang="en-US" sz="2400" dirty="0" smtClean="0"/>
              <a:t> diffusion due to shrinkage and partial </a:t>
            </a:r>
            <a:r>
              <a:rPr lang="en-US" sz="2400" dirty="0" err="1" smtClean="0"/>
              <a:t>vapour</a:t>
            </a:r>
            <a:r>
              <a:rPr lang="en-US" sz="2400" dirty="0" smtClean="0"/>
              <a:t>-pressure gradients (Stefan’s law),</a:t>
            </a:r>
          </a:p>
          <a:p>
            <a:pPr algn="just"/>
            <a:r>
              <a:rPr lang="en-US" sz="2400" dirty="0" smtClean="0"/>
              <a:t>liquid or </a:t>
            </a:r>
            <a:r>
              <a:rPr lang="en-US" sz="2400" dirty="0" err="1" smtClean="0"/>
              <a:t>vapour</a:t>
            </a:r>
            <a:r>
              <a:rPr lang="en-US" sz="2400" dirty="0" smtClean="0"/>
              <a:t> transport due to the difference in total pressure caused by external pressure and temperature (</a:t>
            </a:r>
            <a:r>
              <a:rPr lang="en-US" sz="2400" dirty="0" err="1" smtClean="0"/>
              <a:t>Poiseuille’s</a:t>
            </a:r>
            <a:r>
              <a:rPr lang="en-US" sz="2400" dirty="0" smtClean="0"/>
              <a:t> law),</a:t>
            </a:r>
          </a:p>
          <a:p>
            <a:pPr algn="just"/>
            <a:r>
              <a:rPr lang="en-US" sz="2400" dirty="0" smtClean="0"/>
              <a:t>evaporation and condensation effects caused by differences in temperature,</a:t>
            </a:r>
          </a:p>
          <a:p>
            <a:pPr algn="just"/>
            <a:r>
              <a:rPr lang="en-US" sz="2400" dirty="0" smtClean="0"/>
              <a:t>surface diffusion in liquid layers at the solid interface due to surface concentration gradient,</a:t>
            </a:r>
          </a:p>
          <a:p>
            <a:pPr algn="just"/>
            <a:r>
              <a:rPr lang="en-US" sz="2400" dirty="0" smtClean="0"/>
              <a:t>liquid transport due to gravity.</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214290"/>
            <a:ext cx="7572428" cy="582594"/>
          </a:xfrm>
        </p:spPr>
        <p:txBody>
          <a:bodyPr>
            <a:normAutofit fontScale="90000"/>
          </a:bodyPr>
          <a:lstStyle/>
          <a:p>
            <a:r>
              <a:rPr lang="en-IN" sz="2800" b="1" dirty="0" smtClean="0"/>
              <a:t>Effects of </a:t>
            </a:r>
            <a:r>
              <a:rPr lang="en-IN" sz="2800" b="1" dirty="0" err="1" smtClean="0"/>
              <a:t>Hygroscoic</a:t>
            </a:r>
            <a:r>
              <a:rPr lang="en-IN" sz="2800" b="1" dirty="0" smtClean="0"/>
              <a:t> nature with capillary porous Rigid structure</a:t>
            </a:r>
            <a:endParaRPr lang="en-IN" sz="2800" b="1" dirty="0"/>
          </a:p>
        </p:txBody>
      </p:sp>
      <p:sp>
        <p:nvSpPr>
          <p:cNvPr id="3" name="Content Placeholder 2"/>
          <p:cNvSpPr>
            <a:spLocks noGrp="1"/>
          </p:cNvSpPr>
          <p:nvPr>
            <p:ph idx="1"/>
          </p:nvPr>
        </p:nvSpPr>
        <p:spPr>
          <a:xfrm>
            <a:off x="285720" y="857232"/>
            <a:ext cx="8647968" cy="5786478"/>
          </a:xfrm>
        </p:spPr>
        <p:txBody>
          <a:bodyPr>
            <a:normAutofit fontScale="25000" lnSpcReduction="20000"/>
          </a:bodyPr>
          <a:lstStyle/>
          <a:p>
            <a:pPr algn="just">
              <a:buFont typeface="Arial" pitchFamily="34" charset="0"/>
              <a:buChar char="•"/>
            </a:pPr>
            <a:r>
              <a:rPr lang="en-US" sz="8000" dirty="0" smtClean="0"/>
              <a:t>A hygroscopic material is one that contains bound water that exerts a vapor pressure lower than the vapor pressure of liquid water at the same temperature. It is expected that products made mainly of carbohydrates will behave as hygroscopic materials, since the hydroxyl groups around the sugar molecules allow formation of hydrogen bonds with water molecules. The interaction between the water molecules and the hydroxyl groups causes </a:t>
            </a:r>
            <a:r>
              <a:rPr lang="en-US" sz="8000" dirty="0" err="1" smtClean="0"/>
              <a:t>solvation</a:t>
            </a:r>
            <a:r>
              <a:rPr lang="en-US" sz="8000" dirty="0" smtClean="0"/>
              <a:t> or </a:t>
            </a:r>
            <a:r>
              <a:rPr lang="en-US" sz="8000" dirty="0" err="1" smtClean="0"/>
              <a:t>solubilization</a:t>
            </a:r>
            <a:r>
              <a:rPr lang="en-US" sz="8000" dirty="0" smtClean="0"/>
              <a:t> of sugars. </a:t>
            </a:r>
          </a:p>
          <a:p>
            <a:pPr algn="just">
              <a:buNone/>
            </a:pPr>
            <a:endParaRPr lang="en-US" sz="8000" dirty="0" smtClean="0"/>
          </a:p>
          <a:p>
            <a:pPr algn="just">
              <a:buFont typeface="Arial" pitchFamily="34" charset="0"/>
              <a:buChar char="•"/>
            </a:pPr>
            <a:r>
              <a:rPr lang="en-US" sz="8000" dirty="0" smtClean="0"/>
              <a:t>In water soluble proteins, the polar amino acids are uniformly distributed in the surface, while the hydrophobic groups are located towards the inside of the molecule. This arrangement allows formation of hydrogen bonds with water, which explains the solubility of this type of proteins.</a:t>
            </a:r>
          </a:p>
          <a:p>
            <a:pPr algn="just">
              <a:buNone/>
            </a:pPr>
            <a:endParaRPr lang="en-US" sz="8000" dirty="0" smtClean="0"/>
          </a:p>
          <a:p>
            <a:pPr algn="just"/>
            <a:r>
              <a:rPr lang="en-US" sz="8000" dirty="0" smtClean="0"/>
              <a:t>Most foods are classified as capillary porous rigid or capillary porous colloids. Therefore, it is often proposed that a combination of capillary flow and </a:t>
            </a:r>
            <a:r>
              <a:rPr lang="en-US" sz="8000" dirty="0" err="1" smtClean="0"/>
              <a:t>vapour</a:t>
            </a:r>
            <a:r>
              <a:rPr lang="en-US" sz="8000" dirty="0" smtClean="0"/>
              <a:t> diffusion mechanisms should be used to describe internal mass transfer. </a:t>
            </a:r>
          </a:p>
          <a:p>
            <a:pPr algn="just">
              <a:buNone/>
            </a:pPr>
            <a:endParaRPr lang="en-US" sz="8000" dirty="0" smtClean="0"/>
          </a:p>
          <a:p>
            <a:pPr algn="just"/>
            <a:r>
              <a:rPr lang="en-US" sz="8000" dirty="0" smtClean="0"/>
              <a:t>Water activity, rather than moisture content, influences biological reactions. In the regions of water adsorption on polar sites or when a mono-molecular layer exists, there is little enzyme activity. Enzyme activity begins only above the region of mono-molecular adsorption. </a:t>
            </a:r>
          </a:p>
          <a:p>
            <a:pPr algn="just"/>
            <a:endParaRPr lang="en-US" sz="80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54032"/>
          </a:xfrm>
        </p:spPr>
        <p:txBody>
          <a:bodyPr>
            <a:normAutofit/>
          </a:bodyPr>
          <a:lstStyle/>
          <a:p>
            <a:r>
              <a:rPr lang="en-US" sz="2800" b="1" dirty="0" smtClean="0"/>
              <a:t>Mechanism of Water Transfer during Drying</a:t>
            </a:r>
            <a:endParaRPr lang="en-US" sz="2800" dirty="0"/>
          </a:p>
        </p:txBody>
      </p:sp>
      <p:sp>
        <p:nvSpPr>
          <p:cNvPr id="3" name="Content Placeholder 2"/>
          <p:cNvSpPr>
            <a:spLocks noGrp="1"/>
          </p:cNvSpPr>
          <p:nvPr>
            <p:ph idx="1"/>
          </p:nvPr>
        </p:nvSpPr>
        <p:spPr>
          <a:xfrm>
            <a:off x="1142976" y="1000108"/>
            <a:ext cx="7498080" cy="4800600"/>
          </a:xfrm>
        </p:spPr>
        <p:txBody>
          <a:bodyPr>
            <a:normAutofit lnSpcReduction="10000"/>
          </a:bodyPr>
          <a:lstStyle/>
          <a:p>
            <a:r>
              <a:rPr lang="en-US" dirty="0" smtClean="0"/>
              <a:t>Water movement due to capillary forces</a:t>
            </a:r>
          </a:p>
          <a:p>
            <a:r>
              <a:rPr lang="en-US" dirty="0" smtClean="0"/>
              <a:t>Diffusion of liquid due to concentration gradients</a:t>
            </a:r>
          </a:p>
          <a:p>
            <a:r>
              <a:rPr lang="en-US" dirty="0" smtClean="0"/>
              <a:t>Surface diffusion</a:t>
            </a:r>
          </a:p>
          <a:p>
            <a:r>
              <a:rPr lang="en-US" dirty="0" smtClean="0"/>
              <a:t>Water vapor diffusion in pores filled with air</a:t>
            </a:r>
          </a:p>
          <a:p>
            <a:r>
              <a:rPr lang="en-US" dirty="0" smtClean="0"/>
              <a:t>Flow due to pressure gradients</a:t>
            </a:r>
          </a:p>
          <a:p>
            <a:r>
              <a:rPr lang="en-US" dirty="0" smtClean="0"/>
              <a:t>Flow due to water vaporization–condensation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4356"/>
          </a:xfrm>
        </p:spPr>
        <p:txBody>
          <a:bodyPr>
            <a:normAutofit/>
          </a:bodyPr>
          <a:lstStyle/>
          <a:p>
            <a:r>
              <a:rPr lang="en-US" sz="2800" b="1" dirty="0" smtClean="0"/>
              <a:t> Mass Transfer</a:t>
            </a:r>
            <a:endParaRPr lang="en-US" sz="2800" dirty="0" smtClean="0"/>
          </a:p>
        </p:txBody>
      </p:sp>
      <p:sp>
        <p:nvSpPr>
          <p:cNvPr id="3" name="Content Placeholder 2"/>
          <p:cNvSpPr>
            <a:spLocks noGrp="1"/>
          </p:cNvSpPr>
          <p:nvPr>
            <p:ph idx="1"/>
          </p:nvPr>
        </p:nvSpPr>
        <p:spPr>
          <a:xfrm>
            <a:off x="457200" y="714356"/>
            <a:ext cx="8229600" cy="5929330"/>
          </a:xfrm>
        </p:spPr>
        <p:txBody>
          <a:bodyPr>
            <a:normAutofit fontScale="32500" lnSpcReduction="20000"/>
          </a:bodyPr>
          <a:lstStyle/>
          <a:p>
            <a:pPr algn="just"/>
            <a:r>
              <a:rPr lang="en-US" sz="7400" dirty="0" smtClean="0"/>
              <a:t>During dehydration, water is </a:t>
            </a:r>
            <a:r>
              <a:rPr lang="en-US" sz="7400" dirty="0" err="1" smtClean="0"/>
              <a:t>vapourized</a:t>
            </a:r>
            <a:r>
              <a:rPr lang="en-US" sz="7400" dirty="0" smtClean="0"/>
              <a:t> only from the surface. The transfer of water </a:t>
            </a:r>
            <a:r>
              <a:rPr lang="en-US" sz="7400" dirty="0" err="1" smtClean="0"/>
              <a:t>vapour</a:t>
            </a:r>
            <a:r>
              <a:rPr lang="en-US" sz="7400" dirty="0" smtClean="0"/>
              <a:t> from the wet surface to a stream of moving air is analogous to convection heat transfer, therefore, a mass transfer coefficient is used. </a:t>
            </a:r>
          </a:p>
          <a:p>
            <a:pPr algn="just">
              <a:buNone/>
            </a:pPr>
            <a:endParaRPr lang="en-US" sz="7400" dirty="0" smtClean="0"/>
          </a:p>
          <a:p>
            <a:pPr algn="just"/>
            <a:r>
              <a:rPr lang="en-US" sz="7400" dirty="0" smtClean="0"/>
              <a:t>Moisture flux is proportional to the driving force which is the difference in </a:t>
            </a:r>
            <a:r>
              <a:rPr lang="en-US" sz="7400" dirty="0" err="1" smtClean="0"/>
              <a:t>vapour</a:t>
            </a:r>
            <a:r>
              <a:rPr lang="en-US" sz="7400" dirty="0" smtClean="0"/>
              <a:t> pressure on the surface and the </a:t>
            </a:r>
            <a:r>
              <a:rPr lang="en-US" sz="7400" dirty="0" err="1" smtClean="0"/>
              <a:t>vapour</a:t>
            </a:r>
            <a:r>
              <a:rPr lang="en-US" sz="7400" dirty="0" smtClean="0"/>
              <a:t> pressure of water in air surrounding the surface. At the same time that water is removed from the surface, water diffuses from the interior of a solid towards the surface. The later is a general form of diffusion which is analogous to conduction heat transfer. </a:t>
            </a:r>
          </a:p>
          <a:p>
            <a:pPr algn="just"/>
            <a:r>
              <a:rPr lang="en-US" sz="7400" dirty="0" smtClean="0"/>
              <a:t>The differential equations for conduction also apply to diffusion, but mass diffusivity is used in place of thermal diffusivity.</a:t>
            </a:r>
          </a:p>
          <a:p>
            <a:pPr algn="just"/>
            <a:endParaRPr lang="en-US" sz="7400" dirty="0" smtClean="0"/>
          </a:p>
          <a:p>
            <a:pPr algn="just"/>
            <a:r>
              <a:rPr lang="en-US" sz="7400" dirty="0" smtClean="0"/>
              <a:t>Flux</a:t>
            </a:r>
            <a:r>
              <a:rPr lang="en-US" sz="7400" dirty="0" smtClean="0"/>
              <a:t> </a:t>
            </a:r>
            <a:r>
              <a:rPr lang="en-US" sz="7400" dirty="0" smtClean="0"/>
              <a:t>of mass Transfer </a:t>
            </a:r>
            <a:r>
              <a:rPr lang="en-US" sz="7400" dirty="0" err="1" smtClean="0"/>
              <a:t>i.e</a:t>
            </a:r>
            <a:r>
              <a:rPr lang="en-US" sz="7400" dirty="0" smtClean="0"/>
              <a:t> mass transfer per unit area per unit time = </a:t>
            </a:r>
            <a:r>
              <a:rPr lang="en-US" sz="7400" dirty="0" smtClean="0"/>
              <a:t>- D (</a:t>
            </a:r>
            <a:r>
              <a:rPr lang="en-US" sz="7400" dirty="0" smtClean="0"/>
              <a:t>dc/</a:t>
            </a:r>
            <a:r>
              <a:rPr lang="en-US" sz="7400" dirty="0" err="1" smtClean="0"/>
              <a:t>dx</a:t>
            </a:r>
            <a:r>
              <a:rPr lang="en-US" sz="7400" smtClean="0"/>
              <a:t>), where </a:t>
            </a:r>
            <a:r>
              <a:rPr lang="en-US" sz="7400" dirty="0" smtClean="0"/>
              <a:t>D = </a:t>
            </a:r>
            <a:r>
              <a:rPr lang="en-US" sz="7400" smtClean="0"/>
              <a:t>Diffusion coefficient</a:t>
            </a:r>
            <a:endParaRPr lang="en-US" sz="7400" dirty="0" smtClean="0"/>
          </a:p>
          <a:p>
            <a:endParaRPr lang="en-US" sz="7400" dirty="0" smtClean="0"/>
          </a:p>
          <a:p>
            <a:pPr algn="just">
              <a:buNone/>
            </a:pPr>
            <a:endParaRPr lang="en-IN" dirty="0" smtClean="0"/>
          </a:p>
          <a:p>
            <a:endParaRPr lang="en-IN" sz="2000" dirty="0"/>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11156"/>
          </a:xfrm>
        </p:spPr>
        <p:txBody>
          <a:bodyPr>
            <a:noAutofit/>
          </a:bodyPr>
          <a:lstStyle/>
          <a:p>
            <a:r>
              <a:rPr lang="en-US" sz="2800" dirty="0" smtClean="0"/>
              <a:t>Numerical on water activity</a:t>
            </a:r>
            <a:endParaRPr lang="en-US" sz="2800" dirty="0"/>
          </a:p>
        </p:txBody>
      </p:sp>
      <p:sp>
        <p:nvSpPr>
          <p:cNvPr id="3" name="Content Placeholder 2"/>
          <p:cNvSpPr>
            <a:spLocks noGrp="1"/>
          </p:cNvSpPr>
          <p:nvPr>
            <p:ph idx="1"/>
          </p:nvPr>
        </p:nvSpPr>
        <p:spPr>
          <a:xfrm>
            <a:off x="1435608" y="785794"/>
            <a:ext cx="7498080" cy="5462606"/>
          </a:xfrm>
        </p:spPr>
        <p:txBody>
          <a:bodyPr>
            <a:normAutofit fontScale="85000" lnSpcReduction="10000"/>
          </a:bodyPr>
          <a:lstStyle/>
          <a:p>
            <a:pPr algn="just"/>
            <a:r>
              <a:rPr lang="en-US" sz="2000" dirty="0" smtClean="0"/>
              <a:t>A dry food product has been exposed to a 30% RH environment at 15</a:t>
            </a:r>
            <a:r>
              <a:rPr lang="en-US" sz="2000" baseline="30000" dirty="0" smtClean="0"/>
              <a:t>o</a:t>
            </a:r>
            <a:r>
              <a:rPr lang="en-US" sz="2000" dirty="0" smtClean="0"/>
              <a:t>C for 5 h without a weight change. The moisture content has been measured and is 7.5% (wet basis). The product is moved to a 50% RH environment and a weight increase of 0.1 kg/kg product occurs before equilibrium is reached.</a:t>
            </a:r>
          </a:p>
          <a:p>
            <a:r>
              <a:rPr lang="en-US" sz="2000" dirty="0" smtClean="0"/>
              <a:t>Determine water activity of the product in the first and second environment.</a:t>
            </a:r>
          </a:p>
          <a:p>
            <a:r>
              <a:rPr lang="en-US" sz="2000" dirty="0" smtClean="0"/>
              <a:t>Compute moisture contents of the product on dry basis in both environments.</a:t>
            </a:r>
          </a:p>
          <a:p>
            <a:r>
              <a:rPr lang="en-US" sz="2000" b="1" dirty="0" smtClean="0"/>
              <a:t>Solution</a:t>
            </a:r>
            <a:endParaRPr lang="en-US" sz="2000" dirty="0" smtClean="0"/>
          </a:p>
          <a:p>
            <a:r>
              <a:rPr lang="en-US" sz="2000" dirty="0" smtClean="0"/>
              <a:t>Equilibrium RH = 30% in first environment.</a:t>
            </a:r>
          </a:p>
          <a:p>
            <a:r>
              <a:rPr lang="en-US" sz="2000" dirty="0" smtClean="0"/>
              <a:t>Product moisture content is 7.5% (wet basis) in first environment.</a:t>
            </a:r>
          </a:p>
          <a:p>
            <a:r>
              <a:rPr lang="en-US" sz="2000" dirty="0" smtClean="0"/>
              <a:t>Weight gained in second environment = 0.1 kg / kg product.</a:t>
            </a:r>
          </a:p>
          <a:p>
            <a:r>
              <a:rPr lang="en-US" sz="2000" dirty="0" smtClean="0"/>
              <a:t>The water activity is equilibrium RH divided by 100. so water activities are 0.3 and 0.5 in first &amp; second environment respectively</a:t>
            </a:r>
            <a:r>
              <a:rPr lang="en-US" sz="2000" dirty="0" smtClean="0"/>
              <a:t>.</a:t>
            </a:r>
          </a:p>
          <a:p>
            <a:r>
              <a:rPr lang="en-US" sz="2000" dirty="0" smtClean="0"/>
              <a:t>The moisture content 2</a:t>
            </a:r>
            <a:r>
              <a:rPr lang="en-US" sz="2000" baseline="30000" dirty="0" smtClean="0"/>
              <a:t>nd</a:t>
            </a:r>
            <a:r>
              <a:rPr lang="en-US" sz="2000" dirty="0" smtClean="0"/>
              <a:t> environment is 0.1 +0.075 = 0.175 </a:t>
            </a:r>
            <a:r>
              <a:rPr lang="en-US" sz="2000" dirty="0" smtClean="0"/>
              <a:t>kg / kg </a:t>
            </a:r>
            <a:r>
              <a:rPr lang="en-US" sz="2000" dirty="0" smtClean="0"/>
              <a:t>product on wet basis</a:t>
            </a:r>
          </a:p>
          <a:p>
            <a:r>
              <a:rPr lang="en-US" sz="2000" dirty="0" smtClean="0"/>
              <a:t>The moisture content on dry basis in 1</a:t>
            </a:r>
            <a:r>
              <a:rPr lang="en-US" sz="2000" baseline="30000" dirty="0" smtClean="0"/>
              <a:t>st</a:t>
            </a:r>
            <a:r>
              <a:rPr lang="en-US" sz="2000" dirty="0" smtClean="0"/>
              <a:t> environment = [0.075/(1-0.075)] x 100 = 8.108 percent= 0.081 kg/kg dry solid</a:t>
            </a:r>
          </a:p>
          <a:p>
            <a:r>
              <a:rPr lang="en-US" sz="2000" dirty="0" smtClean="0"/>
              <a:t>The moisture content on dry basis in 2</a:t>
            </a:r>
            <a:r>
              <a:rPr lang="en-US" sz="2000" baseline="30000" dirty="0" smtClean="0"/>
              <a:t>nd</a:t>
            </a:r>
            <a:r>
              <a:rPr lang="en-US" sz="2000" dirty="0" smtClean="0"/>
              <a:t> environment = [0.175/(1-0.175)]x 100 = 21.21 % = 0.2121 kg/kg dry solid</a:t>
            </a:r>
            <a:endParaRPr lang="en-US"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368</TotalTime>
  <Words>1302</Words>
  <Application>Microsoft Office PowerPoint</Application>
  <PresentationFormat>On-screen Show (4:3)</PresentationFormat>
  <Paragraphs>85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Solstice</vt:lpstr>
      <vt:lpstr>WATER ACTIVITY AND MASS TRANSFER </vt:lpstr>
      <vt:lpstr>  Effects of Water Activity in microbial Activity in Foods </vt:lpstr>
      <vt:lpstr>Effects of Water Activity on Chemical and Physical Changes</vt:lpstr>
      <vt:lpstr>   Dehydration of Foods and Mechanisms</vt:lpstr>
      <vt:lpstr> Dehydration of Foods and Mechanisms</vt:lpstr>
      <vt:lpstr>Effects of Hygroscoic nature with capillary porous Rigid structure</vt:lpstr>
      <vt:lpstr>Mechanism of Water Transfer during Drying</vt:lpstr>
      <vt:lpstr> Mass Transfer</vt:lpstr>
      <vt:lpstr>Numerical on water activity</vt:lpstr>
      <vt:lpstr>Moisture content conversion from wet basis to dry basis and vice versa</vt:lpstr>
      <vt:lpstr>            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OVERALL BUSINESS ENVIRONMENT IN INDIAN ECONOMY</dc:title>
  <dc:creator>My</dc:creator>
  <cp:lastModifiedBy>jhangir</cp:lastModifiedBy>
  <cp:revision>40</cp:revision>
  <dcterms:created xsi:type="dcterms:W3CDTF">2020-03-28T11:52:41Z</dcterms:created>
  <dcterms:modified xsi:type="dcterms:W3CDTF">2020-04-26T15:00:06Z</dcterms:modified>
</cp:coreProperties>
</file>