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334" r:id="rId4"/>
    <p:sldId id="335" r:id="rId5"/>
    <p:sldId id="330" r:id="rId6"/>
    <p:sldId id="336" r:id="rId7"/>
    <p:sldId id="337" r:id="rId8"/>
    <p:sldId id="338" r:id="rId9"/>
    <p:sldId id="339" r:id="rId10"/>
    <p:sldId id="340" r:id="rId11"/>
    <p:sldId id="341" r:id="rId12"/>
    <p:sldId id="342" r:id="rId13"/>
    <p:sldId id="343" r:id="rId14"/>
    <p:sldId id="344" r:id="rId15"/>
    <p:sldId id="303" r:id="rId16"/>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1524000"/>
            <a:ext cx="8686800" cy="2286000"/>
          </a:xfrm>
        </p:spPr>
        <p:txBody>
          <a:bodyPr/>
          <a:lstStyle/>
          <a:p>
            <a:pPr eaLnBrk="1" hangingPunct="1">
              <a:defRPr/>
            </a:pPr>
            <a:r>
              <a:rPr lang="en-US" b="1" dirty="0" smtClean="0">
                <a:solidFill>
                  <a:srgbClr val="FF0000"/>
                </a:solidFill>
              </a:rPr>
              <a:t/>
            </a:r>
            <a:br>
              <a:rPr lang="en-US" b="1" dirty="0" smtClean="0">
                <a:solidFill>
                  <a:srgbClr val="FF0000"/>
                </a:solidFill>
              </a:rPr>
            </a:br>
            <a:r>
              <a:rPr lang="en-US" b="1" dirty="0" smtClean="0">
                <a:solidFill>
                  <a:srgbClr val="FF0000"/>
                </a:solidFill>
              </a:rPr>
              <a:t>Freezing Time and Freezers for Food products except Liquid Foods</a:t>
            </a:r>
            <a:r>
              <a:rPr lang="en-US" sz="5400" dirty="0" smtClean="0">
                <a:solidFill>
                  <a:srgbClr val="FFFF00"/>
                </a:solidFill>
              </a:rPr>
              <a:t/>
            </a:r>
            <a:br>
              <a:rPr lang="en-US" sz="5400" dirty="0" smtClean="0">
                <a:solidFill>
                  <a:srgbClr val="FFFF00"/>
                </a:solidFill>
              </a:rPr>
            </a:br>
            <a:endParaRPr lang="en-US" sz="40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smtClean="0">
                <a:solidFill>
                  <a:srgbClr val="A50021"/>
                </a:solidFill>
              </a:rPr>
              <a:t>Dr. J. Badshah</a:t>
            </a:r>
          </a:p>
          <a:p>
            <a:pPr eaLnBrk="1" hangingPunct="1">
              <a:lnSpc>
                <a:spcPct val="90000"/>
              </a:lnSpc>
            </a:pPr>
            <a:r>
              <a:rPr lang="en-US" sz="2000" b="1" smtClean="0"/>
              <a:t>University Professor – cum - Chief Scientist</a:t>
            </a:r>
          </a:p>
          <a:p>
            <a:pPr eaLnBrk="1" hangingPunct="1">
              <a:lnSpc>
                <a:spcPct val="90000"/>
              </a:lnSpc>
            </a:pPr>
            <a:r>
              <a:rPr lang="en-US" sz="2000" b="1" smtClean="0"/>
              <a:t>Dairy Engineering Department</a:t>
            </a:r>
          </a:p>
          <a:p>
            <a:pPr eaLnBrk="1" hangingPunct="1">
              <a:lnSpc>
                <a:spcPct val="90000"/>
              </a:lnSpc>
            </a:pPr>
            <a:r>
              <a:rPr lang="en-US" sz="2000" b="1" smtClean="0"/>
              <a:t>Sanjay Gandhi Institute of Dairy Science &amp; Technology, Jagdeopath, Patna</a:t>
            </a:r>
          </a:p>
          <a:p>
            <a:pPr eaLnBrk="1" hangingPunct="1">
              <a:lnSpc>
                <a:spcPct val="90000"/>
              </a:lnSpc>
            </a:pPr>
            <a:r>
              <a:rPr lang="en-US" sz="1800" b="1"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FF0000"/>
                </a:solidFill>
              </a:rPr>
              <a:t>Individual/Instant Quick Freezers (IQF)</a:t>
            </a:r>
            <a:endParaRPr lang="en-US" sz="3200"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r>
              <a:rPr lang="en-US" sz="2000" dirty="0" smtClean="0"/>
              <a:t>The system is designed to achieve low freezing time and rapid freezing, it is referred as Individual quick freezing or IQF.</a:t>
            </a:r>
          </a:p>
          <a:p>
            <a:pPr>
              <a:buNone/>
            </a:pPr>
            <a:endParaRPr lang="en-US" sz="2000" dirty="0" smtClean="0"/>
          </a:p>
          <a:p>
            <a:pPr algn="just"/>
            <a:r>
              <a:rPr lang="en-US" sz="2000" dirty="0" smtClean="0"/>
              <a:t>With the ambition of quick and rapid freezing, the cooling medium used in these freezers are low pressure liquid refrigerants with phase change or high speed low temperature air in direct contact.</a:t>
            </a:r>
          </a:p>
          <a:p>
            <a:pPr>
              <a:buNone/>
            </a:pPr>
            <a:endParaRPr lang="en-US" sz="2000" dirty="0" smtClean="0"/>
          </a:p>
          <a:p>
            <a:pPr algn="just"/>
            <a:r>
              <a:rPr lang="en-US" sz="2000" dirty="0" smtClean="0"/>
              <a:t>The products are of small sizes, specific geometries, low density  and high surface area. </a:t>
            </a:r>
          </a:p>
          <a:p>
            <a:pPr>
              <a:buNone/>
            </a:pPr>
            <a:endParaRPr lang="en-US" sz="2000" dirty="0" smtClean="0"/>
          </a:p>
          <a:p>
            <a:pPr algn="just"/>
            <a:r>
              <a:rPr lang="en-US" sz="2000" dirty="0" smtClean="0"/>
              <a:t>If the density of the product such as fruits, dry fruits, vegetables is such that it can be fluidized using vertical flow velocity of cooled air through mesh conveyors at optimum power requirement, the air blast freezers are modified to freezers and are called as Instant Quick freezers (IQF). </a:t>
            </a:r>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00B050"/>
                </a:solidFill>
              </a:rPr>
              <a:t>Immersion Freezers</a:t>
            </a:r>
            <a:endParaRPr lang="en-US" sz="2800" dirty="0">
              <a:solidFill>
                <a:srgbClr val="00B050"/>
              </a:solidFill>
            </a:endParaRPr>
          </a:p>
        </p:txBody>
      </p:sp>
      <p:sp>
        <p:nvSpPr>
          <p:cNvPr id="3" name="Content Placeholder 2"/>
          <p:cNvSpPr>
            <a:spLocks noGrp="1"/>
          </p:cNvSpPr>
          <p:nvPr>
            <p:ph idx="1"/>
          </p:nvPr>
        </p:nvSpPr>
        <p:spPr>
          <a:xfrm>
            <a:off x="304800" y="1066800"/>
            <a:ext cx="8686800" cy="5562600"/>
          </a:xfrm>
        </p:spPr>
        <p:txBody>
          <a:bodyPr/>
          <a:lstStyle/>
          <a:p>
            <a:pPr algn="just">
              <a:buFont typeface="Wingdings" pitchFamily="2" charset="2"/>
              <a:buChar char="q"/>
            </a:pPr>
            <a:r>
              <a:rPr lang="en-US" sz="2000" dirty="0" smtClean="0"/>
              <a:t>It is also a direct contact type freezer. The general refrigerants used are liquid nitrogen, liquid carbon dioxide, and Freon. The boiling points of liquid nitrogen, CO</a:t>
            </a:r>
            <a:r>
              <a:rPr lang="en-US" sz="2000" baseline="-25000" dirty="0" smtClean="0"/>
              <a:t>2</a:t>
            </a:r>
            <a:r>
              <a:rPr lang="en-US" sz="2000" dirty="0" smtClean="0"/>
              <a:t> an Freon are – 196°C, -98°C and -30°C at atmospheric pressure. </a:t>
            </a:r>
          </a:p>
          <a:p>
            <a:pPr>
              <a:buNone/>
            </a:pPr>
            <a:endParaRPr lang="en-US" sz="2000" dirty="0" smtClean="0"/>
          </a:p>
          <a:p>
            <a:pPr algn="just">
              <a:buFont typeface="Wingdings" pitchFamily="2" charset="2"/>
              <a:buChar char="q"/>
            </a:pPr>
            <a:r>
              <a:rPr lang="en-US" sz="2000" dirty="0" smtClean="0"/>
              <a:t>It is also known as cryogenic freezing used for improving the quality of products. The efficiency of the system lies in overcoming the defects of loss of refrigerant vapors by recovering the and reuse of the refrigerant vapors again as liquid phase.</a:t>
            </a:r>
          </a:p>
          <a:p>
            <a:pPr>
              <a:buNone/>
            </a:pPr>
            <a:endParaRPr lang="en-US" sz="2000" dirty="0" smtClean="0"/>
          </a:p>
          <a:p>
            <a:pPr algn="just">
              <a:buFont typeface="Wingdings" pitchFamily="2" charset="2"/>
              <a:buChar char="q"/>
            </a:pPr>
            <a:r>
              <a:rPr lang="en-US" sz="2000" dirty="0" smtClean="0"/>
              <a:t>For typical small size products, the system is designed to immerse the product in liquid refrigerant boiling at very low temperature in a container either in batch or continuous system. </a:t>
            </a:r>
          </a:p>
          <a:p>
            <a:pPr>
              <a:buNone/>
            </a:pPr>
            <a:endParaRPr lang="en-US" sz="2000" dirty="0" smtClean="0"/>
          </a:p>
          <a:p>
            <a:pPr algn="just">
              <a:buFont typeface="Wingdings" pitchFamily="2" charset="2"/>
              <a:buChar char="q"/>
            </a:pPr>
            <a:r>
              <a:rPr lang="en-US" sz="2000" dirty="0" smtClean="0"/>
              <a:t>In batch system, the frozen products</a:t>
            </a:r>
            <a:r>
              <a:rPr lang="en-US" sz="2000" b="1" dirty="0" smtClean="0"/>
              <a:t> </a:t>
            </a:r>
            <a:r>
              <a:rPr lang="en-US" sz="2000" dirty="0" smtClean="0"/>
              <a:t>can be portably conveyed to the locations at long distances such as frozen artificial semen container using liquid nitrogen refrigerant. </a:t>
            </a:r>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200" b="1" dirty="0" smtClean="0">
                <a:solidFill>
                  <a:srgbClr val="002060"/>
                </a:solidFill>
              </a:rPr>
              <a:t>Plate Freezers</a:t>
            </a:r>
            <a:endParaRPr lang="en-US" sz="3200" dirty="0">
              <a:solidFill>
                <a:srgbClr val="002060"/>
              </a:solidFill>
            </a:endParaRPr>
          </a:p>
        </p:txBody>
      </p:sp>
      <p:sp>
        <p:nvSpPr>
          <p:cNvPr id="3" name="Content Placeholder 2"/>
          <p:cNvSpPr>
            <a:spLocks noGrp="1"/>
          </p:cNvSpPr>
          <p:nvPr>
            <p:ph idx="1"/>
          </p:nvPr>
        </p:nvSpPr>
        <p:spPr>
          <a:xfrm>
            <a:off x="457200" y="914400"/>
            <a:ext cx="8229600" cy="5211763"/>
          </a:xfrm>
        </p:spPr>
        <p:txBody>
          <a:bodyPr/>
          <a:lstStyle/>
          <a:p>
            <a:pPr algn="just">
              <a:buFont typeface="Wingdings" pitchFamily="2" charset="2"/>
              <a:buChar char="q"/>
            </a:pPr>
            <a:r>
              <a:rPr lang="en-US" sz="2000" dirty="0" smtClean="0"/>
              <a:t>The liquid refrigerant at low pressure boils inside the plate and indirectly heat transfer takes place between products to refrigerant. </a:t>
            </a:r>
          </a:p>
          <a:p>
            <a:pPr>
              <a:buNone/>
            </a:pPr>
            <a:endParaRPr lang="en-US" sz="2000" dirty="0" smtClean="0"/>
          </a:p>
          <a:p>
            <a:pPr algn="just">
              <a:buFont typeface="Wingdings" pitchFamily="2" charset="2"/>
              <a:buChar char="q"/>
            </a:pPr>
            <a:r>
              <a:rPr lang="en-US" sz="2000" dirty="0" smtClean="0"/>
              <a:t>Single plate system results in reduced capacity and low convection heat transfer coefficient due to no pressure. </a:t>
            </a:r>
          </a:p>
          <a:p>
            <a:pPr>
              <a:buNone/>
            </a:pPr>
            <a:endParaRPr lang="en-US" sz="2000" dirty="0" smtClean="0"/>
          </a:p>
          <a:p>
            <a:pPr algn="just">
              <a:buFont typeface="Wingdings" pitchFamily="2" charset="2"/>
              <a:buChar char="q"/>
            </a:pPr>
            <a:r>
              <a:rPr lang="en-US" sz="2000" dirty="0" smtClean="0"/>
              <a:t>In case of doubled plate, the pressure is applied and heat transfer rate i.e. freezing rate is increased between plate and product. </a:t>
            </a:r>
          </a:p>
          <a:p>
            <a:pPr>
              <a:buNone/>
            </a:pPr>
            <a:endParaRPr lang="en-US" sz="2000" dirty="0" smtClean="0"/>
          </a:p>
          <a:p>
            <a:pPr algn="just">
              <a:buFont typeface="Wingdings" pitchFamily="2" charset="2"/>
              <a:buChar char="q"/>
            </a:pPr>
            <a:r>
              <a:rPr lang="en-US" sz="2000" dirty="0" smtClean="0"/>
              <a:t>The product may be packaged or unpackaged depending upon requirement. It can be operated as batch or continuous system. </a:t>
            </a:r>
          </a:p>
          <a:p>
            <a:pPr>
              <a:buNone/>
            </a:pPr>
            <a:endParaRPr lang="en-US" sz="2000" dirty="0" smtClean="0"/>
          </a:p>
          <a:p>
            <a:pPr algn="just">
              <a:buFont typeface="Wingdings" pitchFamily="2" charset="2"/>
              <a:buChar char="q"/>
            </a:pPr>
            <a:r>
              <a:rPr lang="en-US" sz="2000" dirty="0" smtClean="0"/>
              <a:t>The plates can be moved in upward or across direction within the compartment. The total time required is freezing time including entry and exit times.</a:t>
            </a:r>
          </a:p>
          <a:p>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err="1" smtClean="0">
                <a:solidFill>
                  <a:srgbClr val="C00000"/>
                </a:solidFill>
              </a:rPr>
              <a:t>Numericals</a:t>
            </a:r>
            <a:r>
              <a:rPr lang="en-US" sz="2800" b="1" dirty="0" smtClean="0">
                <a:solidFill>
                  <a:srgbClr val="C00000"/>
                </a:solidFill>
              </a:rPr>
              <a:t> on Freezing Time</a:t>
            </a:r>
            <a:endParaRPr lang="en-US" sz="2800" b="1" dirty="0">
              <a:solidFill>
                <a:srgbClr val="C00000"/>
              </a:solidFill>
            </a:endParaRPr>
          </a:p>
        </p:txBody>
      </p:sp>
      <p:sp>
        <p:nvSpPr>
          <p:cNvPr id="3" name="Content Placeholder 2"/>
          <p:cNvSpPr>
            <a:spLocks noGrp="1"/>
          </p:cNvSpPr>
          <p:nvPr>
            <p:ph idx="1"/>
          </p:nvPr>
        </p:nvSpPr>
        <p:spPr>
          <a:xfrm>
            <a:off x="457200" y="990600"/>
            <a:ext cx="8229600" cy="5135563"/>
          </a:xfrm>
        </p:spPr>
        <p:txBody>
          <a:bodyPr/>
          <a:lstStyle/>
          <a:p>
            <a:pPr algn="just"/>
            <a:r>
              <a:rPr lang="en-US" sz="2000" dirty="0" smtClean="0"/>
              <a:t>A block of lean meat is being frozen in a -30°C Convection Freezer (</a:t>
            </a:r>
            <a:r>
              <a:rPr lang="en-US" sz="2000" dirty="0" err="1" smtClean="0"/>
              <a:t>h</a:t>
            </a:r>
            <a:r>
              <a:rPr lang="en-US" sz="2000" baseline="-25000" dirty="0" err="1" smtClean="0"/>
              <a:t>c</a:t>
            </a:r>
            <a:r>
              <a:rPr lang="en-US" sz="2000" baseline="-25000" dirty="0" smtClean="0"/>
              <a:t>  </a:t>
            </a:r>
            <a:r>
              <a:rPr lang="en-US" sz="2000" dirty="0" smtClean="0"/>
              <a:t> = 30 W/ sq. m. K). The initial temperature is 5°C and dimension of the product are 1 m by 0.25 m by 0.6 m. The moisture is 74.5 % and IFT is – 1.75 °C. Given: Density = 1050 kg/m</a:t>
            </a:r>
            <a:r>
              <a:rPr lang="en-US" sz="2000" baseline="30000" dirty="0" smtClean="0"/>
              <a:t>3</a:t>
            </a:r>
            <a:r>
              <a:rPr lang="en-US" sz="2000" dirty="0" smtClean="0"/>
              <a:t>, Latent Heat = 333.22 x0.745, Thermal conductivity of frozen product </a:t>
            </a:r>
            <a:r>
              <a:rPr lang="en-US" sz="2000" dirty="0" err="1" smtClean="0"/>
              <a:t>Kf</a:t>
            </a:r>
            <a:r>
              <a:rPr lang="en-US" sz="2000" dirty="0" smtClean="0"/>
              <a:t> = 1.108 W/m. K and shape factors P = 0.3 and R =0.085.</a:t>
            </a:r>
          </a:p>
          <a:p>
            <a:endParaRPr lang="en-US" sz="2000" baseline="30000" dirty="0" smtClean="0"/>
          </a:p>
          <a:p>
            <a:r>
              <a:rPr lang="en-US" sz="2000" dirty="0" smtClean="0"/>
              <a:t>Use Plank equation  :</a:t>
            </a:r>
          </a:p>
          <a:p>
            <a:r>
              <a:rPr lang="en-US" sz="2000" dirty="0" smtClean="0"/>
              <a:t>Freezing Time </a:t>
            </a:r>
            <a:r>
              <a:rPr lang="en-US" sz="2000" dirty="0" err="1" smtClean="0"/>
              <a:t>t</a:t>
            </a:r>
            <a:r>
              <a:rPr lang="en-US" sz="2000" baseline="-25000" dirty="0" err="1" smtClean="0"/>
              <a:t>f</a:t>
            </a:r>
            <a:r>
              <a:rPr lang="en-US" sz="2000" baseline="-25000" dirty="0" smtClean="0"/>
              <a:t>   </a:t>
            </a:r>
            <a:r>
              <a:rPr lang="en-US" sz="2000" dirty="0" smtClean="0"/>
              <a:t> = {∆H . </a:t>
            </a:r>
            <a:r>
              <a:rPr lang="en-US" sz="2000" dirty="0" err="1" smtClean="0"/>
              <a:t>ℓ</a:t>
            </a:r>
            <a:r>
              <a:rPr lang="en-US" sz="2000" baseline="-25000" dirty="0" err="1" smtClean="0"/>
              <a:t>f</a:t>
            </a:r>
            <a:r>
              <a:rPr lang="en-US" sz="2000" dirty="0" smtClean="0"/>
              <a:t>/(</a:t>
            </a:r>
            <a:r>
              <a:rPr lang="en-US" sz="2000" dirty="0" err="1" smtClean="0"/>
              <a:t>T</a:t>
            </a:r>
            <a:r>
              <a:rPr lang="en-US" sz="2000" baseline="-25000" dirty="0" err="1" smtClean="0"/>
              <a:t>f</a:t>
            </a:r>
            <a:r>
              <a:rPr lang="en-US" sz="2000" dirty="0" smtClean="0"/>
              <a:t> – T</a:t>
            </a:r>
            <a:r>
              <a:rPr lang="en-US" sz="2000" baseline="-25000" dirty="0" smtClean="0"/>
              <a:t>m</a:t>
            </a:r>
            <a:r>
              <a:rPr lang="en-US" sz="2000" dirty="0" smtClean="0"/>
              <a:t>)} {P. a/ </a:t>
            </a:r>
            <a:r>
              <a:rPr lang="en-US" sz="2000" dirty="0" err="1" smtClean="0"/>
              <a:t>h</a:t>
            </a:r>
            <a:r>
              <a:rPr lang="en-US" sz="2000" baseline="-25000" dirty="0" err="1" smtClean="0"/>
              <a:t>c</a:t>
            </a:r>
            <a:r>
              <a:rPr lang="en-US" sz="2000" dirty="0" smtClean="0"/>
              <a:t>  + R. a</a:t>
            </a:r>
            <a:r>
              <a:rPr lang="en-US" sz="2000" baseline="30000" dirty="0" smtClean="0"/>
              <a:t>2</a:t>
            </a:r>
            <a:r>
              <a:rPr lang="en-US" sz="2000" dirty="0" smtClean="0"/>
              <a:t> / </a:t>
            </a:r>
            <a:r>
              <a:rPr lang="en-US" sz="2000" dirty="0" err="1" smtClean="0"/>
              <a:t>K</a:t>
            </a:r>
            <a:r>
              <a:rPr lang="en-US" sz="2000" baseline="-25000" dirty="0" err="1" smtClean="0"/>
              <a:t>f</a:t>
            </a:r>
            <a:r>
              <a:rPr lang="en-US" sz="2000" dirty="0" smtClean="0"/>
              <a:t>}</a:t>
            </a:r>
          </a:p>
          <a:p>
            <a:r>
              <a:rPr lang="en-US" sz="2000" dirty="0" smtClean="0"/>
              <a:t>Freezing Time = 18.7 hr</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lstStyle/>
          <a:p>
            <a:r>
              <a:rPr lang="en-US" sz="2800" b="1" dirty="0" smtClean="0">
                <a:solidFill>
                  <a:srgbClr val="FF0000"/>
                </a:solidFill>
              </a:rPr>
              <a:t>Numerical on IQF Design</a:t>
            </a:r>
            <a:endParaRPr lang="en-US" sz="2800" b="1" dirty="0">
              <a:solidFill>
                <a:srgbClr val="FF0000"/>
              </a:solidFill>
            </a:endParaRPr>
          </a:p>
        </p:txBody>
      </p:sp>
      <p:sp>
        <p:nvSpPr>
          <p:cNvPr id="3" name="Content Placeholder 2"/>
          <p:cNvSpPr>
            <a:spLocks noGrp="1"/>
          </p:cNvSpPr>
          <p:nvPr>
            <p:ph idx="1"/>
          </p:nvPr>
        </p:nvSpPr>
        <p:spPr>
          <a:xfrm>
            <a:off x="228600" y="609600"/>
            <a:ext cx="8915400" cy="6019800"/>
          </a:xfrm>
        </p:spPr>
        <p:txBody>
          <a:bodyPr/>
          <a:lstStyle/>
          <a:p>
            <a:pPr algn="just"/>
            <a:r>
              <a:rPr lang="en-US" sz="2000" dirty="0" smtClean="0"/>
              <a:t>An IQF tunnel is being used for strawberries. The product conveyor is 1.5 m wide and 6 meter long. The air used as a freezing medium is at -34°C and moves through the product bed at a velocity which produces heat transfer coefficient of 85 W/ sq. m. K. If the strawberries enter the tunnel at 5°C and are frozen to -20 °C. Compute the Conveyor velocity and estimate the capacity of the freezer. Given: latent heat = 342 KJ/kg, density = 960 kg/ cu. M., </a:t>
            </a:r>
            <a:r>
              <a:rPr lang="en-US" sz="2000" dirty="0" err="1" smtClean="0"/>
              <a:t>dia</a:t>
            </a:r>
            <a:r>
              <a:rPr lang="en-US" sz="2000" dirty="0" smtClean="0"/>
              <a:t> of straw berry a = 0.013 m, </a:t>
            </a:r>
            <a:r>
              <a:rPr lang="en-US" sz="2000" dirty="0" err="1" smtClean="0"/>
              <a:t>Kf</a:t>
            </a:r>
            <a:r>
              <a:rPr lang="en-US" sz="2000" dirty="0" smtClean="0"/>
              <a:t> = 2.08 W/m. K., P = 1/6 and R =1/24.</a:t>
            </a:r>
          </a:p>
          <a:p>
            <a:pPr algn="just"/>
            <a:r>
              <a:rPr lang="en-US" sz="2000" dirty="0" smtClean="0"/>
              <a:t>Sol. </a:t>
            </a:r>
            <a:r>
              <a:rPr lang="en-US" sz="2000" dirty="0" err="1" smtClean="0"/>
              <a:t>T</a:t>
            </a:r>
            <a:r>
              <a:rPr lang="en-US" sz="2000" baseline="-25000" dirty="0" err="1" smtClean="0"/>
              <a:t>f</a:t>
            </a:r>
            <a:r>
              <a:rPr lang="en-US" sz="2000" dirty="0" smtClean="0"/>
              <a:t> from Plank Equation:</a:t>
            </a:r>
            <a:endParaRPr lang="en-US" sz="2000" dirty="0" smtClean="0"/>
          </a:p>
          <a:p>
            <a:pPr algn="just"/>
            <a:r>
              <a:rPr lang="en-US" sz="2000" dirty="0" smtClean="0"/>
              <a:t>Freezing Time </a:t>
            </a:r>
            <a:r>
              <a:rPr lang="en-US" sz="2000" dirty="0" err="1" smtClean="0"/>
              <a:t>t</a:t>
            </a:r>
            <a:r>
              <a:rPr lang="en-US" sz="2000" baseline="-25000" dirty="0" err="1" smtClean="0"/>
              <a:t>f</a:t>
            </a:r>
            <a:r>
              <a:rPr lang="en-US" sz="2000" baseline="-25000" dirty="0" smtClean="0"/>
              <a:t>   </a:t>
            </a:r>
            <a:r>
              <a:rPr lang="en-US" sz="2000" dirty="0" smtClean="0"/>
              <a:t> = {∆H . </a:t>
            </a:r>
            <a:r>
              <a:rPr lang="en-US" sz="2000" dirty="0" err="1" smtClean="0"/>
              <a:t>ℓ</a:t>
            </a:r>
            <a:r>
              <a:rPr lang="en-US" sz="2000" baseline="-25000" dirty="0" err="1" smtClean="0"/>
              <a:t>f</a:t>
            </a:r>
            <a:r>
              <a:rPr lang="en-US" sz="2000" dirty="0" smtClean="0"/>
              <a:t>/(</a:t>
            </a:r>
            <a:r>
              <a:rPr lang="en-US" sz="2000" dirty="0" err="1" smtClean="0"/>
              <a:t>T</a:t>
            </a:r>
            <a:r>
              <a:rPr lang="en-US" sz="2000" baseline="-25000" dirty="0" err="1" smtClean="0"/>
              <a:t>f</a:t>
            </a:r>
            <a:r>
              <a:rPr lang="en-US" sz="2000" dirty="0" smtClean="0"/>
              <a:t> – T</a:t>
            </a:r>
            <a:r>
              <a:rPr lang="en-US" sz="2000" baseline="-25000" dirty="0" smtClean="0"/>
              <a:t>m</a:t>
            </a:r>
            <a:r>
              <a:rPr lang="en-US" sz="2000" dirty="0" smtClean="0"/>
              <a:t>)} {P. a/ </a:t>
            </a:r>
            <a:r>
              <a:rPr lang="en-US" sz="2000" dirty="0" err="1" smtClean="0"/>
              <a:t>h</a:t>
            </a:r>
            <a:r>
              <a:rPr lang="en-US" sz="2000" baseline="-25000" dirty="0" err="1" smtClean="0"/>
              <a:t>c</a:t>
            </a:r>
            <a:r>
              <a:rPr lang="en-US" sz="2000" dirty="0" smtClean="0"/>
              <a:t>  + R. a</a:t>
            </a:r>
            <a:r>
              <a:rPr lang="en-US" sz="2000" baseline="30000" dirty="0" smtClean="0"/>
              <a:t>2</a:t>
            </a:r>
            <a:r>
              <a:rPr lang="en-US" sz="2000" dirty="0" smtClean="0"/>
              <a:t> / </a:t>
            </a:r>
            <a:r>
              <a:rPr lang="en-US" sz="2000" dirty="0" err="1" smtClean="0"/>
              <a:t>K</a:t>
            </a:r>
            <a:r>
              <a:rPr lang="en-US" sz="2000" baseline="-25000" dirty="0" err="1" smtClean="0"/>
              <a:t>f</a:t>
            </a:r>
            <a:r>
              <a:rPr lang="en-US" sz="2000" dirty="0" smtClean="0"/>
              <a:t>}</a:t>
            </a:r>
          </a:p>
          <a:p>
            <a:pPr algn="just"/>
            <a:r>
              <a:rPr lang="en-US" sz="2000" dirty="0" smtClean="0"/>
              <a:t> </a:t>
            </a:r>
            <a:r>
              <a:rPr lang="en-US" sz="2000" dirty="0" smtClean="0"/>
              <a:t>Freezing time = 4.05 minutes</a:t>
            </a:r>
          </a:p>
          <a:p>
            <a:pPr algn="just"/>
            <a:r>
              <a:rPr lang="en-US" sz="2000" dirty="0" smtClean="0"/>
              <a:t>Velocity of the conveyor = Length 6.0 / </a:t>
            </a:r>
            <a:r>
              <a:rPr lang="en-US" sz="2000" dirty="0" smtClean="0"/>
              <a:t>R</a:t>
            </a:r>
            <a:r>
              <a:rPr lang="en-US" sz="2000" dirty="0" smtClean="0"/>
              <a:t>esidence time 4.05</a:t>
            </a:r>
          </a:p>
          <a:p>
            <a:pPr algn="just">
              <a:buNone/>
            </a:pPr>
            <a:r>
              <a:rPr lang="en-US" sz="2000" dirty="0" smtClean="0"/>
              <a:t>				      = 1.5 m/min</a:t>
            </a:r>
          </a:p>
          <a:p>
            <a:pPr algn="just">
              <a:buFont typeface="Arial" pitchFamily="34" charset="0"/>
              <a:buChar char="•"/>
            </a:pPr>
            <a:r>
              <a:rPr lang="en-US" sz="2000" dirty="0" smtClean="0"/>
              <a:t>The Number of straw berries per meter length= (1.5 m width/0.013)x(1/0.013)= 8846 berries/m</a:t>
            </a:r>
          </a:p>
          <a:p>
            <a:pPr algn="just">
              <a:buFont typeface="Arial" pitchFamily="34" charset="0"/>
              <a:buChar char="•"/>
            </a:pPr>
            <a:r>
              <a:rPr lang="en-US" sz="2000" dirty="0" smtClean="0"/>
              <a:t>The quantity of strawberries per meter length of conveyor + 8846x 4/3 π (a/2)</a:t>
            </a:r>
            <a:r>
              <a:rPr lang="en-US" sz="2000" baseline="30000" dirty="0" smtClean="0"/>
              <a:t>3</a:t>
            </a:r>
            <a:r>
              <a:rPr lang="en-US" sz="2000" dirty="0" smtClean="0"/>
              <a:t> </a:t>
            </a:r>
            <a:r>
              <a:rPr lang="en-US" sz="2000" dirty="0" err="1" smtClean="0"/>
              <a:t>xdensity</a:t>
            </a:r>
            <a:r>
              <a:rPr lang="en-US" sz="2000" dirty="0" smtClean="0"/>
              <a:t> = 9.77 kg/meter length</a:t>
            </a:r>
          </a:p>
          <a:p>
            <a:pPr algn="just">
              <a:buFont typeface="Arial" pitchFamily="34" charset="0"/>
              <a:buChar char="•"/>
            </a:pPr>
            <a:r>
              <a:rPr lang="en-US" sz="2000" dirty="0" smtClean="0"/>
              <a:t>The capacity of the freezer 9.77 x 1.5 = 14.65 kg/min= 879 kg/ hr</a:t>
            </a:r>
          </a:p>
          <a:p>
            <a:pPr algn="just">
              <a:buNone/>
            </a:pPr>
            <a:endParaRPr lang="en-US" sz="2000" dirty="0" smtClean="0"/>
          </a:p>
          <a:p>
            <a:pPr algn="just"/>
            <a:endParaRPr lang="en-US"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838200"/>
          </a:xfrm>
        </p:spPr>
        <p:txBody>
          <a:bodyPr/>
          <a:lstStyle/>
          <a:p>
            <a:r>
              <a:rPr lang="en-US" sz="2800" b="1" dirty="0" smtClean="0">
                <a:solidFill>
                  <a:srgbClr val="C00000"/>
                </a:solidFill>
              </a:rPr>
              <a:t>Importance of Freezing Time in Design </a:t>
            </a:r>
            <a:r>
              <a:rPr lang="en-US" sz="2800" b="1" smtClean="0">
                <a:solidFill>
                  <a:srgbClr val="C00000"/>
                </a:solidFill>
              </a:rPr>
              <a:t>of Freezers</a:t>
            </a:r>
            <a:endParaRPr lang="en-US" sz="3200" dirty="0" smtClean="0"/>
          </a:p>
        </p:txBody>
      </p:sp>
      <p:sp>
        <p:nvSpPr>
          <p:cNvPr id="3" name="Content Placeholder 2"/>
          <p:cNvSpPr>
            <a:spLocks noGrp="1"/>
          </p:cNvSpPr>
          <p:nvPr>
            <p:ph idx="1"/>
          </p:nvPr>
        </p:nvSpPr>
        <p:spPr>
          <a:xfrm>
            <a:off x="152400" y="914400"/>
            <a:ext cx="8763000" cy="5791200"/>
          </a:xfrm>
        </p:spPr>
        <p:txBody>
          <a:bodyPr/>
          <a:lstStyle/>
          <a:p>
            <a:pPr algn="just">
              <a:buFont typeface="Arial" pitchFamily="34" charset="0"/>
              <a:buChar char="•"/>
            </a:pPr>
            <a:r>
              <a:rPr lang="en-US" sz="2000" dirty="0" smtClean="0"/>
              <a:t>Freezing times are basic design criteria for freezing systems and represent the residence time for the food product within the freezing system required to achieve the desired level of freezing. </a:t>
            </a:r>
          </a:p>
          <a:p>
            <a:pPr algn="just">
              <a:buNone/>
            </a:pPr>
            <a:endParaRPr lang="en-US" sz="2000" dirty="0" smtClean="0"/>
          </a:p>
          <a:p>
            <a:pPr algn="just"/>
            <a:r>
              <a:rPr lang="en-US" sz="2000" dirty="0" smtClean="0"/>
              <a:t>The most widely accepted definition of freezing time is the time required to reduce the product temperature from some initial magnitude to an established final temperature at the slowest cooling location. </a:t>
            </a:r>
          </a:p>
          <a:p>
            <a:pPr algn="just">
              <a:buNone/>
            </a:pPr>
            <a:endParaRPr lang="en-US" sz="2000" dirty="0" smtClean="0"/>
          </a:p>
          <a:p>
            <a:pPr algn="just"/>
            <a:r>
              <a:rPr lang="en-US" sz="2000" dirty="0" smtClean="0"/>
              <a:t>An alternative definition changes the endpoint to the mass average enthalpy equivalent to the desired final temperature for the product. Freezing-time calculations are completed as a first step in the design of a food freezing system. </a:t>
            </a:r>
          </a:p>
          <a:p>
            <a:pPr algn="just"/>
            <a:endParaRPr lang="en-US" sz="2000" dirty="0" smtClean="0"/>
          </a:p>
          <a:p>
            <a:pPr algn="just"/>
            <a:r>
              <a:rPr lang="en-US" sz="2000" dirty="0" smtClean="0"/>
              <a:t>The final product temperature is established as the magnitude needed to maintain optimum product quality during storage. The design of length, height and width of Freezing systems with respect to speed of conveyors and residence time with additional space for handling is considered.</a:t>
            </a:r>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C00000"/>
                </a:solidFill>
              </a:rPr>
              <a:t>Plank’s Equation for Freezing Time</a:t>
            </a:r>
            <a:endParaRPr lang="en-US" sz="3200" b="1" dirty="0">
              <a:solidFill>
                <a:srgbClr val="C00000"/>
              </a:solidFill>
            </a:endParaRPr>
          </a:p>
        </p:txBody>
      </p:sp>
      <p:sp>
        <p:nvSpPr>
          <p:cNvPr id="3" name="Content Placeholder 2"/>
          <p:cNvSpPr>
            <a:spLocks noGrp="1"/>
          </p:cNvSpPr>
          <p:nvPr>
            <p:ph idx="1"/>
          </p:nvPr>
        </p:nvSpPr>
        <p:spPr>
          <a:xfrm>
            <a:off x="457200" y="914400"/>
            <a:ext cx="8229600" cy="5715000"/>
          </a:xfrm>
        </p:spPr>
        <p:txBody>
          <a:bodyPr/>
          <a:lstStyle/>
          <a:p>
            <a:pPr algn="just"/>
            <a:r>
              <a:rPr lang="en-US" sz="2000" dirty="0" smtClean="0"/>
              <a:t>The most straight forward expression available for computing freezing time was derived by plank. The Plank equation can be derived for various geometries of product. </a:t>
            </a:r>
          </a:p>
          <a:p>
            <a:endParaRPr lang="en-US" sz="2000" dirty="0" smtClean="0"/>
          </a:p>
          <a:p>
            <a:r>
              <a:rPr lang="en-US" sz="2000" dirty="0" smtClean="0"/>
              <a:t>Freezing Time </a:t>
            </a:r>
            <a:r>
              <a:rPr lang="en-US" sz="2000" dirty="0" err="1" smtClean="0"/>
              <a:t>t</a:t>
            </a:r>
            <a:r>
              <a:rPr lang="en-US" sz="2000" baseline="-25000" dirty="0" err="1" smtClean="0"/>
              <a:t>f</a:t>
            </a:r>
            <a:r>
              <a:rPr lang="en-US" sz="2000" baseline="-25000" dirty="0" smtClean="0"/>
              <a:t>   </a:t>
            </a:r>
            <a:r>
              <a:rPr lang="en-US" sz="2000" dirty="0" smtClean="0"/>
              <a:t> = {∆H . </a:t>
            </a:r>
            <a:r>
              <a:rPr lang="en-US" sz="2000" dirty="0" err="1" smtClean="0"/>
              <a:t>ℓ</a:t>
            </a:r>
            <a:r>
              <a:rPr lang="en-US" sz="2000" baseline="-25000" dirty="0" err="1" smtClean="0"/>
              <a:t>f</a:t>
            </a:r>
            <a:r>
              <a:rPr lang="en-US" sz="2000" dirty="0" smtClean="0"/>
              <a:t>/(</a:t>
            </a:r>
            <a:r>
              <a:rPr lang="en-US" sz="2000" dirty="0" err="1" smtClean="0"/>
              <a:t>T</a:t>
            </a:r>
            <a:r>
              <a:rPr lang="en-US" sz="2000" baseline="-25000" dirty="0" err="1" smtClean="0"/>
              <a:t>f</a:t>
            </a:r>
            <a:r>
              <a:rPr lang="en-US" sz="2000" dirty="0" smtClean="0"/>
              <a:t> – T</a:t>
            </a:r>
            <a:r>
              <a:rPr lang="en-US" sz="2000" baseline="-25000" dirty="0" smtClean="0"/>
              <a:t>m</a:t>
            </a:r>
            <a:r>
              <a:rPr lang="en-US" sz="2000" dirty="0" smtClean="0"/>
              <a:t>)} {P. a/ </a:t>
            </a:r>
            <a:r>
              <a:rPr lang="en-US" sz="2000" dirty="0" err="1" smtClean="0"/>
              <a:t>h</a:t>
            </a:r>
            <a:r>
              <a:rPr lang="en-US" sz="2000" baseline="-25000" dirty="0" err="1" smtClean="0"/>
              <a:t>c</a:t>
            </a:r>
            <a:r>
              <a:rPr lang="en-US" sz="2000" dirty="0" smtClean="0"/>
              <a:t>  + R. a</a:t>
            </a:r>
            <a:r>
              <a:rPr lang="en-US" sz="2000" baseline="30000" dirty="0" smtClean="0"/>
              <a:t>2</a:t>
            </a:r>
            <a:r>
              <a:rPr lang="en-US" sz="2000" dirty="0" smtClean="0"/>
              <a:t> / </a:t>
            </a:r>
            <a:r>
              <a:rPr lang="en-US" sz="2000" dirty="0" err="1" smtClean="0"/>
              <a:t>K</a:t>
            </a:r>
            <a:r>
              <a:rPr lang="en-US" sz="2000" baseline="-25000" dirty="0" err="1" smtClean="0"/>
              <a:t>f</a:t>
            </a:r>
            <a:r>
              <a:rPr lang="en-US" sz="2000" dirty="0" smtClean="0"/>
              <a:t>} , where</a:t>
            </a:r>
          </a:p>
          <a:p>
            <a:pPr>
              <a:buNone/>
            </a:pPr>
            <a:endParaRPr lang="en-US" sz="2000" dirty="0" smtClean="0"/>
          </a:p>
          <a:p>
            <a:r>
              <a:rPr lang="en-US" sz="2000" dirty="0" smtClean="0"/>
              <a:t>∆H = Latent heat of freezing at </a:t>
            </a:r>
            <a:r>
              <a:rPr lang="en-US" sz="2000" dirty="0" err="1" smtClean="0"/>
              <a:t>T</a:t>
            </a:r>
            <a:r>
              <a:rPr lang="en-US" sz="2000" baseline="-25000" dirty="0" err="1" smtClean="0"/>
              <a:t>f</a:t>
            </a:r>
            <a:r>
              <a:rPr lang="en-US" sz="2000" dirty="0" smtClean="0"/>
              <a:t> i.e. Initial Freezing Temperature</a:t>
            </a:r>
          </a:p>
          <a:p>
            <a:pPr>
              <a:buNone/>
            </a:pPr>
            <a:endParaRPr lang="en-US" sz="2000" dirty="0" smtClean="0"/>
          </a:p>
          <a:p>
            <a:r>
              <a:rPr lang="en-US" sz="2000" dirty="0" smtClean="0"/>
              <a:t>T</a:t>
            </a:r>
            <a:r>
              <a:rPr lang="en-US" sz="2000" baseline="-25000" dirty="0" smtClean="0"/>
              <a:t>m</a:t>
            </a:r>
            <a:r>
              <a:rPr lang="en-US" sz="2000" dirty="0" smtClean="0"/>
              <a:t> = Cool air or Medium temperature</a:t>
            </a:r>
          </a:p>
          <a:p>
            <a:pPr>
              <a:buNone/>
            </a:pPr>
            <a:endParaRPr lang="en-US" sz="2000" dirty="0" smtClean="0"/>
          </a:p>
          <a:p>
            <a:r>
              <a:rPr lang="en-US" sz="2000" dirty="0" smtClean="0"/>
              <a:t>a = Thickness of slab of freezing product</a:t>
            </a:r>
          </a:p>
          <a:p>
            <a:pPr>
              <a:buNone/>
            </a:pPr>
            <a:endParaRPr lang="en-US" sz="2000" dirty="0" smtClean="0"/>
          </a:p>
          <a:p>
            <a:r>
              <a:rPr lang="en-US" sz="2000" dirty="0" err="1" smtClean="0"/>
              <a:t>h</a:t>
            </a:r>
            <a:r>
              <a:rPr lang="en-US" sz="2000" baseline="-25000" dirty="0" err="1" smtClean="0"/>
              <a:t>c</a:t>
            </a:r>
            <a:r>
              <a:rPr lang="en-US" sz="2000" dirty="0" smtClean="0"/>
              <a:t> = Film heat transfer coefficient</a:t>
            </a:r>
          </a:p>
          <a:p>
            <a:r>
              <a:rPr lang="en-US" sz="2000" dirty="0" err="1" smtClean="0"/>
              <a:t>K</a:t>
            </a:r>
            <a:r>
              <a:rPr lang="en-US" sz="2000" baseline="-25000" dirty="0" err="1" smtClean="0"/>
              <a:t>f</a:t>
            </a:r>
            <a:r>
              <a:rPr lang="en-US" sz="2000" dirty="0" smtClean="0"/>
              <a:t> = Thermal conductivity of Frozen Portion of product</a:t>
            </a:r>
          </a:p>
          <a:p>
            <a:r>
              <a:rPr lang="en-US" sz="2000" dirty="0" smtClean="0"/>
              <a:t>P &amp; R are constants depending upon shapes of Products which can be observed from chart and graph.</a:t>
            </a:r>
          </a:p>
          <a:p>
            <a:endParaRPr lang="en-US" sz="2000" dirty="0" smtClean="0"/>
          </a:p>
          <a:p>
            <a:pPr>
              <a:buNone/>
            </a:pPr>
            <a:r>
              <a:rPr lang="en-US" dirty="0" smtClean="0"/>
              <a:t/>
            </a:r>
            <a:br>
              <a:rPr lang="en-US" dirty="0" smtClean="0"/>
            </a:br>
            <a:endParaRPr lang="en-US" dirty="0" smtClean="0"/>
          </a:p>
          <a:p>
            <a:pPr>
              <a:buNone/>
            </a:pPr>
            <a:r>
              <a:rPr lang="en-US" dirty="0" smtClean="0"/>
              <a:t/>
            </a:r>
            <a:br>
              <a:rPr lang="en-US" dirty="0" smtClean="0"/>
            </a:br>
            <a:endParaRPr lang="en-US" dirty="0" smtClean="0"/>
          </a:p>
          <a:p>
            <a:pPr>
              <a:buNone/>
            </a:pPr>
            <a:r>
              <a:rPr lang="en-US" dirty="0" smtClean="0"/>
              <a:t/>
            </a:r>
            <a:br>
              <a:rPr lang="en-US" dirty="0" smtClean="0"/>
            </a:b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C00000"/>
                </a:solidFill>
              </a:rPr>
              <a:t>Limitation &amp; Assumptions of Plank Equation</a:t>
            </a:r>
            <a:endParaRPr lang="en-US" sz="2800" b="1" dirty="0">
              <a:solidFill>
                <a:srgbClr val="C00000"/>
              </a:solidFill>
            </a:endParaRPr>
          </a:p>
        </p:txBody>
      </p:sp>
      <p:sp>
        <p:nvSpPr>
          <p:cNvPr id="3" name="Content Placeholder 2"/>
          <p:cNvSpPr>
            <a:spLocks noGrp="1"/>
          </p:cNvSpPr>
          <p:nvPr>
            <p:ph idx="1"/>
          </p:nvPr>
        </p:nvSpPr>
        <p:spPr>
          <a:xfrm>
            <a:off x="228600" y="838200"/>
            <a:ext cx="8763000" cy="5791200"/>
          </a:xfrm>
        </p:spPr>
        <p:txBody>
          <a:bodyPr/>
          <a:lstStyle/>
          <a:p>
            <a:r>
              <a:rPr lang="en-US" sz="2000" b="1" dirty="0" smtClean="0"/>
              <a:t>Limitations</a:t>
            </a:r>
          </a:p>
          <a:p>
            <a:r>
              <a:rPr lang="en-US" sz="2000" dirty="0" smtClean="0"/>
              <a:t>One of the concerns is selection of a latent heat magnitude </a:t>
            </a:r>
            <a:r>
              <a:rPr lang="en-US" sz="2000" i="1" dirty="0" smtClean="0"/>
              <a:t>(L) </a:t>
            </a:r>
            <a:r>
              <a:rPr lang="en-US" sz="2000" dirty="0" smtClean="0"/>
              <a:t>and an appropriate value for the thermal conductivity </a:t>
            </a:r>
            <a:r>
              <a:rPr lang="en-US" sz="2000" i="1" dirty="0" smtClean="0"/>
              <a:t>(k)</a:t>
            </a:r>
            <a:r>
              <a:rPr lang="en-US" sz="2000" dirty="0" smtClean="0"/>
              <a:t>. </a:t>
            </a:r>
          </a:p>
          <a:p>
            <a:pPr>
              <a:buNone/>
            </a:pPr>
            <a:endParaRPr lang="en-US" sz="2000" dirty="0" smtClean="0"/>
          </a:p>
          <a:p>
            <a:r>
              <a:rPr lang="en-US" sz="2000" dirty="0" smtClean="0"/>
              <a:t>In addition, the basic equation does not account for the time required for removal of sensible heat from unfrozen product above the initial freezing temperature or for removal of frozen product sensible heat. </a:t>
            </a:r>
          </a:p>
          <a:p>
            <a:pPr>
              <a:buNone/>
            </a:pPr>
            <a:endParaRPr lang="en-US" sz="2000" dirty="0" smtClean="0"/>
          </a:p>
          <a:p>
            <a:r>
              <a:rPr lang="en-US" sz="2000" b="1" dirty="0" smtClean="0"/>
              <a:t>Assumptions </a:t>
            </a:r>
            <a:endParaRPr lang="en-US" sz="2000" dirty="0" smtClean="0"/>
          </a:p>
          <a:p>
            <a:r>
              <a:rPr lang="en-US" sz="2000" dirty="0" smtClean="0"/>
              <a:t>Use of equation requires assumption of some latent heat value and doesn’t consider the gradual removal of latent heat.</a:t>
            </a:r>
            <a:br>
              <a:rPr lang="en-US" sz="2000" dirty="0" smtClean="0"/>
            </a:br>
            <a:endParaRPr lang="en-US" sz="2000" dirty="0" smtClean="0"/>
          </a:p>
          <a:p>
            <a:r>
              <a:rPr lang="en-US" sz="2000" dirty="0" smtClean="0"/>
              <a:t>The equation utilized only the initial freezing point and neglects the time required to remove sensible heat above the initial freezing point.</a:t>
            </a:r>
          </a:p>
          <a:p>
            <a:pPr>
              <a:buNone/>
            </a:pPr>
            <a:endParaRPr lang="en-US" sz="2000" dirty="0" smtClean="0"/>
          </a:p>
          <a:p>
            <a:r>
              <a:rPr lang="en-US" sz="2000" dirty="0" smtClean="0"/>
              <a:t>The initial and final temperature is not accounted for in the equation.</a:t>
            </a:r>
            <a:br>
              <a:rPr lang="en-US" sz="2000" dirty="0" smtClean="0"/>
            </a:br>
            <a:endParaRPr lang="en-US" sz="2000" dirty="0" smtClean="0"/>
          </a:p>
          <a:p>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Assumptions of Planck’s Equation…contd.</a:t>
            </a:r>
            <a:endParaRPr lang="en-US" sz="2800" dirty="0">
              <a:solidFill>
                <a:srgbClr val="FF0000"/>
              </a:solidFill>
            </a:endParaRPr>
          </a:p>
        </p:txBody>
      </p:sp>
      <p:sp>
        <p:nvSpPr>
          <p:cNvPr id="3" name="Content Placeholder 2"/>
          <p:cNvSpPr>
            <a:spLocks noGrp="1"/>
          </p:cNvSpPr>
          <p:nvPr>
            <p:ph idx="1"/>
          </p:nvPr>
        </p:nvSpPr>
        <p:spPr>
          <a:xfrm>
            <a:off x="457200" y="990600"/>
            <a:ext cx="8229600" cy="5715000"/>
          </a:xfrm>
        </p:spPr>
        <p:txBody>
          <a:bodyPr/>
          <a:lstStyle/>
          <a:p>
            <a:pPr algn="just">
              <a:buNone/>
            </a:pPr>
            <a:endParaRPr lang="en-US" sz="2000" dirty="0" smtClean="0"/>
          </a:p>
          <a:p>
            <a:pPr algn="just"/>
            <a:r>
              <a:rPr lang="en-US" sz="2000" dirty="0" smtClean="0"/>
              <a:t>Heat transfer takes place sufficiently slowly for steady state conditions to operate.</a:t>
            </a:r>
          </a:p>
          <a:p>
            <a:pPr algn="just">
              <a:buNone/>
            </a:pPr>
            <a:endParaRPr lang="en-US" sz="2000" dirty="0" smtClean="0"/>
          </a:p>
          <a:p>
            <a:pPr algn="just"/>
            <a:r>
              <a:rPr lang="en-US" sz="2000" dirty="0" smtClean="0"/>
              <a:t>The freezing front maintains a similar shape to that of the food.</a:t>
            </a:r>
          </a:p>
          <a:p>
            <a:pPr algn="just"/>
            <a:r>
              <a:rPr lang="en-US" sz="2000" dirty="0" smtClean="0"/>
              <a:t>There is single freezing point.</a:t>
            </a:r>
          </a:p>
          <a:p>
            <a:pPr algn="just">
              <a:buNone/>
            </a:pPr>
            <a:endParaRPr lang="en-US" sz="2000" dirty="0" smtClean="0"/>
          </a:p>
          <a:p>
            <a:pPr algn="just"/>
            <a:r>
              <a:rPr lang="en-US" sz="2000" dirty="0" smtClean="0"/>
              <a:t>The density of food doesn’t change as density values for frozen foods are difficult to measure.</a:t>
            </a:r>
          </a:p>
          <a:p>
            <a:pPr algn="just">
              <a:buNone/>
            </a:pPr>
            <a:endParaRPr lang="en-US" sz="2000" dirty="0" smtClean="0"/>
          </a:p>
          <a:p>
            <a:r>
              <a:rPr lang="en-US" sz="2000" dirty="0" smtClean="0"/>
              <a:t>The thermal conductivity and specific heat of the food are constant when unfrozen and then change to a different constant value when the food is frozen. Constant thermal conductivity is assumed for the frozen portion. </a:t>
            </a:r>
          </a:p>
          <a:p>
            <a:pPr>
              <a:buNone/>
            </a:pPr>
            <a:r>
              <a:rPr lang="en-US" sz="2000" dirty="0" smtClean="0"/>
              <a:t/>
            </a:r>
            <a:br>
              <a:rPr lang="en-US" sz="2000" dirty="0" smtClean="0"/>
            </a:br>
            <a:endParaRPr lang="en-US" sz="2000" dirty="0" smtClean="0"/>
          </a:p>
          <a:p>
            <a:pPr>
              <a:buFont typeface="Arial" pitchFamily="34" charset="0"/>
              <a:buChar char="•"/>
            </a:pPr>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200" b="1" dirty="0" smtClean="0">
                <a:solidFill>
                  <a:srgbClr val="FF0000"/>
                </a:solidFill>
              </a:rPr>
              <a:t> </a:t>
            </a:r>
            <a:r>
              <a:rPr lang="en-US" sz="2800" b="1" dirty="0" smtClean="0">
                <a:solidFill>
                  <a:srgbClr val="FF0000"/>
                </a:solidFill>
              </a:rPr>
              <a:t>Factors affecting the design and Selection of  Freezers</a:t>
            </a:r>
            <a:endParaRPr lang="en-US" sz="28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buFont typeface="Wingdings" pitchFamily="2" charset="2"/>
              <a:buChar char="q"/>
            </a:pPr>
            <a:r>
              <a:rPr lang="en-US" sz="2000" b="1" dirty="0" smtClean="0"/>
              <a:t>Freezing rates and Freezing time</a:t>
            </a:r>
          </a:p>
          <a:p>
            <a:r>
              <a:rPr lang="en-US" sz="2000" dirty="0" smtClean="0"/>
              <a:t>Controlled by operating variables such as temperature difference, type of cooling medium, pressure and velocity of cooling medium such as refrigerant or cooled air </a:t>
            </a:r>
          </a:p>
          <a:p>
            <a:r>
              <a:rPr lang="en-US" sz="2000" dirty="0" smtClean="0"/>
              <a:t>Controlled by maintaining  large convective heat transfer coefficient and thereby short residence time. </a:t>
            </a:r>
          </a:p>
          <a:p>
            <a:endParaRPr lang="en-US" sz="2000" dirty="0" smtClean="0"/>
          </a:p>
          <a:p>
            <a:pPr>
              <a:buFont typeface="Wingdings" pitchFamily="2" charset="2"/>
              <a:buChar char="q"/>
            </a:pPr>
            <a:r>
              <a:rPr lang="en-US" sz="2000" dirty="0" smtClean="0"/>
              <a:t> </a:t>
            </a:r>
            <a:r>
              <a:rPr lang="en-US" sz="2000" b="1" dirty="0" smtClean="0"/>
              <a:t>Classification &amp; selection of Freezers</a:t>
            </a:r>
          </a:p>
          <a:p>
            <a:pPr lvl="0"/>
            <a:r>
              <a:rPr lang="en-US" sz="2000" dirty="0" smtClean="0"/>
              <a:t>The contact between cooling medium may be direct or indirect contact</a:t>
            </a:r>
          </a:p>
          <a:p>
            <a:pPr lvl="0"/>
            <a:r>
              <a:rPr lang="en-US" sz="2000" dirty="0" smtClean="0"/>
              <a:t>The mode of heat transfer such as air contact, refrigerant indirect  contact, cryogenic immersion system</a:t>
            </a:r>
          </a:p>
          <a:p>
            <a:pPr lvl="0"/>
            <a:r>
              <a:rPr lang="en-US" sz="2000" dirty="0" smtClean="0"/>
              <a:t>Batch type system and continuous operation systems</a:t>
            </a:r>
          </a:p>
          <a:p>
            <a:r>
              <a:rPr lang="en-US" sz="2000" dirty="0" smtClean="0"/>
              <a:t>Selection among (</a:t>
            </a:r>
            <a:r>
              <a:rPr lang="en-US" sz="2000" dirty="0" err="1" smtClean="0"/>
              <a:t>i</a:t>
            </a:r>
            <a:r>
              <a:rPr lang="en-US" sz="2000" dirty="0" smtClean="0"/>
              <a:t>) </a:t>
            </a:r>
            <a:r>
              <a:rPr lang="en-US" sz="2000" b="1" dirty="0" smtClean="0"/>
              <a:t>Air Blast Freezers</a:t>
            </a:r>
            <a:r>
              <a:rPr lang="en-US" sz="2000" dirty="0" smtClean="0"/>
              <a:t>, </a:t>
            </a:r>
            <a:r>
              <a:rPr lang="en-US" sz="2000" b="1" dirty="0" smtClean="0"/>
              <a:t>(ii)Individual quick freezers (IQF), (iii) Plate freezers </a:t>
            </a:r>
            <a:r>
              <a:rPr lang="en-US" sz="2000" dirty="0" smtClean="0"/>
              <a:t>and </a:t>
            </a:r>
            <a:r>
              <a:rPr lang="en-US" sz="2000" b="1" dirty="0" smtClean="0"/>
              <a:t>(iv)Immersion freezers .</a:t>
            </a:r>
            <a:endParaRPr lang="en-US" sz="2000" dirty="0" smtClean="0"/>
          </a:p>
          <a:p>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FF0000"/>
                </a:solidFill>
              </a:rPr>
              <a:t>Air Blast Freezers</a:t>
            </a:r>
            <a:endParaRPr lang="en-US" sz="2800" b="1" dirty="0">
              <a:solidFill>
                <a:srgbClr val="FF0000"/>
              </a:solidFill>
            </a:endParaRPr>
          </a:p>
        </p:txBody>
      </p:sp>
      <p:sp>
        <p:nvSpPr>
          <p:cNvPr id="3" name="Content Placeholder 2"/>
          <p:cNvSpPr>
            <a:spLocks noGrp="1"/>
          </p:cNvSpPr>
          <p:nvPr>
            <p:ph idx="1"/>
          </p:nvPr>
        </p:nvSpPr>
        <p:spPr>
          <a:xfrm>
            <a:off x="457200" y="838200"/>
            <a:ext cx="8229600" cy="5486400"/>
          </a:xfrm>
        </p:spPr>
        <p:txBody>
          <a:bodyPr/>
          <a:lstStyle/>
          <a:p>
            <a:pPr algn="just"/>
            <a:r>
              <a:rPr lang="en-US" sz="2000" b="1" dirty="0" smtClean="0"/>
              <a:t>Cooling Medium :  </a:t>
            </a:r>
            <a:r>
              <a:rPr lang="en-US" sz="2000" dirty="0" smtClean="0"/>
              <a:t>Cooled air blast in direct contact or with a barrier of thin package films i.e. indirect contact products for desired residence time </a:t>
            </a:r>
          </a:p>
          <a:p>
            <a:pPr algn="just">
              <a:buNone/>
            </a:pPr>
            <a:endParaRPr lang="en-US" sz="2000" dirty="0" smtClean="0"/>
          </a:p>
          <a:p>
            <a:r>
              <a:rPr lang="en-US" sz="2000" b="1" dirty="0" smtClean="0"/>
              <a:t>Types :</a:t>
            </a:r>
            <a:r>
              <a:rPr lang="en-US" sz="2000" dirty="0" smtClean="0"/>
              <a:t>  (</a:t>
            </a:r>
            <a:r>
              <a:rPr lang="en-US" sz="2000" dirty="0" err="1" smtClean="0"/>
              <a:t>i</a:t>
            </a:r>
            <a:r>
              <a:rPr lang="en-US" sz="2000" dirty="0" smtClean="0"/>
              <a:t>) Still air freezers       and            (ii) Forced air freezers.</a:t>
            </a:r>
          </a:p>
          <a:p>
            <a:pPr>
              <a:buNone/>
            </a:pPr>
            <a:endParaRPr lang="en-US" sz="2000" dirty="0" smtClean="0"/>
          </a:p>
          <a:p>
            <a:r>
              <a:rPr lang="en-US" sz="2000" b="1" dirty="0" smtClean="0"/>
              <a:t>Still air freezers:</a:t>
            </a:r>
          </a:p>
          <a:p>
            <a:pPr algn="just"/>
            <a:r>
              <a:rPr lang="en-US" sz="2000" dirty="0" smtClean="0"/>
              <a:t>The unprocessed products with high density and large packages like bulk of meat and fishes are placed in freezer rooms known as sharp freezers in which the cool air is passed at low velocity as if the air is still and surface heat transfer coefficient is low. </a:t>
            </a:r>
          </a:p>
          <a:p>
            <a:pPr>
              <a:buNone/>
            </a:pPr>
            <a:endParaRPr lang="en-US" sz="2000" dirty="0" smtClean="0"/>
          </a:p>
          <a:p>
            <a:pPr algn="just"/>
            <a:r>
              <a:rPr lang="en-US" sz="2000" dirty="0" smtClean="0"/>
              <a:t>It takes large freezing time but cheapest methods on large size bulk of products. The freezing time depends on the temperature of the freezing room and size of products. Air circulation by Natural convection</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Air Blast Freezers</a:t>
            </a:r>
            <a:endParaRPr lang="en-US" sz="2800" dirty="0"/>
          </a:p>
        </p:txBody>
      </p:sp>
      <p:sp>
        <p:nvSpPr>
          <p:cNvPr id="3" name="Content Placeholder 2"/>
          <p:cNvSpPr>
            <a:spLocks noGrp="1"/>
          </p:cNvSpPr>
          <p:nvPr>
            <p:ph idx="1"/>
          </p:nvPr>
        </p:nvSpPr>
        <p:spPr>
          <a:xfrm>
            <a:off x="457200" y="914400"/>
            <a:ext cx="8229600" cy="5211763"/>
          </a:xfrm>
        </p:spPr>
        <p:txBody>
          <a:bodyPr/>
          <a:lstStyle/>
          <a:p>
            <a:pPr>
              <a:buFont typeface="Wingdings" pitchFamily="2" charset="2"/>
              <a:buChar char="q"/>
            </a:pPr>
            <a:r>
              <a:rPr lang="en-US" sz="2000" b="1" dirty="0" smtClean="0"/>
              <a:t>Forced Air Freezers:</a:t>
            </a:r>
          </a:p>
          <a:p>
            <a:pPr algn="just"/>
            <a:r>
              <a:rPr lang="en-US" sz="2000" dirty="0" smtClean="0"/>
              <a:t>Forced draft fans in forced air freezers increase convection heat transfer coefficients and reduce the freezing time.</a:t>
            </a:r>
          </a:p>
          <a:p>
            <a:pPr algn="just">
              <a:buNone/>
            </a:pPr>
            <a:endParaRPr lang="en-US" sz="2000" dirty="0" smtClean="0"/>
          </a:p>
          <a:p>
            <a:pPr algn="just"/>
            <a:r>
              <a:rPr lang="en-US" sz="2000" dirty="0" smtClean="0"/>
              <a:t>The freezing time can be calculated from Plank’s equation or its modified form for higher accuracy. </a:t>
            </a:r>
          </a:p>
          <a:p>
            <a:pPr algn="just">
              <a:buNone/>
            </a:pPr>
            <a:endParaRPr lang="en-US" sz="2000" dirty="0" smtClean="0"/>
          </a:p>
          <a:p>
            <a:pPr algn="just"/>
            <a:r>
              <a:rPr lang="en-US" sz="2000" dirty="0" smtClean="0"/>
              <a:t>The conveyors may be spiral belt conveyors, roller conveyors or tray conveyors. The movement of refrigerated air may be horizontal due to unmeshed conveyor configuration.</a:t>
            </a:r>
          </a:p>
          <a:p>
            <a:pPr algn="just">
              <a:buNone/>
            </a:pPr>
            <a:endParaRPr lang="en-US" sz="2000" dirty="0" smtClean="0"/>
          </a:p>
          <a:p>
            <a:pPr algn="just"/>
            <a:r>
              <a:rPr lang="en-US" sz="2000" dirty="0" smtClean="0"/>
              <a:t>In batch type mode, the freezing time is longer due to low air speeds, smaller temperature difference and improper contact between air and product within the limit of economical feasibility for bulk of products. </a:t>
            </a:r>
          </a:p>
          <a:p>
            <a:endParaRPr lang="en-US" sz="2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Continuous Air Blast Freezers</a:t>
            </a:r>
            <a:endParaRPr lang="en-US" sz="2800" dirty="0"/>
          </a:p>
        </p:txBody>
      </p:sp>
      <p:sp>
        <p:nvSpPr>
          <p:cNvPr id="3" name="Content Placeholder 2"/>
          <p:cNvSpPr>
            <a:spLocks noGrp="1"/>
          </p:cNvSpPr>
          <p:nvPr>
            <p:ph idx="1"/>
          </p:nvPr>
        </p:nvSpPr>
        <p:spPr>
          <a:xfrm>
            <a:off x="457200" y="990600"/>
            <a:ext cx="8229600" cy="5135563"/>
          </a:xfrm>
        </p:spPr>
        <p:txBody>
          <a:bodyPr/>
          <a:lstStyle/>
          <a:p>
            <a:pPr algn="just"/>
            <a:r>
              <a:rPr lang="en-US" sz="2000" dirty="0" smtClean="0"/>
              <a:t>The continuous air blast freezers are designed with the use of moving conveyors for carrying the products through a stream of high velocity cooled air with the </a:t>
            </a:r>
            <a:r>
              <a:rPr lang="en-US" sz="2000" dirty="0" err="1" smtClean="0"/>
              <a:t>vapour</a:t>
            </a:r>
            <a:r>
              <a:rPr lang="en-US" sz="2000" dirty="0" smtClean="0"/>
              <a:t> compression cycle refrigeration system. </a:t>
            </a:r>
          </a:p>
          <a:p>
            <a:pPr algn="just">
              <a:buNone/>
            </a:pPr>
            <a:endParaRPr lang="en-US" sz="2000" dirty="0" smtClean="0"/>
          </a:p>
          <a:p>
            <a:pPr algn="just"/>
            <a:r>
              <a:rPr lang="en-US" sz="2000" dirty="0" smtClean="0"/>
              <a:t>The speed of the conveyor and length of passage or tunnel decided the residence or freezing time. </a:t>
            </a:r>
          </a:p>
          <a:p>
            <a:pPr algn="just">
              <a:buNone/>
            </a:pPr>
            <a:endParaRPr lang="en-US" sz="2000" dirty="0" smtClean="0"/>
          </a:p>
          <a:p>
            <a:pPr algn="just"/>
            <a:r>
              <a:rPr lang="en-US" sz="2000" dirty="0" smtClean="0"/>
              <a:t>The freezing time can be controlled by temperature gradient, convective heat transfer coefficient and velocity of air stream over the surface of the products. </a:t>
            </a:r>
          </a:p>
          <a:p>
            <a:pPr algn="just">
              <a:buNone/>
            </a:pPr>
            <a:endParaRPr lang="en-US" sz="2000" dirty="0" smtClean="0"/>
          </a:p>
          <a:p>
            <a:pPr algn="just"/>
            <a:r>
              <a:rPr lang="en-US" sz="2000" dirty="0" smtClean="0"/>
              <a:t>In case of packaged food, Overall heat transfer coefficient can be calculated by expression i.e. 1/U = 1/h + </a:t>
            </a:r>
            <a:r>
              <a:rPr lang="en-US" sz="2000" dirty="0" err="1" smtClean="0"/>
              <a:t>x</a:t>
            </a:r>
            <a:r>
              <a:rPr lang="en-US" sz="2000" baseline="-25000" dirty="0" err="1" smtClean="0"/>
              <a:t>p</a:t>
            </a:r>
            <a:r>
              <a:rPr lang="en-US" sz="2000" dirty="0" smtClean="0"/>
              <a:t>/</a:t>
            </a:r>
            <a:r>
              <a:rPr lang="en-US" sz="2000" dirty="0" err="1" smtClean="0"/>
              <a:t>K</a:t>
            </a:r>
            <a:r>
              <a:rPr lang="en-US" sz="2000" baseline="-25000" dirty="0" err="1" smtClean="0"/>
              <a:t>p</a:t>
            </a:r>
            <a:r>
              <a:rPr lang="en-US" sz="2000" dirty="0" smtClean="0"/>
              <a:t> where, </a:t>
            </a:r>
            <a:r>
              <a:rPr lang="en-US" sz="2000" dirty="0" err="1" smtClean="0"/>
              <a:t>x</a:t>
            </a:r>
            <a:r>
              <a:rPr lang="en-US" sz="2000" baseline="-25000" dirty="0" err="1" smtClean="0"/>
              <a:t>p</a:t>
            </a:r>
            <a:r>
              <a:rPr lang="en-US" sz="2000" dirty="0" smtClean="0"/>
              <a:t> and </a:t>
            </a:r>
            <a:r>
              <a:rPr lang="en-US" sz="2000" dirty="0" err="1" smtClean="0"/>
              <a:t>K</a:t>
            </a:r>
            <a:r>
              <a:rPr lang="en-US" sz="2000" baseline="-25000" dirty="0" err="1" smtClean="0"/>
              <a:t>p</a:t>
            </a:r>
            <a:r>
              <a:rPr lang="en-US" sz="2000" dirty="0" smtClean="0"/>
              <a:t> are thickness and thermal conductivity of packing material.</a:t>
            </a:r>
            <a:endParaRPr lang="en-US" sz="20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15173095</TotalTime>
  <Words>1619</Words>
  <Application>Microsoft Office PowerPoint</Application>
  <PresentationFormat>On-screen Show (4:3)</PresentationFormat>
  <Paragraphs>135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 Freezing Time and Freezers for Food products except Liquid Foods </vt:lpstr>
      <vt:lpstr>Importance of Freezing Time in Design of Freezers</vt:lpstr>
      <vt:lpstr>Plank’s Equation for Freezing Time</vt:lpstr>
      <vt:lpstr>Limitation &amp; Assumptions of Plank Equation</vt:lpstr>
      <vt:lpstr>Assumptions of Planck’s Equation…contd.</vt:lpstr>
      <vt:lpstr> Factors affecting the design and Selection of  Freezers</vt:lpstr>
      <vt:lpstr>Air Blast Freezers</vt:lpstr>
      <vt:lpstr>Air Blast Freezers</vt:lpstr>
      <vt:lpstr>Continuous Air Blast Freezers</vt:lpstr>
      <vt:lpstr>Individual/Instant Quick Freezers (IQF)</vt:lpstr>
      <vt:lpstr>Immersion Freezers</vt:lpstr>
      <vt:lpstr>Plate Freezers</vt:lpstr>
      <vt:lpstr>Numericals on Freezing Time</vt:lpstr>
      <vt:lpstr>Numerical on IQF Design</vt:lpstr>
      <vt:lpstr>Slide 15</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182</cp:revision>
  <dcterms:created xsi:type="dcterms:W3CDTF">2007-11-06T10:48:03Z</dcterms:created>
  <dcterms:modified xsi:type="dcterms:W3CDTF">2020-04-20T07:22:59Z</dcterms:modified>
</cp:coreProperties>
</file>