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1" r:id="rId3"/>
    <p:sldId id="334" r:id="rId4"/>
    <p:sldId id="335" r:id="rId5"/>
    <p:sldId id="336" r:id="rId6"/>
    <p:sldId id="325" r:id="rId7"/>
    <p:sldId id="337" r:id="rId8"/>
    <p:sldId id="338" r:id="rId9"/>
    <p:sldId id="339" r:id="rId10"/>
    <p:sldId id="330" r:id="rId11"/>
    <p:sldId id="340" r:id="rId12"/>
    <p:sldId id="332" r:id="rId13"/>
    <p:sldId id="341" r:id="rId14"/>
    <p:sldId id="333" r:id="rId15"/>
    <p:sldId id="342" r:id="rId16"/>
    <p:sldId id="343" r:id="rId17"/>
    <p:sldId id="303" r:id="rId18"/>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FFCC66"/>
    <a:srgbClr val="FF9933"/>
    <a:srgbClr val="57B2B9"/>
    <a:srgbClr val="FF6699"/>
    <a:srgbClr val="A50021"/>
    <a:srgbClr val="000066"/>
    <a:srgbClr val="66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0173" autoAdjust="0"/>
    <p:restoredTop sz="94717" autoAdjust="0"/>
  </p:normalViewPr>
  <p:slideViewPr>
    <p:cSldViewPr>
      <p:cViewPr>
        <p:scale>
          <a:sx n="93" d="100"/>
          <a:sy n="93" d="100"/>
        </p:scale>
        <p:origin x="-246"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17ED0E-056C-42E0-A7BB-D3C73988389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4C8500-4D76-459A-B012-9FEE3692BA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99171E-08A3-4CB0-A9DD-9F4C9DF087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F6BDCF-D454-41FA-9EE5-EC6F8CBB237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BF20CD-7DA3-4EF9-9395-C23943D11D6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A20F3D-AC85-4977-82F1-DE42A357DDF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C372A2-9050-45E5-BF4E-BD0A69373C2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3A39531-3543-4322-82FE-89AFA0144E7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8D39F4B-050D-4442-B639-BB34EDF569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8F64B99-70E9-4A71-8594-22CA9F5956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3C1A07-D9F6-4D91-AC9F-5619BF32B35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EE7F2"/>
            </a:gs>
            <a:gs pos="17999">
              <a:srgbClr val="FBD49C"/>
            </a:gs>
            <a:gs pos="39000">
              <a:srgbClr val="FBA97D"/>
            </a:gs>
            <a:gs pos="64000">
              <a:srgbClr val="FAC77D"/>
            </a:gs>
            <a:gs pos="82001">
              <a:srgbClr val="FEE7F2"/>
            </a:gs>
            <a:gs pos="100000">
              <a:srgbClr val="FBEAC7"/>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F5F1317-4DFA-4063-977B-A73078FCF8B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4"/>
          <p:cNvSpPr>
            <a:spLocks noChangeArrowheads="1"/>
          </p:cNvSpPr>
          <p:nvPr/>
        </p:nvSpPr>
        <p:spPr bwMode="auto">
          <a:xfrm>
            <a:off x="990600" y="1828800"/>
            <a:ext cx="7315200" cy="2057400"/>
          </a:xfrm>
          <a:prstGeom prst="roundRect">
            <a:avLst>
              <a:gd name="adj" fmla="val 16667"/>
            </a:avLst>
          </a:prstGeom>
          <a:gradFill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gradFill>
          <a:ln w="9525">
            <a:noFill/>
            <a:round/>
            <a:headEnd/>
            <a:tailEnd/>
          </a:ln>
        </p:spPr>
        <p:txBody>
          <a:bodyPr wrap="none" anchor="ctr"/>
          <a:lstStyle/>
          <a:p>
            <a:endParaRPr lang="en-US"/>
          </a:p>
        </p:txBody>
      </p:sp>
      <p:sp>
        <p:nvSpPr>
          <p:cNvPr id="2" name="Rectangle 2"/>
          <p:cNvSpPr>
            <a:spLocks noGrp="1" noChangeArrowheads="1"/>
          </p:cNvSpPr>
          <p:nvPr>
            <p:ph type="ctrTitle"/>
          </p:nvPr>
        </p:nvSpPr>
        <p:spPr>
          <a:xfrm>
            <a:off x="228600" y="1524000"/>
            <a:ext cx="8686800" cy="2286000"/>
          </a:xfrm>
        </p:spPr>
        <p:txBody>
          <a:bodyPr/>
          <a:lstStyle/>
          <a:p>
            <a:pPr eaLnBrk="1" hangingPunct="1">
              <a:defRPr/>
            </a:pPr>
            <a:r>
              <a:rPr lang="en-US" b="1" dirty="0" smtClean="0">
                <a:solidFill>
                  <a:srgbClr val="FF0000"/>
                </a:solidFill>
              </a:rPr>
              <a:t/>
            </a:r>
            <a:br>
              <a:rPr lang="en-US" b="1" dirty="0" smtClean="0">
                <a:solidFill>
                  <a:srgbClr val="FF0000"/>
                </a:solidFill>
              </a:rPr>
            </a:br>
            <a:r>
              <a:rPr lang="en-US" b="1" dirty="0" smtClean="0">
                <a:solidFill>
                  <a:srgbClr val="FF0000"/>
                </a:solidFill>
              </a:rPr>
              <a:t>Instruments for Rheological Measurements</a:t>
            </a:r>
            <a:r>
              <a:rPr lang="en-US" sz="5400" dirty="0" smtClean="0">
                <a:solidFill>
                  <a:srgbClr val="FFFF00"/>
                </a:solidFill>
              </a:rPr>
              <a:t/>
            </a:r>
            <a:br>
              <a:rPr lang="en-US" sz="5400" dirty="0" smtClean="0">
                <a:solidFill>
                  <a:srgbClr val="FFFF00"/>
                </a:solidFill>
              </a:rPr>
            </a:br>
            <a:endParaRPr lang="en-US" sz="4000" b="1" dirty="0" smtClean="0">
              <a:solidFill>
                <a:srgbClr val="FF0000"/>
              </a:solidFill>
              <a:effectLst>
                <a:outerShdw blurRad="38100" dist="38100" dir="2700000" algn="tl">
                  <a:srgbClr val="FFFFFF"/>
                </a:outerShdw>
              </a:effectLst>
            </a:endParaRPr>
          </a:p>
        </p:txBody>
      </p:sp>
      <p:sp>
        <p:nvSpPr>
          <p:cNvPr id="2052" name="Rectangle 3"/>
          <p:cNvSpPr>
            <a:spLocks noGrp="1" noChangeArrowheads="1"/>
          </p:cNvSpPr>
          <p:nvPr>
            <p:ph type="subTitle" idx="1"/>
          </p:nvPr>
        </p:nvSpPr>
        <p:spPr>
          <a:xfrm>
            <a:off x="1066800" y="3962400"/>
            <a:ext cx="6705600" cy="2362200"/>
          </a:xfrm>
        </p:spPr>
        <p:txBody>
          <a:bodyPr/>
          <a:lstStyle/>
          <a:p>
            <a:pPr eaLnBrk="1" hangingPunct="1">
              <a:lnSpc>
                <a:spcPct val="90000"/>
              </a:lnSpc>
            </a:pPr>
            <a:r>
              <a:rPr lang="en-US" b="1" smtClean="0">
                <a:solidFill>
                  <a:srgbClr val="A50021"/>
                </a:solidFill>
              </a:rPr>
              <a:t>Dr. J. Badshah</a:t>
            </a:r>
          </a:p>
          <a:p>
            <a:pPr eaLnBrk="1" hangingPunct="1">
              <a:lnSpc>
                <a:spcPct val="90000"/>
              </a:lnSpc>
            </a:pPr>
            <a:r>
              <a:rPr lang="en-US" sz="2000" b="1" smtClean="0"/>
              <a:t>University Professor – cum - Chief Scientist</a:t>
            </a:r>
          </a:p>
          <a:p>
            <a:pPr eaLnBrk="1" hangingPunct="1">
              <a:lnSpc>
                <a:spcPct val="90000"/>
              </a:lnSpc>
            </a:pPr>
            <a:r>
              <a:rPr lang="en-US" sz="2000" b="1" smtClean="0"/>
              <a:t>Dairy Engineering Department</a:t>
            </a:r>
          </a:p>
          <a:p>
            <a:pPr eaLnBrk="1" hangingPunct="1">
              <a:lnSpc>
                <a:spcPct val="90000"/>
              </a:lnSpc>
            </a:pPr>
            <a:r>
              <a:rPr lang="en-US" sz="2000" b="1" smtClean="0"/>
              <a:t>Sanjay Gandhi Institute of Dairy Science &amp; Technology, Jagdeopath, Patna</a:t>
            </a:r>
          </a:p>
          <a:p>
            <a:pPr eaLnBrk="1" hangingPunct="1">
              <a:lnSpc>
                <a:spcPct val="90000"/>
              </a:lnSpc>
            </a:pPr>
            <a:r>
              <a:rPr lang="en-US" sz="1800" b="1" smtClean="0"/>
              <a:t>(Bihar Animal Sciences University, Patna)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2800" b="1" dirty="0" err="1" smtClean="0">
                <a:solidFill>
                  <a:srgbClr val="FF0000"/>
                </a:solidFill>
              </a:rPr>
              <a:t>Instron</a:t>
            </a:r>
            <a:r>
              <a:rPr lang="en-US" sz="2800" b="1" dirty="0" smtClean="0">
                <a:solidFill>
                  <a:srgbClr val="FF0000"/>
                </a:solidFill>
              </a:rPr>
              <a:t> Machine</a:t>
            </a:r>
            <a:endParaRPr lang="en-US" sz="2800" dirty="0"/>
          </a:p>
        </p:txBody>
      </p:sp>
      <p:sp>
        <p:nvSpPr>
          <p:cNvPr id="3" name="Content Placeholder 2"/>
          <p:cNvSpPr>
            <a:spLocks noGrp="1"/>
          </p:cNvSpPr>
          <p:nvPr>
            <p:ph idx="1"/>
          </p:nvPr>
        </p:nvSpPr>
        <p:spPr>
          <a:xfrm>
            <a:off x="457200" y="990600"/>
            <a:ext cx="8229600" cy="5715000"/>
          </a:xfrm>
        </p:spPr>
        <p:txBody>
          <a:bodyPr/>
          <a:lstStyle/>
          <a:p>
            <a:pPr>
              <a:buFont typeface="Arial" pitchFamily="34" charset="0"/>
              <a:buChar char="•"/>
            </a:pPr>
            <a:r>
              <a:rPr lang="en-US" sz="2000" b="1" dirty="0" smtClean="0"/>
              <a:t> </a:t>
            </a:r>
            <a:r>
              <a:rPr lang="en-US" sz="2000" dirty="0" smtClean="0"/>
              <a:t>It is a versatile instrument for application in research, development and quality control laboratories. </a:t>
            </a:r>
          </a:p>
          <a:p>
            <a:pPr algn="just">
              <a:buNone/>
            </a:pPr>
            <a:endParaRPr lang="en-US" sz="2000" dirty="0" smtClean="0"/>
          </a:p>
          <a:p>
            <a:pPr algn="just"/>
            <a:r>
              <a:rPr lang="en-US" sz="2000" dirty="0" smtClean="0"/>
              <a:t>The </a:t>
            </a:r>
            <a:r>
              <a:rPr lang="en-US" sz="2000" dirty="0" err="1" smtClean="0"/>
              <a:t>Instron</a:t>
            </a:r>
            <a:r>
              <a:rPr lang="en-US" sz="2000" dirty="0" smtClean="0"/>
              <a:t> universal machine is an instrument for measuring texture through tension and compression testing within the force range of &lt;1N to 5kN. </a:t>
            </a:r>
          </a:p>
          <a:p>
            <a:pPr algn="just"/>
            <a:r>
              <a:rPr lang="en-US" sz="2000" dirty="0" smtClean="0"/>
              <a:t>It comprises of a standard load frame and drive unit, a load weighing system and a microprocessor based control system. A beam carrying a load cell (moving cross head) is located between the base unit and the fixed crosshead at the top of the frame. </a:t>
            </a:r>
          </a:p>
          <a:p>
            <a:pPr algn="just"/>
            <a:r>
              <a:rPr lang="en-US" sz="2000" dirty="0" smtClean="0"/>
              <a:t>The crosshead moving in vertical direction at a selected speed is supported and driven by two lead screws. </a:t>
            </a:r>
          </a:p>
          <a:p>
            <a:pPr algn="just"/>
            <a:r>
              <a:rPr lang="en-US" sz="2000" dirty="0" smtClean="0"/>
              <a:t>It contains a force sensing and recording system which measures the force during the test and transmits them to a strip chart recorder.</a:t>
            </a:r>
          </a:p>
          <a:p>
            <a:pPr algn="just"/>
            <a:r>
              <a:rPr lang="en-US" sz="2000" dirty="0" smtClean="0"/>
              <a:t>The </a:t>
            </a:r>
            <a:r>
              <a:rPr lang="en-US" sz="2000" dirty="0" err="1" smtClean="0"/>
              <a:t>Instron</a:t>
            </a:r>
            <a:r>
              <a:rPr lang="en-US" sz="2000" dirty="0" smtClean="0"/>
              <a:t> can be programmed for automatic return, cycling and relaxation test etc.</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err="1" smtClean="0">
                <a:solidFill>
                  <a:srgbClr val="FF0000"/>
                </a:solidFill>
              </a:rPr>
              <a:t>Instron</a:t>
            </a:r>
            <a:r>
              <a:rPr lang="en-US" b="1" dirty="0" smtClean="0">
                <a:solidFill>
                  <a:srgbClr val="FF0000"/>
                </a:solidFill>
              </a:rPr>
              <a:t> Machine</a:t>
            </a:r>
            <a:endParaRPr lang="en-US" dirty="0"/>
          </a:p>
        </p:txBody>
      </p:sp>
      <p:pic>
        <p:nvPicPr>
          <p:cNvPr id="4" name="Content Placeholder 3" descr="9J0A7817_web.jpg"/>
          <p:cNvPicPr>
            <a:picLocks noGrp="1"/>
          </p:cNvPicPr>
          <p:nvPr>
            <p:ph idx="1"/>
          </p:nvPr>
        </p:nvPicPr>
        <p:blipFill>
          <a:blip r:embed="rId2" cstate="print"/>
          <a:stretch>
            <a:fillRect/>
          </a:stretch>
        </p:blipFill>
        <p:spPr>
          <a:xfrm>
            <a:off x="838200" y="1524000"/>
            <a:ext cx="7391400" cy="42672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3200" b="1" dirty="0" smtClean="0"/>
              <a:t> </a:t>
            </a:r>
            <a:r>
              <a:rPr lang="en-US" sz="3200" b="1" dirty="0" smtClean="0">
                <a:solidFill>
                  <a:srgbClr val="FF0000"/>
                </a:solidFill>
              </a:rPr>
              <a:t>The Ottawa Texture Measuring System</a:t>
            </a:r>
            <a:endParaRPr lang="en-US" sz="3200" b="1" dirty="0">
              <a:solidFill>
                <a:srgbClr val="FF0000"/>
              </a:solidFill>
            </a:endParaRPr>
          </a:p>
        </p:txBody>
      </p:sp>
      <p:sp>
        <p:nvSpPr>
          <p:cNvPr id="3" name="Content Placeholder 2"/>
          <p:cNvSpPr>
            <a:spLocks noGrp="1"/>
          </p:cNvSpPr>
          <p:nvPr>
            <p:ph idx="1"/>
          </p:nvPr>
        </p:nvSpPr>
        <p:spPr>
          <a:xfrm>
            <a:off x="457200" y="1066800"/>
            <a:ext cx="8229600" cy="5059363"/>
          </a:xfrm>
        </p:spPr>
        <p:txBody>
          <a:bodyPr/>
          <a:lstStyle/>
          <a:p>
            <a:pPr algn="just">
              <a:buNone/>
            </a:pPr>
            <a:endParaRPr lang="en-US" sz="2000" dirty="0" smtClean="0"/>
          </a:p>
          <a:p>
            <a:pPr algn="just"/>
            <a:r>
              <a:rPr lang="en-US" sz="2000" dirty="0" smtClean="0"/>
              <a:t>This machine is similar to the </a:t>
            </a:r>
            <a:r>
              <a:rPr lang="en-US" sz="2000" dirty="0" err="1" smtClean="0"/>
              <a:t>Instron</a:t>
            </a:r>
            <a:r>
              <a:rPr lang="en-US" sz="2000" dirty="0" smtClean="0"/>
              <a:t> Machine in design and operation except that it uses a single screw as drive instead of twin screws. </a:t>
            </a:r>
          </a:p>
          <a:p>
            <a:pPr algn="just"/>
            <a:r>
              <a:rPr lang="en-US" sz="2000" dirty="0" smtClean="0"/>
              <a:t>The Ottawa cell consists of a rectangular metal box containing 8 or 9 thin stainless steel rods. </a:t>
            </a:r>
          </a:p>
          <a:p>
            <a:pPr algn="just"/>
            <a:r>
              <a:rPr lang="en-US" sz="2000" dirty="0" smtClean="0"/>
              <a:t>The sample is compressed by a plunger and sheared and extruded through a wire-grid. </a:t>
            </a:r>
          </a:p>
          <a:p>
            <a:pPr algn="just"/>
            <a:r>
              <a:rPr lang="en-US" sz="2000" dirty="0" smtClean="0"/>
              <a:t>It offers operational flexibility for research and quality control laboratories. </a:t>
            </a:r>
          </a:p>
          <a:p>
            <a:pPr algn="just"/>
            <a:r>
              <a:rPr lang="en-US" sz="2000" dirty="0" smtClean="0"/>
              <a:t>It uses modern electronic system to record force, deformation and time precisely.</a:t>
            </a:r>
          </a:p>
          <a:p>
            <a:endParaRPr lang="en-US"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endParaRPr lang="en-US" dirty="0"/>
          </a:p>
        </p:txBody>
      </p:sp>
      <p:pic>
        <p:nvPicPr>
          <p:cNvPr id="4" name="Content Placeholder 3" descr="S5404A_P.jpg"/>
          <p:cNvPicPr>
            <a:picLocks noGrp="1"/>
          </p:cNvPicPr>
          <p:nvPr>
            <p:ph idx="1"/>
          </p:nvPr>
        </p:nvPicPr>
        <p:blipFill>
          <a:blip r:embed="rId2"/>
          <a:stretch>
            <a:fillRect/>
          </a:stretch>
        </p:blipFill>
        <p:spPr>
          <a:xfrm>
            <a:off x="1297599" y="1219200"/>
            <a:ext cx="7008201" cy="4906963"/>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2800" b="1" dirty="0" smtClean="0">
                <a:solidFill>
                  <a:srgbClr val="FF0000"/>
                </a:solidFill>
              </a:rPr>
              <a:t>General Foods </a:t>
            </a:r>
            <a:r>
              <a:rPr lang="en-US" sz="2800" b="1" dirty="0" err="1" smtClean="0">
                <a:solidFill>
                  <a:srgbClr val="FF0000"/>
                </a:solidFill>
              </a:rPr>
              <a:t>Texturometer</a:t>
            </a:r>
            <a:r>
              <a:rPr lang="en-US" sz="2800" b="1" dirty="0" smtClean="0">
                <a:solidFill>
                  <a:srgbClr val="FF0000"/>
                </a:solidFill>
              </a:rPr>
              <a:t> &amp; Other Instruments </a:t>
            </a:r>
            <a:endParaRPr lang="en-US" sz="2800" dirty="0">
              <a:solidFill>
                <a:srgbClr val="FF0000"/>
              </a:solidFill>
            </a:endParaRPr>
          </a:p>
        </p:txBody>
      </p:sp>
      <p:sp>
        <p:nvSpPr>
          <p:cNvPr id="3" name="Content Placeholder 2"/>
          <p:cNvSpPr>
            <a:spLocks noGrp="1"/>
          </p:cNvSpPr>
          <p:nvPr>
            <p:ph idx="1"/>
          </p:nvPr>
        </p:nvSpPr>
        <p:spPr>
          <a:xfrm>
            <a:off x="457200" y="1066800"/>
            <a:ext cx="8229600" cy="5059363"/>
          </a:xfrm>
        </p:spPr>
        <p:txBody>
          <a:bodyPr/>
          <a:lstStyle/>
          <a:p>
            <a:pPr algn="just">
              <a:buFont typeface="Arial" pitchFamily="34" charset="0"/>
              <a:buChar char="•"/>
            </a:pPr>
            <a:r>
              <a:rPr lang="en-US" sz="2000" b="1" dirty="0" smtClean="0"/>
              <a:t>General Foods </a:t>
            </a:r>
            <a:r>
              <a:rPr lang="en-US" sz="2000" b="1" dirty="0" err="1" smtClean="0"/>
              <a:t>Texturometer</a:t>
            </a:r>
            <a:endParaRPr lang="en-US" sz="2000" dirty="0" smtClean="0"/>
          </a:p>
          <a:p>
            <a:pPr algn="just">
              <a:buFont typeface="Arial" pitchFamily="34" charset="0"/>
              <a:buChar char="•"/>
            </a:pPr>
            <a:r>
              <a:rPr lang="en-US" sz="2000" dirty="0" smtClean="0"/>
              <a:t>This instrument imitates the chewing action of the mouth for mastication of foods. The chewing forces are detected by strain gauges with the help of a position transducer and displayed on an oscilloscope. This helps ascertain the force required for teeth penetration into the food, thus reflecting the food texture.</a:t>
            </a:r>
          </a:p>
          <a:p>
            <a:pPr algn="just">
              <a:buNone/>
            </a:pPr>
            <a:r>
              <a:rPr lang="en-US" sz="2000" b="1" dirty="0" smtClean="0"/>
              <a:t>     Other Instruments</a:t>
            </a:r>
            <a:endParaRPr lang="en-US" sz="2000" dirty="0" smtClean="0"/>
          </a:p>
          <a:p>
            <a:pPr algn="just"/>
            <a:r>
              <a:rPr lang="en-US" sz="2000" dirty="0" smtClean="0"/>
              <a:t>The curd tension, curd firmness, consistency of cheese etc. can be determined by various techniques especially milk </a:t>
            </a:r>
            <a:r>
              <a:rPr lang="en-US" sz="2000" dirty="0" err="1" smtClean="0"/>
              <a:t>curcio</a:t>
            </a:r>
            <a:r>
              <a:rPr lang="en-US" sz="2000" dirty="0" smtClean="0"/>
              <a:t>-meter, containing a star shaped knife attached to a balance. Other texture measuring device employed for milk products include ball and needle </a:t>
            </a:r>
            <a:r>
              <a:rPr lang="en-US" sz="2000" dirty="0" err="1" smtClean="0"/>
              <a:t>penetrometers</a:t>
            </a:r>
            <a:r>
              <a:rPr lang="en-US" sz="2000" dirty="0" smtClean="0"/>
              <a:t>, extenders, </a:t>
            </a:r>
            <a:r>
              <a:rPr lang="en-US" sz="2000" dirty="0" err="1" smtClean="0"/>
              <a:t>gelographs</a:t>
            </a:r>
            <a:r>
              <a:rPr lang="en-US" sz="2000" dirty="0" smtClean="0"/>
              <a:t>.</a:t>
            </a:r>
          </a:p>
          <a:p>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3200" b="1" dirty="0" smtClean="0">
                <a:solidFill>
                  <a:srgbClr val="FF0000"/>
                </a:solidFill>
              </a:rPr>
              <a:t/>
            </a:r>
            <a:br>
              <a:rPr lang="en-US" sz="3200" b="1" dirty="0" smtClean="0">
                <a:solidFill>
                  <a:srgbClr val="FF0000"/>
                </a:solidFill>
              </a:rPr>
            </a:br>
            <a:r>
              <a:rPr lang="en-US" sz="3200" b="1" dirty="0" smtClean="0">
                <a:solidFill>
                  <a:srgbClr val="FF0000"/>
                </a:solidFill>
              </a:rPr>
              <a:t>General </a:t>
            </a:r>
            <a:r>
              <a:rPr lang="en-US" sz="3200" b="1" dirty="0" smtClean="0">
                <a:solidFill>
                  <a:srgbClr val="FF0000"/>
                </a:solidFill>
              </a:rPr>
              <a:t>Foods </a:t>
            </a:r>
            <a:r>
              <a:rPr lang="en-US" sz="3200" b="1" dirty="0" err="1" smtClean="0">
                <a:solidFill>
                  <a:srgbClr val="FF0000"/>
                </a:solidFill>
              </a:rPr>
              <a:t>Texturometer</a:t>
            </a:r>
            <a:r>
              <a:rPr lang="en-US" sz="3200" dirty="0" smtClean="0"/>
              <a:t/>
            </a:r>
            <a:br>
              <a:rPr lang="en-US" sz="3200" dirty="0" smtClean="0"/>
            </a:br>
            <a:endParaRPr lang="en-US" sz="3200" dirty="0"/>
          </a:p>
        </p:txBody>
      </p:sp>
      <p:pic>
        <p:nvPicPr>
          <p:cNvPr id="4" name="Content Placeholder 3" descr="images (25).jpeg"/>
          <p:cNvPicPr>
            <a:picLocks noGrp="1"/>
          </p:cNvPicPr>
          <p:nvPr>
            <p:ph idx="1"/>
          </p:nvPr>
        </p:nvPicPr>
        <p:blipFill>
          <a:blip r:embed="rId2"/>
          <a:stretch>
            <a:fillRect/>
          </a:stretch>
        </p:blipFill>
        <p:spPr>
          <a:xfrm>
            <a:off x="914400" y="1752600"/>
            <a:ext cx="2743200" cy="3429000"/>
          </a:xfrm>
          <a:prstGeom prst="rect">
            <a:avLst/>
          </a:prstGeom>
        </p:spPr>
      </p:pic>
      <p:pic>
        <p:nvPicPr>
          <p:cNvPr id="5" name="Picture 4" descr="images (26).jpeg"/>
          <p:cNvPicPr/>
          <p:nvPr/>
        </p:nvPicPr>
        <p:blipFill>
          <a:blip r:embed="rId3"/>
          <a:stretch>
            <a:fillRect/>
          </a:stretch>
        </p:blipFill>
        <p:spPr>
          <a:xfrm>
            <a:off x="4800600" y="1752600"/>
            <a:ext cx="2926373" cy="33528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z="3200" b="1" dirty="0" smtClean="0">
                <a:solidFill>
                  <a:srgbClr val="FF0000"/>
                </a:solidFill>
              </a:rPr>
              <a:t>Other Instruments</a:t>
            </a:r>
            <a:endParaRPr lang="en-US" sz="3200" dirty="0">
              <a:solidFill>
                <a:srgbClr val="FF0000"/>
              </a:solidFill>
            </a:endParaRPr>
          </a:p>
        </p:txBody>
      </p:sp>
      <p:pic>
        <p:nvPicPr>
          <p:cNvPr id="4" name="Content Placeholder 3" descr="images (27).jpeg"/>
          <p:cNvPicPr>
            <a:picLocks noGrp="1"/>
          </p:cNvPicPr>
          <p:nvPr>
            <p:ph idx="1"/>
          </p:nvPr>
        </p:nvPicPr>
        <p:blipFill>
          <a:blip r:embed="rId2"/>
          <a:stretch>
            <a:fillRect/>
          </a:stretch>
        </p:blipFill>
        <p:spPr>
          <a:xfrm>
            <a:off x="1252537" y="1577181"/>
            <a:ext cx="6638925" cy="41910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p:cNvSpPr>
            <a:spLocks noChangeArrowheads="1" noChangeShapeType="1" noTextEdit="1"/>
          </p:cNvSpPr>
          <p:nvPr/>
        </p:nvSpPr>
        <p:spPr bwMode="auto">
          <a:xfrm>
            <a:off x="3171825" y="2703513"/>
            <a:ext cx="2771775" cy="1285875"/>
          </a:xfrm>
          <a:prstGeom prst="rect">
            <a:avLst/>
          </a:prstGeom>
        </p:spPr>
        <p:txBody>
          <a:bodyPr wrap="none" fromWordArt="1">
            <a:prstTxWarp prst="textSlantUp">
              <a:avLst>
                <a:gd name="adj" fmla="val 55556"/>
              </a:avLst>
            </a:prstTxWarp>
          </a:bodyPr>
          <a:lstStyle/>
          <a:p>
            <a:pPr algn="ctr"/>
            <a:r>
              <a:rPr lang="en-US" sz="3200" kern="10">
                <a:ln w="9525">
                  <a:solidFill>
                    <a:srgbClr val="000000"/>
                  </a:solidFill>
                  <a:round/>
                  <a:headEnd/>
                  <a:tailEnd/>
                </a:ln>
                <a:solidFill>
                  <a:srgbClr val="FFFF00"/>
                </a:solidFill>
                <a:latin typeface="Arial Black"/>
              </a:rPr>
              <a:t>THANK YOU</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838200"/>
          </a:xfrm>
        </p:spPr>
        <p:txBody>
          <a:bodyPr/>
          <a:lstStyle/>
          <a:p>
            <a:r>
              <a:rPr lang="en-US" sz="3200" b="1" dirty="0" smtClean="0">
                <a:solidFill>
                  <a:srgbClr val="FF0000"/>
                </a:solidFill>
              </a:rPr>
              <a:t>Instruments for Rheological Measurement of texture</a:t>
            </a:r>
            <a:endParaRPr lang="en-US" sz="3200" b="1" dirty="0">
              <a:solidFill>
                <a:srgbClr val="FF0000"/>
              </a:solidFill>
            </a:endParaRPr>
          </a:p>
        </p:txBody>
      </p:sp>
      <p:sp>
        <p:nvSpPr>
          <p:cNvPr id="3" name="Content Placeholder 2"/>
          <p:cNvSpPr>
            <a:spLocks noGrp="1"/>
          </p:cNvSpPr>
          <p:nvPr>
            <p:ph idx="1"/>
          </p:nvPr>
        </p:nvSpPr>
        <p:spPr>
          <a:xfrm>
            <a:off x="533400" y="1066800"/>
            <a:ext cx="8229600" cy="5364163"/>
          </a:xfrm>
        </p:spPr>
        <p:txBody>
          <a:bodyPr/>
          <a:lstStyle/>
          <a:p>
            <a:pPr>
              <a:buNone/>
            </a:pPr>
            <a:r>
              <a:rPr lang="en-US" sz="2000" b="1" dirty="0" smtClean="0"/>
              <a:t>    Wire Cutting Devices</a:t>
            </a:r>
            <a:endParaRPr lang="en-US" sz="2000" dirty="0" smtClean="0"/>
          </a:p>
          <a:p>
            <a:pPr algn="just"/>
            <a:r>
              <a:rPr lang="en-US" sz="2000" dirty="0" smtClean="0"/>
              <a:t>A wire driven at a constant speed to cut the sample is used for certain dairy products. An advantage is that the sample area in contact with the wire is constant throughout the test which minimizes the effect of friction and adhesion between the product and the test cell surfaces.</a:t>
            </a:r>
          </a:p>
          <a:p>
            <a:pPr algn="just">
              <a:buNone/>
            </a:pPr>
            <a:r>
              <a:rPr lang="en-US" sz="2000" b="1" dirty="0" smtClean="0"/>
              <a:t>     Circular Cutting Devices</a:t>
            </a:r>
            <a:endParaRPr lang="en-US" sz="2000" dirty="0" smtClean="0"/>
          </a:p>
          <a:p>
            <a:pPr algn="just"/>
            <a:r>
              <a:rPr lang="en-US" sz="2000" dirty="0" smtClean="0"/>
              <a:t>The Cherry- </a:t>
            </a:r>
            <a:r>
              <a:rPr lang="en-US" sz="2000" dirty="0" err="1" smtClean="0"/>
              <a:t>Burrel</a:t>
            </a:r>
            <a:r>
              <a:rPr lang="en-US" sz="2000" dirty="0" smtClean="0"/>
              <a:t> Curd tension meter is used in the dairy industry to determine curd tension of milk and firmness of cottage cheese. A circular blade is driven at a constant speed of 2.54 cm per 7.5 sec. to cut the curd</a:t>
            </a:r>
          </a:p>
          <a:p>
            <a:pPr>
              <a:buNone/>
            </a:pPr>
            <a:r>
              <a:rPr lang="en-US" sz="2000" b="1" dirty="0" smtClean="0"/>
              <a:t>     Cone </a:t>
            </a:r>
            <a:r>
              <a:rPr lang="en-US" sz="2000" b="1" dirty="0" err="1" smtClean="0"/>
              <a:t>Penetrometer</a:t>
            </a:r>
            <a:r>
              <a:rPr lang="en-US" sz="2000" b="1" dirty="0" smtClean="0"/>
              <a:t> of Varying Dimensions</a:t>
            </a:r>
            <a:endParaRPr lang="en-US" sz="2000" dirty="0" smtClean="0"/>
          </a:p>
          <a:p>
            <a:pPr algn="just"/>
            <a:r>
              <a:rPr lang="en-US" sz="2000" dirty="0" smtClean="0"/>
              <a:t>It consists of a cone of varying dimensions which is allowed to penetrate </a:t>
            </a:r>
            <a:r>
              <a:rPr lang="en-US" sz="2000" dirty="0" err="1" smtClean="0"/>
              <a:t>chhana</a:t>
            </a:r>
            <a:r>
              <a:rPr lang="en-US" sz="2000" dirty="0" smtClean="0"/>
              <a:t>, </a:t>
            </a:r>
            <a:r>
              <a:rPr lang="en-US" sz="2000" dirty="0" err="1" smtClean="0"/>
              <a:t>paneer</a:t>
            </a:r>
            <a:r>
              <a:rPr lang="en-US" sz="2000" dirty="0" smtClean="0"/>
              <a:t>, </a:t>
            </a:r>
            <a:r>
              <a:rPr lang="en-US" sz="2000" dirty="0" err="1" smtClean="0"/>
              <a:t>khoa</a:t>
            </a:r>
            <a:r>
              <a:rPr lang="en-US" sz="2000" dirty="0" smtClean="0"/>
              <a:t> or any other soft dairy product. The hardness values are read out on a mechanical linked graduated scale in terms of mm penetration.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Wire cutting Device</a:t>
            </a:r>
            <a:endParaRPr lang="en-US" sz="2800" b="1" dirty="0"/>
          </a:p>
        </p:txBody>
      </p:sp>
      <p:pic>
        <p:nvPicPr>
          <p:cNvPr id="4" name="Content Placeholder 3" descr="Screenshot_2020-04-07-18-34-55-84.jpg"/>
          <p:cNvPicPr>
            <a:picLocks noGrp="1"/>
          </p:cNvPicPr>
          <p:nvPr>
            <p:ph idx="1"/>
          </p:nvPr>
        </p:nvPicPr>
        <p:blipFill>
          <a:blip r:embed="rId2"/>
          <a:srcRect t="11432" b="46154"/>
          <a:stretch>
            <a:fillRect/>
          </a:stretch>
        </p:blipFill>
        <p:spPr>
          <a:xfrm>
            <a:off x="1676400" y="1600200"/>
            <a:ext cx="5943600" cy="4525963"/>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z="3200" b="1" dirty="0" smtClean="0"/>
              <a:t> </a:t>
            </a:r>
            <a:r>
              <a:rPr lang="en-US" sz="3200" b="1" dirty="0" smtClean="0">
                <a:solidFill>
                  <a:srgbClr val="FF0000"/>
                </a:solidFill>
              </a:rPr>
              <a:t>Circular Cutting Devices</a:t>
            </a:r>
            <a:endParaRPr lang="en-US" sz="3200" dirty="0">
              <a:solidFill>
                <a:srgbClr val="FF0000"/>
              </a:solidFill>
            </a:endParaRPr>
          </a:p>
        </p:txBody>
      </p:sp>
      <p:pic>
        <p:nvPicPr>
          <p:cNvPr id="4" name="Content Placeholder 3" descr="page_1.jpg"/>
          <p:cNvPicPr>
            <a:picLocks noGrp="1"/>
          </p:cNvPicPr>
          <p:nvPr>
            <p:ph idx="1"/>
          </p:nvPr>
        </p:nvPicPr>
        <p:blipFill>
          <a:blip r:embed="rId2"/>
          <a:srcRect l="10481" t="45143" r="-6851" b="26156"/>
          <a:stretch>
            <a:fillRect/>
          </a:stretch>
        </p:blipFill>
        <p:spPr>
          <a:xfrm>
            <a:off x="1524000" y="2010575"/>
            <a:ext cx="6781800" cy="3171813"/>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3200" dirty="0" smtClean="0">
                <a:solidFill>
                  <a:srgbClr val="FF0000"/>
                </a:solidFill>
              </a:rPr>
              <a:t>Cone </a:t>
            </a:r>
            <a:r>
              <a:rPr lang="en-US" sz="3200" dirty="0" err="1" smtClean="0">
                <a:solidFill>
                  <a:srgbClr val="FF0000"/>
                </a:solidFill>
              </a:rPr>
              <a:t>Penetrometer</a:t>
            </a:r>
            <a:endParaRPr lang="en-US" sz="3200" dirty="0">
              <a:solidFill>
                <a:srgbClr val="FF0000"/>
              </a:solidFill>
            </a:endParaRPr>
          </a:p>
        </p:txBody>
      </p:sp>
      <p:pic>
        <p:nvPicPr>
          <p:cNvPr id="4" name="Content Placeholder 3" descr="soil-cone-penetrometer-500x500.jpg"/>
          <p:cNvPicPr>
            <a:picLocks noGrp="1"/>
          </p:cNvPicPr>
          <p:nvPr>
            <p:ph idx="1"/>
          </p:nvPr>
        </p:nvPicPr>
        <p:blipFill>
          <a:blip r:embed="rId2"/>
          <a:stretch>
            <a:fillRect/>
          </a:stretch>
        </p:blipFill>
        <p:spPr>
          <a:xfrm>
            <a:off x="2042318" y="1066800"/>
            <a:ext cx="5059363" cy="5059363"/>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09600" y="304800"/>
            <a:ext cx="7772400" cy="457200"/>
          </a:xfrm>
        </p:spPr>
        <p:txBody>
          <a:bodyPr>
            <a:normAutofit fontScale="90000"/>
          </a:bodyPr>
          <a:lstStyle/>
          <a:p>
            <a:pPr eaLnBrk="1" fontAlgn="auto" hangingPunct="1">
              <a:spcAft>
                <a:spcPts val="0"/>
              </a:spcAft>
              <a:defRPr/>
            </a:pPr>
            <a:r>
              <a:rPr lang="en-US" sz="2800" b="1" dirty="0" smtClean="0">
                <a:solidFill>
                  <a:srgbClr val="FF0000"/>
                </a:solidFill>
              </a:rPr>
              <a:t>Instruments for Rheological Measurement of texture</a:t>
            </a:r>
            <a:endParaRPr lang="en-US" sz="2800" dirty="0" smtClean="0"/>
          </a:p>
        </p:txBody>
      </p:sp>
      <p:sp>
        <p:nvSpPr>
          <p:cNvPr id="3075" name="Content Placeholder 2"/>
          <p:cNvSpPr>
            <a:spLocks noGrp="1"/>
          </p:cNvSpPr>
          <p:nvPr>
            <p:ph idx="1"/>
          </p:nvPr>
        </p:nvSpPr>
        <p:spPr>
          <a:xfrm>
            <a:off x="152400" y="990600"/>
            <a:ext cx="8839200" cy="5486400"/>
          </a:xfrm>
        </p:spPr>
        <p:txBody>
          <a:bodyPr>
            <a:noAutofit/>
          </a:bodyPr>
          <a:lstStyle/>
          <a:p>
            <a:pPr>
              <a:buNone/>
            </a:pPr>
            <a:r>
              <a:rPr lang="en-US" sz="1800" b="1" dirty="0" smtClean="0"/>
              <a:t>      Pea </a:t>
            </a:r>
            <a:r>
              <a:rPr lang="en-US" sz="1800" b="1" dirty="0" err="1" smtClean="0"/>
              <a:t>Tenderometer</a:t>
            </a:r>
            <a:endParaRPr lang="en-US" sz="1800" dirty="0" smtClean="0"/>
          </a:p>
          <a:p>
            <a:pPr algn="just"/>
            <a:r>
              <a:rPr lang="en-US" sz="1800" dirty="0" smtClean="0"/>
              <a:t>It consists of a grid of shearing blades (test cell) rotated at constant speed through a second grid suspended, so that the force on the second grid is counter balanced by a pendulum which is displayed by a pointer on a graduated scale. It is widely used by the pea industry.</a:t>
            </a:r>
          </a:p>
          <a:p>
            <a:pPr algn="just">
              <a:buNone/>
            </a:pPr>
            <a:endParaRPr lang="en-US" sz="1800" dirty="0" smtClean="0"/>
          </a:p>
          <a:p>
            <a:pPr>
              <a:buNone/>
            </a:pPr>
            <a:r>
              <a:rPr lang="en-US" sz="1800" b="1" dirty="0" smtClean="0"/>
              <a:t>     The Warner – </a:t>
            </a:r>
            <a:r>
              <a:rPr lang="en-US" sz="1800" b="1" dirty="0" err="1" smtClean="0"/>
              <a:t>Bratzler</a:t>
            </a:r>
            <a:r>
              <a:rPr lang="en-US" sz="1800" b="1" dirty="0" smtClean="0"/>
              <a:t> </a:t>
            </a:r>
            <a:r>
              <a:rPr lang="en-US" sz="1800" b="1" dirty="0" err="1" smtClean="0"/>
              <a:t>Shaler</a:t>
            </a:r>
            <a:r>
              <a:rPr lang="en-US" sz="1800" b="1" dirty="0" smtClean="0"/>
              <a:t> Test</a:t>
            </a:r>
            <a:endParaRPr lang="en-US" sz="1800" dirty="0" smtClean="0"/>
          </a:p>
          <a:p>
            <a:pPr algn="just"/>
            <a:r>
              <a:rPr lang="en-US" sz="1800" dirty="0" smtClean="0"/>
              <a:t>A cylindrical sample usually 2.5 cm. in diameter is placed in a triangular hole in a thin blade of 0.25 cm thickness cut by pulling the blade through a slot and the shear force indicated by a spring scale. It is widely used for meat products.</a:t>
            </a:r>
          </a:p>
          <a:p>
            <a:pPr algn="just">
              <a:buNone/>
            </a:pPr>
            <a:endParaRPr lang="en-US" sz="1800" dirty="0" smtClean="0"/>
          </a:p>
          <a:p>
            <a:pPr>
              <a:buNone/>
            </a:pPr>
            <a:r>
              <a:rPr lang="en-US" sz="1800" b="1" dirty="0" smtClean="0"/>
              <a:t>      Kramer Shear Press</a:t>
            </a:r>
            <a:endParaRPr lang="en-US" sz="1800" dirty="0" smtClean="0"/>
          </a:p>
          <a:p>
            <a:pPr algn="just"/>
            <a:r>
              <a:rPr lang="en-US" sz="1800" dirty="0" smtClean="0"/>
              <a:t>It consists of a hydraulic press where the ram speed can be selected to complete its down stroke in 15 to 100 seconds. The ram operated by a hydraulic pump drives the moving components of the texture test cell into stationary component supported by the press frame. It is based on the principle of a multi- blade shear compression cell. Because of limitation of control by ram speed, the instrument does not give precise and accurate reading of force exerted.</a:t>
            </a:r>
          </a:p>
          <a:p>
            <a:endParaRPr lang="en-US" sz="2000" dirty="0" smtClean="0"/>
          </a:p>
          <a:p>
            <a:endParaRPr lang="en-US" sz="2000" dirty="0" smtClean="0"/>
          </a:p>
          <a:p>
            <a:endParaRPr lang="en-US" sz="2000" dirty="0" smtClean="0"/>
          </a:p>
          <a:p>
            <a:endParaRPr lang="en-US" sz="2000" dirty="0" smtClean="0"/>
          </a:p>
          <a:p>
            <a:pPr>
              <a:buNone/>
            </a:pPr>
            <a:endParaRPr lang="en-US" sz="2000" dirty="0" smtClean="0"/>
          </a:p>
          <a:p>
            <a:pPr algn="just"/>
            <a:endParaRPr lang="en-US" sz="2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z="3200" dirty="0" smtClean="0">
                <a:solidFill>
                  <a:srgbClr val="C00000"/>
                </a:solidFill>
              </a:rPr>
              <a:t>Pea </a:t>
            </a:r>
            <a:r>
              <a:rPr lang="en-US" sz="3200" dirty="0" err="1" smtClean="0">
                <a:solidFill>
                  <a:srgbClr val="C00000"/>
                </a:solidFill>
              </a:rPr>
              <a:t>Tenderometer</a:t>
            </a:r>
            <a:endParaRPr lang="en-US" sz="3200" dirty="0">
              <a:solidFill>
                <a:srgbClr val="C00000"/>
              </a:solidFill>
            </a:endParaRPr>
          </a:p>
        </p:txBody>
      </p:sp>
      <p:pic>
        <p:nvPicPr>
          <p:cNvPr id="4" name="Content Placeholder 3" descr="images (23).jpeg"/>
          <p:cNvPicPr>
            <a:picLocks noGrp="1"/>
          </p:cNvPicPr>
          <p:nvPr>
            <p:ph idx="1"/>
          </p:nvPr>
        </p:nvPicPr>
        <p:blipFill>
          <a:blip r:embed="rId2"/>
          <a:stretch>
            <a:fillRect/>
          </a:stretch>
        </p:blipFill>
        <p:spPr>
          <a:xfrm>
            <a:off x="2133600" y="1600200"/>
            <a:ext cx="5410200" cy="44196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z="3200" b="1" dirty="0" smtClean="0">
                <a:solidFill>
                  <a:srgbClr val="FF0000"/>
                </a:solidFill>
              </a:rPr>
              <a:t> The Warner – </a:t>
            </a:r>
            <a:r>
              <a:rPr lang="en-US" sz="3200" b="1" dirty="0" err="1" smtClean="0">
                <a:solidFill>
                  <a:srgbClr val="FF0000"/>
                </a:solidFill>
              </a:rPr>
              <a:t>Bratzler</a:t>
            </a:r>
            <a:r>
              <a:rPr lang="en-US" sz="3200" b="1" dirty="0" smtClean="0">
                <a:solidFill>
                  <a:srgbClr val="FF0000"/>
                </a:solidFill>
              </a:rPr>
              <a:t> </a:t>
            </a:r>
            <a:r>
              <a:rPr lang="en-US" sz="3200" b="1" dirty="0" err="1" smtClean="0">
                <a:solidFill>
                  <a:srgbClr val="FF0000"/>
                </a:solidFill>
              </a:rPr>
              <a:t>Shaler</a:t>
            </a:r>
            <a:r>
              <a:rPr lang="en-US" sz="3200" b="1" dirty="0" smtClean="0">
                <a:solidFill>
                  <a:srgbClr val="FF0000"/>
                </a:solidFill>
              </a:rPr>
              <a:t> Test</a:t>
            </a:r>
            <a:endParaRPr lang="en-US" sz="3200" dirty="0">
              <a:solidFill>
                <a:srgbClr val="FF0000"/>
              </a:solidFill>
            </a:endParaRPr>
          </a:p>
        </p:txBody>
      </p:sp>
      <p:pic>
        <p:nvPicPr>
          <p:cNvPr id="4" name="Content Placeholder 3" descr="images (24).jpeg"/>
          <p:cNvPicPr>
            <a:picLocks noGrp="1"/>
          </p:cNvPicPr>
          <p:nvPr>
            <p:ph idx="1"/>
          </p:nvPr>
        </p:nvPicPr>
        <p:blipFill>
          <a:blip r:embed="rId2"/>
          <a:stretch>
            <a:fillRect/>
          </a:stretch>
        </p:blipFill>
        <p:spPr>
          <a:xfrm>
            <a:off x="2874764" y="1600200"/>
            <a:ext cx="3394472" cy="4525963"/>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3200" b="1" dirty="0" smtClean="0"/>
              <a:t> </a:t>
            </a:r>
            <a:r>
              <a:rPr lang="en-US" sz="3200" b="1" dirty="0" smtClean="0">
                <a:solidFill>
                  <a:srgbClr val="FF0000"/>
                </a:solidFill>
              </a:rPr>
              <a:t>Kramer Shear Press</a:t>
            </a:r>
            <a:endParaRPr lang="en-US" sz="3200" dirty="0">
              <a:solidFill>
                <a:srgbClr val="FF0000"/>
              </a:solidFill>
            </a:endParaRPr>
          </a:p>
        </p:txBody>
      </p:sp>
      <p:pic>
        <p:nvPicPr>
          <p:cNvPr id="4" name="Content Placeholder 3" descr="S5403A_P.jpg"/>
          <p:cNvPicPr>
            <a:picLocks noGrp="1"/>
          </p:cNvPicPr>
          <p:nvPr>
            <p:ph idx="1"/>
          </p:nvPr>
        </p:nvPicPr>
        <p:blipFill>
          <a:blip r:embed="rId2"/>
          <a:stretch>
            <a:fillRect/>
          </a:stretch>
        </p:blipFill>
        <p:spPr>
          <a:xfrm>
            <a:off x="990601" y="1447800"/>
            <a:ext cx="7239000" cy="4678363"/>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15172784</TotalTime>
  <Words>587</Words>
  <Application>Microsoft Office PowerPoint</Application>
  <PresentationFormat>On-screen Show (4:3)</PresentationFormat>
  <Paragraphs>56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vt:lpstr>
      <vt:lpstr> Instruments for Rheological Measurements </vt:lpstr>
      <vt:lpstr>Instruments for Rheological Measurement of texture</vt:lpstr>
      <vt:lpstr>Wire cutting Device</vt:lpstr>
      <vt:lpstr> Circular Cutting Devices</vt:lpstr>
      <vt:lpstr>Cone Penetrometer</vt:lpstr>
      <vt:lpstr>Instruments for Rheological Measurement of texture</vt:lpstr>
      <vt:lpstr>Pea Tenderometer</vt:lpstr>
      <vt:lpstr> The Warner – Bratzler Shaler Test</vt:lpstr>
      <vt:lpstr> Kramer Shear Press</vt:lpstr>
      <vt:lpstr>Instron Machine</vt:lpstr>
      <vt:lpstr>Instron Machine</vt:lpstr>
      <vt:lpstr> The Ottawa Texture Measuring System</vt:lpstr>
      <vt:lpstr>Slide 13</vt:lpstr>
      <vt:lpstr>General Foods Texturometer &amp; Other Instruments </vt:lpstr>
      <vt:lpstr> General Foods Texturometer </vt:lpstr>
      <vt:lpstr>Other Instruments</vt:lpstr>
      <vt:lpstr>Slide 17</vt:lpstr>
    </vt:vector>
  </TitlesOfParts>
  <Company>RSSB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ICTDF-2007 TRADITIONAL INDIAN DAIRY PRODUCTS: Prospects for Industrialization</dc:title>
  <dc:creator>ps</dc:creator>
  <cp:lastModifiedBy>jhangir</cp:lastModifiedBy>
  <cp:revision>160</cp:revision>
  <dcterms:created xsi:type="dcterms:W3CDTF">2007-11-06T10:48:03Z</dcterms:created>
  <dcterms:modified xsi:type="dcterms:W3CDTF">2020-04-16T18:50:30Z</dcterms:modified>
</cp:coreProperties>
</file>