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2E1C8-29CD-476C-A0E0-EEE1128C9B8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C21FBD-C722-4329-B47D-884456F64B1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Nervous System</a:t>
          </a:r>
          <a:endParaRPr lang="en-US" sz="2400" b="1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E02EF110-D786-41B5-8523-C506935BACBA}" type="parTrans" cxnId="{F78392FB-574C-4BC4-9FBA-D7C6D6904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81647FF-214F-4A42-A408-79CA9E9A4EA2}" type="sibTrans" cxnId="{F78392FB-574C-4BC4-9FBA-D7C6D6904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2B95944-E463-4374-9DA8-5C96FCCDBD8F}">
      <dgm:prSet phldrT="[Text]"/>
      <dgm:spPr/>
      <dgm:t>
        <a:bodyPr/>
        <a:lstStyle/>
        <a:p>
          <a:r>
            <a:rPr lang="en-US" b="1" dirty="0" smtClean="0">
              <a:latin typeface="Comic Sans MS" panose="030F0702030302020204" pitchFamily="66" charset="0"/>
            </a:rPr>
            <a:t>Central Nervous System</a:t>
          </a:r>
          <a:endParaRPr lang="en-IN" b="1" dirty="0" smtClean="0">
            <a:latin typeface="Comic Sans MS" panose="030F0702030302020204" pitchFamily="66" charset="0"/>
          </a:endParaRPr>
        </a:p>
        <a:p>
          <a:r>
            <a:rPr lang="en-US" b="1" dirty="0" smtClean="0">
              <a:latin typeface="Comic Sans MS" panose="030F0702030302020204" pitchFamily="66" charset="0"/>
            </a:rPr>
            <a:t>(Brain + Spinal cord)</a:t>
          </a:r>
          <a:endParaRPr lang="en-US" b="1" dirty="0">
            <a:latin typeface="Comic Sans MS" panose="030F0702030302020204" pitchFamily="66" charset="0"/>
          </a:endParaRPr>
        </a:p>
      </dgm:t>
    </dgm:pt>
    <dgm:pt modelId="{F1BED881-38A1-437D-B621-DDCEE423EFC4}" type="parTrans" cxnId="{054E7E3A-37AF-4FC3-9A79-305650B3E4BD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44592630-3636-4560-B834-2D1FABB50A91}" type="sibTrans" cxnId="{054E7E3A-37AF-4FC3-9A79-305650B3E4BD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7F00D85-2E72-4862-919C-C9D58CCCF926}">
      <dgm:prSet phldrT="[Text]"/>
      <dgm:spPr/>
      <dgm:t>
        <a:bodyPr/>
        <a:lstStyle/>
        <a:p>
          <a:r>
            <a:rPr lang="en-US" b="1" dirty="0" smtClean="0">
              <a:latin typeface="Comic Sans MS" panose="030F0702030302020204" pitchFamily="66" charset="0"/>
            </a:rPr>
            <a:t>Peripheral Nervous System</a:t>
          </a:r>
          <a:endParaRPr lang="en-US" b="1" dirty="0">
            <a:latin typeface="Comic Sans MS" panose="030F0702030302020204" pitchFamily="66" charset="0"/>
          </a:endParaRPr>
        </a:p>
      </dgm:t>
    </dgm:pt>
    <dgm:pt modelId="{144E2639-E2BC-44F3-8C4B-722BDDC39E1C}" type="parTrans" cxnId="{AE29645D-5869-4B71-A57E-FDEF466176C6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395CDA3-49EF-4BB3-8FBF-B29CDCA881D3}" type="sibTrans" cxnId="{AE29645D-5869-4B71-A57E-FDEF466176C6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DD3236C-D1E7-4D51-BB19-EC3DDA19957E}" type="pres">
      <dgm:prSet presAssocID="{0CA2E1C8-29CD-476C-A0E0-EEE1128C9B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ED2740-106B-475E-B79E-7D4B7CA00BCC}" type="pres">
      <dgm:prSet presAssocID="{ADC21FBD-C722-4329-B47D-884456F64B10}" presName="hierRoot1" presStyleCnt="0">
        <dgm:presLayoutVars>
          <dgm:hierBranch val="init"/>
        </dgm:presLayoutVars>
      </dgm:prSet>
      <dgm:spPr/>
    </dgm:pt>
    <dgm:pt modelId="{AFA54985-5CC6-4E7B-8D04-DA7429B907CF}" type="pres">
      <dgm:prSet presAssocID="{ADC21FBD-C722-4329-B47D-884456F64B10}" presName="rootComposite1" presStyleCnt="0"/>
      <dgm:spPr/>
    </dgm:pt>
    <dgm:pt modelId="{C1C6BE7A-693C-420A-85C6-EF313D1E4609}" type="pres">
      <dgm:prSet presAssocID="{ADC21FBD-C722-4329-B47D-884456F64B10}" presName="rootText1" presStyleLbl="node0" presStyleIdx="0" presStyleCnt="1" custScaleX="146841" custScaleY="47221" custLinFactNeighborX="-381" custLinFactNeighborY="-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F0D0D1-1464-40D8-8D0E-DA9BFC1C1E38}" type="pres">
      <dgm:prSet presAssocID="{ADC21FBD-C722-4329-B47D-884456F64B1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FCD6B68-7728-4299-BF37-603373CE6AE3}" type="pres">
      <dgm:prSet presAssocID="{ADC21FBD-C722-4329-B47D-884456F64B10}" presName="hierChild2" presStyleCnt="0"/>
      <dgm:spPr/>
    </dgm:pt>
    <dgm:pt modelId="{228F90B8-AD08-48CC-AD7F-5DAD0BCDD160}" type="pres">
      <dgm:prSet presAssocID="{F1BED881-38A1-437D-B621-DDCEE423EFC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31AB10D-AE93-40EC-BBD4-FEDED90D793C}" type="pres">
      <dgm:prSet presAssocID="{52B95944-E463-4374-9DA8-5C96FCCDBD8F}" presName="hierRoot2" presStyleCnt="0">
        <dgm:presLayoutVars>
          <dgm:hierBranch val="init"/>
        </dgm:presLayoutVars>
      </dgm:prSet>
      <dgm:spPr/>
    </dgm:pt>
    <dgm:pt modelId="{25A2F757-95E1-43CA-97B7-95CC86048CBF}" type="pres">
      <dgm:prSet presAssocID="{52B95944-E463-4374-9DA8-5C96FCCDBD8F}" presName="rootComposite" presStyleCnt="0"/>
      <dgm:spPr/>
    </dgm:pt>
    <dgm:pt modelId="{11896270-1D8C-43C2-B316-BBE8BEEEA90C}" type="pres">
      <dgm:prSet presAssocID="{52B95944-E463-4374-9DA8-5C96FCCDBD8F}" presName="rootText" presStyleLbl="node2" presStyleIdx="0" presStyleCnt="2" custScaleX="157516" custScaleY="56581" custLinFactNeighborX="-33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5F3F5-C28A-4534-A61D-D40CB181901B}" type="pres">
      <dgm:prSet presAssocID="{52B95944-E463-4374-9DA8-5C96FCCDBD8F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EF8BC8-E3D8-4058-8131-94AD08616752}" type="pres">
      <dgm:prSet presAssocID="{52B95944-E463-4374-9DA8-5C96FCCDBD8F}" presName="hierChild4" presStyleCnt="0"/>
      <dgm:spPr/>
    </dgm:pt>
    <dgm:pt modelId="{93301150-50B3-4073-94B1-57CEFB2A65E2}" type="pres">
      <dgm:prSet presAssocID="{52B95944-E463-4374-9DA8-5C96FCCDBD8F}" presName="hierChild5" presStyleCnt="0"/>
      <dgm:spPr/>
    </dgm:pt>
    <dgm:pt modelId="{F231375A-6774-4F98-B551-90CE3FDD4A5E}" type="pres">
      <dgm:prSet presAssocID="{144E2639-E2BC-44F3-8C4B-722BDDC39E1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51A4A03-A9C4-4B69-9B8D-BC7BAB291875}" type="pres">
      <dgm:prSet presAssocID="{97F00D85-2E72-4862-919C-C9D58CCCF926}" presName="hierRoot2" presStyleCnt="0">
        <dgm:presLayoutVars>
          <dgm:hierBranch val="init"/>
        </dgm:presLayoutVars>
      </dgm:prSet>
      <dgm:spPr/>
    </dgm:pt>
    <dgm:pt modelId="{0B6F0723-B1C2-497B-B8E9-A30946A4E055}" type="pres">
      <dgm:prSet presAssocID="{97F00D85-2E72-4862-919C-C9D58CCCF926}" presName="rootComposite" presStyleCnt="0"/>
      <dgm:spPr/>
    </dgm:pt>
    <dgm:pt modelId="{A6A66E71-D3C8-4FFB-9F7E-8C6CFC11B16D}" type="pres">
      <dgm:prSet presAssocID="{97F00D85-2E72-4862-919C-C9D58CCCF926}" presName="rootText" presStyleLbl="node2" presStyleIdx="1" presStyleCnt="2" custScaleX="173717" custScaleY="56383" custLinFactNeighborX="61070" custLinFactNeighborY="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02054-E0F6-4581-B05C-513771749B9F}" type="pres">
      <dgm:prSet presAssocID="{97F00D85-2E72-4862-919C-C9D58CCCF926}" presName="rootConnector" presStyleLbl="node2" presStyleIdx="1" presStyleCnt="2"/>
      <dgm:spPr/>
      <dgm:t>
        <a:bodyPr/>
        <a:lstStyle/>
        <a:p>
          <a:endParaRPr lang="en-US"/>
        </a:p>
      </dgm:t>
    </dgm:pt>
    <dgm:pt modelId="{BCB4BF34-23EF-4142-B994-98541BF51B02}" type="pres">
      <dgm:prSet presAssocID="{97F00D85-2E72-4862-919C-C9D58CCCF926}" presName="hierChild4" presStyleCnt="0"/>
      <dgm:spPr/>
    </dgm:pt>
    <dgm:pt modelId="{85777282-37AE-4FF2-BEB5-9B61F988341A}" type="pres">
      <dgm:prSet presAssocID="{97F00D85-2E72-4862-919C-C9D58CCCF926}" presName="hierChild5" presStyleCnt="0"/>
      <dgm:spPr/>
    </dgm:pt>
    <dgm:pt modelId="{38A6E28D-BC25-4C29-9720-6CCD26C700A5}" type="pres">
      <dgm:prSet presAssocID="{ADC21FBD-C722-4329-B47D-884456F64B10}" presName="hierChild3" presStyleCnt="0"/>
      <dgm:spPr/>
    </dgm:pt>
  </dgm:ptLst>
  <dgm:cxnLst>
    <dgm:cxn modelId="{9452CC71-02D0-47A5-AF6B-18FCEA99ED79}" type="presOf" srcId="{0CA2E1C8-29CD-476C-A0E0-EEE1128C9B8F}" destId="{2DD3236C-D1E7-4D51-BB19-EC3DDA19957E}" srcOrd="0" destOrd="0" presId="urn:microsoft.com/office/officeart/2005/8/layout/orgChart1"/>
    <dgm:cxn modelId="{F78392FB-574C-4BC4-9FBA-D7C6D6904135}" srcId="{0CA2E1C8-29CD-476C-A0E0-EEE1128C9B8F}" destId="{ADC21FBD-C722-4329-B47D-884456F64B10}" srcOrd="0" destOrd="0" parTransId="{E02EF110-D786-41B5-8523-C506935BACBA}" sibTransId="{981647FF-214F-4A42-A408-79CA9E9A4EA2}"/>
    <dgm:cxn modelId="{BBC4B25D-A376-4336-8301-9DE758A6D1C4}" type="presOf" srcId="{52B95944-E463-4374-9DA8-5C96FCCDBD8F}" destId="{11896270-1D8C-43C2-B316-BBE8BEEEA90C}" srcOrd="0" destOrd="0" presId="urn:microsoft.com/office/officeart/2005/8/layout/orgChart1"/>
    <dgm:cxn modelId="{0F797296-9EE1-444B-BAC4-3BA117336BCE}" type="presOf" srcId="{ADC21FBD-C722-4329-B47D-884456F64B10}" destId="{8EF0D0D1-1464-40D8-8D0E-DA9BFC1C1E38}" srcOrd="1" destOrd="0" presId="urn:microsoft.com/office/officeart/2005/8/layout/orgChart1"/>
    <dgm:cxn modelId="{ABCC1BF7-127B-4C84-8CE9-D8852C61D1CB}" type="presOf" srcId="{52B95944-E463-4374-9DA8-5C96FCCDBD8F}" destId="{E175F3F5-C28A-4534-A61D-D40CB181901B}" srcOrd="1" destOrd="0" presId="urn:microsoft.com/office/officeart/2005/8/layout/orgChart1"/>
    <dgm:cxn modelId="{B1E9CEC3-1A16-4887-A4FF-4056E062A0D7}" type="presOf" srcId="{97F00D85-2E72-4862-919C-C9D58CCCF926}" destId="{A6A66E71-D3C8-4FFB-9F7E-8C6CFC11B16D}" srcOrd="0" destOrd="0" presId="urn:microsoft.com/office/officeart/2005/8/layout/orgChart1"/>
    <dgm:cxn modelId="{8A58209E-546C-488C-B972-557B636D4E28}" type="presOf" srcId="{97F00D85-2E72-4862-919C-C9D58CCCF926}" destId="{3EB02054-E0F6-4581-B05C-513771749B9F}" srcOrd="1" destOrd="0" presId="urn:microsoft.com/office/officeart/2005/8/layout/orgChart1"/>
    <dgm:cxn modelId="{0C891460-9E07-4B0F-BC42-E698AB4D7E46}" type="presOf" srcId="{144E2639-E2BC-44F3-8C4B-722BDDC39E1C}" destId="{F231375A-6774-4F98-B551-90CE3FDD4A5E}" srcOrd="0" destOrd="0" presId="urn:microsoft.com/office/officeart/2005/8/layout/orgChart1"/>
    <dgm:cxn modelId="{054E7E3A-37AF-4FC3-9A79-305650B3E4BD}" srcId="{ADC21FBD-C722-4329-B47D-884456F64B10}" destId="{52B95944-E463-4374-9DA8-5C96FCCDBD8F}" srcOrd="0" destOrd="0" parTransId="{F1BED881-38A1-437D-B621-DDCEE423EFC4}" sibTransId="{44592630-3636-4560-B834-2D1FABB50A91}"/>
    <dgm:cxn modelId="{F7EF9469-E9A5-48F8-B343-5125805FA357}" type="presOf" srcId="{F1BED881-38A1-437D-B621-DDCEE423EFC4}" destId="{228F90B8-AD08-48CC-AD7F-5DAD0BCDD160}" srcOrd="0" destOrd="0" presId="urn:microsoft.com/office/officeart/2005/8/layout/orgChart1"/>
    <dgm:cxn modelId="{06342C35-903E-46C3-A2EB-E3071D3CC9DB}" type="presOf" srcId="{ADC21FBD-C722-4329-B47D-884456F64B10}" destId="{C1C6BE7A-693C-420A-85C6-EF313D1E4609}" srcOrd="0" destOrd="0" presId="urn:microsoft.com/office/officeart/2005/8/layout/orgChart1"/>
    <dgm:cxn modelId="{AE29645D-5869-4B71-A57E-FDEF466176C6}" srcId="{ADC21FBD-C722-4329-B47D-884456F64B10}" destId="{97F00D85-2E72-4862-919C-C9D58CCCF926}" srcOrd="1" destOrd="0" parTransId="{144E2639-E2BC-44F3-8C4B-722BDDC39E1C}" sibTransId="{B395CDA3-49EF-4BB3-8FBF-B29CDCA881D3}"/>
    <dgm:cxn modelId="{7F5696A3-E993-4D68-9D83-FC1C4A3F580C}" type="presParOf" srcId="{2DD3236C-D1E7-4D51-BB19-EC3DDA19957E}" destId="{F7ED2740-106B-475E-B79E-7D4B7CA00BCC}" srcOrd="0" destOrd="0" presId="urn:microsoft.com/office/officeart/2005/8/layout/orgChart1"/>
    <dgm:cxn modelId="{5B058C67-EDBA-4405-A69D-E874CFBCA119}" type="presParOf" srcId="{F7ED2740-106B-475E-B79E-7D4B7CA00BCC}" destId="{AFA54985-5CC6-4E7B-8D04-DA7429B907CF}" srcOrd="0" destOrd="0" presId="urn:microsoft.com/office/officeart/2005/8/layout/orgChart1"/>
    <dgm:cxn modelId="{B29B2F25-39D3-4EBE-B740-ACD9B1524211}" type="presParOf" srcId="{AFA54985-5CC6-4E7B-8D04-DA7429B907CF}" destId="{C1C6BE7A-693C-420A-85C6-EF313D1E4609}" srcOrd="0" destOrd="0" presId="urn:microsoft.com/office/officeart/2005/8/layout/orgChart1"/>
    <dgm:cxn modelId="{2C6061CD-AEAB-4E41-9080-A82B92A131C2}" type="presParOf" srcId="{AFA54985-5CC6-4E7B-8D04-DA7429B907CF}" destId="{8EF0D0D1-1464-40D8-8D0E-DA9BFC1C1E38}" srcOrd="1" destOrd="0" presId="urn:microsoft.com/office/officeart/2005/8/layout/orgChart1"/>
    <dgm:cxn modelId="{96CCCF35-0157-4C7F-AFFF-5A52627E826F}" type="presParOf" srcId="{F7ED2740-106B-475E-B79E-7D4B7CA00BCC}" destId="{DFCD6B68-7728-4299-BF37-603373CE6AE3}" srcOrd="1" destOrd="0" presId="urn:microsoft.com/office/officeart/2005/8/layout/orgChart1"/>
    <dgm:cxn modelId="{06119F2B-02B1-4C72-AAAC-2D1FCB73EB45}" type="presParOf" srcId="{DFCD6B68-7728-4299-BF37-603373CE6AE3}" destId="{228F90B8-AD08-48CC-AD7F-5DAD0BCDD160}" srcOrd="0" destOrd="0" presId="urn:microsoft.com/office/officeart/2005/8/layout/orgChart1"/>
    <dgm:cxn modelId="{DF1B1C42-5039-4EDE-A307-73B6FAEE2CAA}" type="presParOf" srcId="{DFCD6B68-7728-4299-BF37-603373CE6AE3}" destId="{231AB10D-AE93-40EC-BBD4-FEDED90D793C}" srcOrd="1" destOrd="0" presId="urn:microsoft.com/office/officeart/2005/8/layout/orgChart1"/>
    <dgm:cxn modelId="{7A72083E-D5E3-4845-89C5-AF251C9CAE54}" type="presParOf" srcId="{231AB10D-AE93-40EC-BBD4-FEDED90D793C}" destId="{25A2F757-95E1-43CA-97B7-95CC86048CBF}" srcOrd="0" destOrd="0" presId="urn:microsoft.com/office/officeart/2005/8/layout/orgChart1"/>
    <dgm:cxn modelId="{BE41B514-80FE-4A34-BEAD-EECF04A46602}" type="presParOf" srcId="{25A2F757-95E1-43CA-97B7-95CC86048CBF}" destId="{11896270-1D8C-43C2-B316-BBE8BEEEA90C}" srcOrd="0" destOrd="0" presId="urn:microsoft.com/office/officeart/2005/8/layout/orgChart1"/>
    <dgm:cxn modelId="{79C9DA17-18D3-4C4E-AC70-999DE849EC0C}" type="presParOf" srcId="{25A2F757-95E1-43CA-97B7-95CC86048CBF}" destId="{E175F3F5-C28A-4534-A61D-D40CB181901B}" srcOrd="1" destOrd="0" presId="urn:microsoft.com/office/officeart/2005/8/layout/orgChart1"/>
    <dgm:cxn modelId="{0089D182-18EF-4DFE-BD4F-F1C88CDC5598}" type="presParOf" srcId="{231AB10D-AE93-40EC-BBD4-FEDED90D793C}" destId="{C8EF8BC8-E3D8-4058-8131-94AD08616752}" srcOrd="1" destOrd="0" presId="urn:microsoft.com/office/officeart/2005/8/layout/orgChart1"/>
    <dgm:cxn modelId="{F7A75924-23C0-48E7-8CFC-AA1710F99890}" type="presParOf" srcId="{231AB10D-AE93-40EC-BBD4-FEDED90D793C}" destId="{93301150-50B3-4073-94B1-57CEFB2A65E2}" srcOrd="2" destOrd="0" presId="urn:microsoft.com/office/officeart/2005/8/layout/orgChart1"/>
    <dgm:cxn modelId="{1F600EA3-B1C4-4B82-AA30-83D2F6FB6457}" type="presParOf" srcId="{DFCD6B68-7728-4299-BF37-603373CE6AE3}" destId="{F231375A-6774-4F98-B551-90CE3FDD4A5E}" srcOrd="2" destOrd="0" presId="urn:microsoft.com/office/officeart/2005/8/layout/orgChart1"/>
    <dgm:cxn modelId="{A8FE3B30-7A99-4CCC-8EE0-9BA7C104FFA2}" type="presParOf" srcId="{DFCD6B68-7728-4299-BF37-603373CE6AE3}" destId="{851A4A03-A9C4-4B69-9B8D-BC7BAB291875}" srcOrd="3" destOrd="0" presId="urn:microsoft.com/office/officeart/2005/8/layout/orgChart1"/>
    <dgm:cxn modelId="{B83DF4BB-4256-441E-8D63-50C56A040FCE}" type="presParOf" srcId="{851A4A03-A9C4-4B69-9B8D-BC7BAB291875}" destId="{0B6F0723-B1C2-497B-B8E9-A30946A4E055}" srcOrd="0" destOrd="0" presId="urn:microsoft.com/office/officeart/2005/8/layout/orgChart1"/>
    <dgm:cxn modelId="{1668A978-2D2E-4300-A117-62B1E74898C7}" type="presParOf" srcId="{0B6F0723-B1C2-497B-B8E9-A30946A4E055}" destId="{A6A66E71-D3C8-4FFB-9F7E-8C6CFC11B16D}" srcOrd="0" destOrd="0" presId="urn:microsoft.com/office/officeart/2005/8/layout/orgChart1"/>
    <dgm:cxn modelId="{787B5C2E-9B71-4DE3-A23B-EC80547E0BDC}" type="presParOf" srcId="{0B6F0723-B1C2-497B-B8E9-A30946A4E055}" destId="{3EB02054-E0F6-4581-B05C-513771749B9F}" srcOrd="1" destOrd="0" presId="urn:microsoft.com/office/officeart/2005/8/layout/orgChart1"/>
    <dgm:cxn modelId="{C9EA812E-3A75-41E1-BFBA-F6DED37E337B}" type="presParOf" srcId="{851A4A03-A9C4-4B69-9B8D-BC7BAB291875}" destId="{BCB4BF34-23EF-4142-B994-98541BF51B02}" srcOrd="1" destOrd="0" presId="urn:microsoft.com/office/officeart/2005/8/layout/orgChart1"/>
    <dgm:cxn modelId="{307895FC-6D96-4C71-95AB-267CF5732E0C}" type="presParOf" srcId="{851A4A03-A9C4-4B69-9B8D-BC7BAB291875}" destId="{85777282-37AE-4FF2-BEB5-9B61F988341A}" srcOrd="2" destOrd="0" presId="urn:microsoft.com/office/officeart/2005/8/layout/orgChart1"/>
    <dgm:cxn modelId="{595A72D4-B3C6-4C2B-A32A-D897F7AE1380}" type="presParOf" srcId="{F7ED2740-106B-475E-B79E-7D4B7CA00BCC}" destId="{38A6E28D-BC25-4C29-9720-6CCD26C700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375A-6774-4F98-B551-90CE3FDD4A5E}">
      <dsp:nvSpPr>
        <dsp:cNvPr id="0" name=""/>
        <dsp:cNvSpPr/>
      </dsp:nvSpPr>
      <dsp:spPr>
        <a:xfrm>
          <a:off x="4236891" y="742913"/>
          <a:ext cx="2161805" cy="52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88"/>
              </a:lnTo>
              <a:lnTo>
                <a:pt x="2161805" y="274688"/>
              </a:lnTo>
              <a:lnTo>
                <a:pt x="2161805" y="527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F90B8-AD08-48CC-AD7F-5DAD0BCDD160}">
      <dsp:nvSpPr>
        <dsp:cNvPr id="0" name=""/>
        <dsp:cNvSpPr/>
      </dsp:nvSpPr>
      <dsp:spPr>
        <a:xfrm>
          <a:off x="1898214" y="742913"/>
          <a:ext cx="2338677" cy="515321"/>
        </a:xfrm>
        <a:custGeom>
          <a:avLst/>
          <a:gdLst/>
          <a:ahLst/>
          <a:cxnLst/>
          <a:rect l="0" t="0" r="0" b="0"/>
          <a:pathLst>
            <a:path>
              <a:moveTo>
                <a:pt x="2338677" y="0"/>
              </a:moveTo>
              <a:lnTo>
                <a:pt x="2338677" y="262252"/>
              </a:lnTo>
              <a:lnTo>
                <a:pt x="0" y="262252"/>
              </a:lnTo>
              <a:lnTo>
                <a:pt x="0" y="515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6BE7A-693C-420A-85C6-EF313D1E4609}">
      <dsp:nvSpPr>
        <dsp:cNvPr id="0" name=""/>
        <dsp:cNvSpPr/>
      </dsp:nvSpPr>
      <dsp:spPr>
        <a:xfrm>
          <a:off x="2467320" y="173856"/>
          <a:ext cx="3539141" cy="569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Nervous System</a:t>
          </a:r>
          <a:endParaRPr lang="en-US" sz="2400" b="1" kern="1200" dirty="0">
            <a:solidFill>
              <a:srgbClr val="C00000"/>
            </a:solidFill>
            <a:latin typeface="Comic Sans MS" panose="030F0702030302020204" pitchFamily="66" charset="0"/>
          </a:endParaRPr>
        </a:p>
      </dsp:txBody>
      <dsp:txXfrm>
        <a:off x="2467320" y="173856"/>
        <a:ext cx="3539141" cy="569057"/>
      </dsp:txXfrm>
    </dsp:sp>
    <dsp:sp modelId="{11896270-1D8C-43C2-B316-BBE8BEEEA90C}">
      <dsp:nvSpPr>
        <dsp:cNvPr id="0" name=""/>
        <dsp:cNvSpPr/>
      </dsp:nvSpPr>
      <dsp:spPr>
        <a:xfrm>
          <a:off x="0" y="1258235"/>
          <a:ext cx="3796429" cy="681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anose="030F0702030302020204" pitchFamily="66" charset="0"/>
            </a:rPr>
            <a:t>Central Nervous System</a:t>
          </a:r>
          <a:endParaRPr lang="en-IN" sz="1700" b="1" kern="1200" dirty="0" smtClean="0">
            <a:latin typeface="Comic Sans MS" panose="030F0702030302020204" pitchFamily="66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anose="030F0702030302020204" pitchFamily="66" charset="0"/>
            </a:rPr>
            <a:t>(Brain + Spinal cord)</a:t>
          </a:r>
          <a:endParaRPr lang="en-US" sz="1700" b="1" kern="1200" dirty="0">
            <a:latin typeface="Comic Sans MS" panose="030F0702030302020204" pitchFamily="66" charset="0"/>
          </a:endParaRPr>
        </a:p>
      </dsp:txBody>
      <dsp:txXfrm>
        <a:off x="0" y="1258235"/>
        <a:ext cx="3796429" cy="681853"/>
      </dsp:txXfrm>
    </dsp:sp>
    <dsp:sp modelId="{A6A66E71-D3C8-4FFB-9F7E-8C6CFC11B16D}">
      <dsp:nvSpPr>
        <dsp:cNvPr id="0" name=""/>
        <dsp:cNvSpPr/>
      </dsp:nvSpPr>
      <dsp:spPr>
        <a:xfrm>
          <a:off x="4305245" y="1270671"/>
          <a:ext cx="4186903" cy="679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anose="030F0702030302020204" pitchFamily="66" charset="0"/>
            </a:rPr>
            <a:t>Peripheral Nervous System</a:t>
          </a:r>
          <a:endParaRPr lang="en-US" sz="1700" b="1" kern="1200" dirty="0">
            <a:latin typeface="Comic Sans MS" panose="030F0702030302020204" pitchFamily="66" charset="0"/>
          </a:endParaRPr>
        </a:p>
      </dsp:txBody>
      <dsp:txXfrm>
        <a:off x="4305245" y="1270671"/>
        <a:ext cx="4186903" cy="679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3C09-7AEF-4761-8076-3EBB15965C9A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4298-7D1D-4CD6-81AA-1F2EEC71B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4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1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44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51200" y="228600"/>
            <a:ext cx="853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248400"/>
            <a:ext cx="253576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360B88-1254-48E4-B79D-CB3029E60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31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1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7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0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4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3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1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9715"/>
            <a:ext cx="9144000" cy="1753591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Introduction to Autonomic Nervous System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3984418"/>
            <a:ext cx="11125200" cy="1655762"/>
          </a:xfrm>
        </p:spPr>
        <p:txBody>
          <a:bodyPr>
            <a:noAutofit/>
          </a:bodyPr>
          <a:lstStyle/>
          <a:p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Nirbhay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Kumar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Asstt</a:t>
            </a:r>
            <a:r>
              <a:rPr lang="en-IN" sz="2800" dirty="0" smtClean="0">
                <a:latin typeface="Comic Sans MS" panose="030F0702030302020204" pitchFamily="66" charset="0"/>
              </a:rPr>
              <a:t>. Professor &amp; Head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800" dirty="0" smtClean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80" y="3540252"/>
            <a:ext cx="1291274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1164" y="3679953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800"/>
            <a:ext cx="10515600" cy="5362818"/>
          </a:xfrm>
        </p:spPr>
        <p:txBody>
          <a:bodyPr>
            <a:noAutofit/>
          </a:bodyPr>
          <a:lstStyle/>
          <a:p>
            <a:pPr marL="442913" indent="-442913" algn="just">
              <a:spcBef>
                <a:spcPts val="1800"/>
              </a:spcBef>
              <a:buClr>
                <a:srgbClr val="C00000"/>
              </a:buClr>
              <a:buSzPct val="102000"/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omic Sans MS" panose="030F0702030302020204" pitchFamily="66" charset="0"/>
              </a:rPr>
              <a:t>There </a:t>
            </a:r>
            <a:r>
              <a:rPr lang="en-US" sz="2600" dirty="0">
                <a:latin typeface="Comic Sans MS" panose="030F0702030302020204" pitchFamily="66" charset="0"/>
              </a:rPr>
              <a:t>is no any exclusive autonomic area in the C.N.S</a:t>
            </a:r>
            <a:r>
              <a:rPr lang="en-US" sz="2600" dirty="0" smtClean="0">
                <a:latin typeface="Comic Sans MS" panose="030F0702030302020204" pitchFamily="66" charset="0"/>
              </a:rPr>
              <a:t>.</a:t>
            </a:r>
          </a:p>
          <a:p>
            <a:pPr marL="442913" indent="-442913" algn="just">
              <a:spcBef>
                <a:spcPts val="1800"/>
              </a:spcBef>
              <a:buClr>
                <a:srgbClr val="C00000"/>
              </a:buClr>
              <a:buSzPct val="102000"/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omic Sans MS" panose="030F0702030302020204" pitchFamily="66" charset="0"/>
              </a:rPr>
              <a:t>Considerable </a:t>
            </a:r>
            <a:r>
              <a:rPr lang="en-US" sz="2600" dirty="0">
                <a:latin typeface="Comic Sans MS" panose="030F0702030302020204" pitchFamily="66" charset="0"/>
              </a:rPr>
              <a:t>intermixing and integration of somatic and autonomic innervation occurs.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marL="442913" indent="-442913" algn="just">
              <a:spcBef>
                <a:spcPts val="1800"/>
              </a:spcBef>
              <a:buClr>
                <a:srgbClr val="C00000"/>
              </a:buClr>
              <a:buSzPct val="102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highest seat regulating autonomic functions is in hypothalamus – posterior and lateral nuclei are primarily sympathetic while anterior and medial nuclei are primarily parasympathetic.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marL="442913" indent="-442913" algn="just">
              <a:spcBef>
                <a:spcPts val="1800"/>
              </a:spcBef>
              <a:buClr>
                <a:srgbClr val="C00000"/>
              </a:buClr>
              <a:buSzPct val="102000"/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omic Sans MS" panose="030F0702030302020204" pitchFamily="66" charset="0"/>
              </a:rPr>
              <a:t>Many </a:t>
            </a:r>
            <a:r>
              <a:rPr lang="en-US" sz="2600" dirty="0">
                <a:latin typeface="Comic Sans MS" panose="030F0702030302020204" pitchFamily="66" charset="0"/>
              </a:rPr>
              <a:t>autonomic </a:t>
            </a:r>
            <a:r>
              <a:rPr lang="en-US" sz="2600" dirty="0" err="1">
                <a:latin typeface="Comic Sans MS" panose="030F0702030302020204" pitchFamily="66" charset="0"/>
              </a:rPr>
              <a:t>centres</a:t>
            </a:r>
            <a:r>
              <a:rPr lang="en-US" sz="2600" dirty="0">
                <a:latin typeface="Comic Sans MS" panose="030F0702030302020204" pitchFamily="66" charset="0"/>
              </a:rPr>
              <a:t> (</a:t>
            </a:r>
            <a:r>
              <a:rPr lang="en-US" sz="2600" u="sng" dirty="0">
                <a:latin typeface="Comic Sans MS" panose="030F0702030302020204" pitchFamily="66" charset="0"/>
              </a:rPr>
              <a:t>pupillary, vagal, respiratory</a:t>
            </a:r>
            <a:r>
              <a:rPr lang="en-US" sz="2600" dirty="0">
                <a:latin typeface="Comic Sans MS" panose="030F0702030302020204" pitchFamily="66" charset="0"/>
              </a:rPr>
              <a:t> etc.) are located in the </a:t>
            </a:r>
            <a:r>
              <a:rPr lang="en-US" sz="2600" u="sng" dirty="0">
                <a:latin typeface="Comic Sans MS" panose="030F0702030302020204" pitchFamily="66" charset="0"/>
              </a:rPr>
              <a:t>mid-brain</a:t>
            </a:r>
            <a:r>
              <a:rPr lang="en-US" sz="2600" dirty="0">
                <a:latin typeface="Comic Sans MS" panose="030F0702030302020204" pitchFamily="66" charset="0"/>
              </a:rPr>
              <a:t> and </a:t>
            </a:r>
            <a:r>
              <a:rPr lang="en-US" sz="2600" u="sng" dirty="0">
                <a:latin typeface="Comic Sans MS" panose="030F0702030302020204" pitchFamily="66" charset="0"/>
              </a:rPr>
              <a:t>medulla</a:t>
            </a:r>
            <a:r>
              <a:rPr lang="en-US" sz="2600" dirty="0">
                <a:latin typeface="Comic Sans MS" panose="030F0702030302020204" pitchFamily="66" charset="0"/>
              </a:rPr>
              <a:t> in relation to the cranial nerves.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marL="442913" indent="-442913" algn="just">
              <a:spcBef>
                <a:spcPts val="1800"/>
              </a:spcBef>
              <a:buClr>
                <a:srgbClr val="C00000"/>
              </a:buClr>
              <a:buSzPct val="102000"/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omic Sans MS" panose="030F0702030302020204" pitchFamily="66" charset="0"/>
              </a:rPr>
              <a:t>The </a:t>
            </a:r>
            <a:r>
              <a:rPr lang="en-US" sz="2600" dirty="0">
                <a:latin typeface="Comic Sans MS" panose="030F0702030302020204" pitchFamily="66" charset="0"/>
              </a:rPr>
              <a:t>lateral column in the thoracic spinal cord contains cells which give rise to the sympathetic outflow.</a:t>
            </a:r>
            <a:endParaRPr lang="en-IN" sz="2600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Central Autonomic Connections</a:t>
            </a:r>
            <a:endParaRPr lang="en-IN" sz="32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Pictures\Blossoms\PTBL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3698" y="245420"/>
            <a:ext cx="8660524" cy="6439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4644" y="2438401"/>
            <a:ext cx="4575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155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0" y="282135"/>
            <a:ext cx="10125546" cy="8120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Classification of Nervous System</a:t>
            </a:r>
            <a:endParaRPr lang="en-IN" sz="36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62980715"/>
              </p:ext>
            </p:extLst>
          </p:nvPr>
        </p:nvGraphicFramePr>
        <p:xfrm>
          <a:off x="1126155" y="1179892"/>
          <a:ext cx="8492149" cy="21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Straight Connector 3"/>
          <p:cNvSpPr/>
          <p:nvPr/>
        </p:nvSpPr>
        <p:spPr>
          <a:xfrm>
            <a:off x="7050971" y="3148619"/>
            <a:ext cx="2272420" cy="3686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392"/>
                </a:lnTo>
                <a:lnTo>
                  <a:pt x="2644207" y="184392"/>
                </a:lnTo>
                <a:lnTo>
                  <a:pt x="2644207" y="368616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4"/>
          <p:cNvSpPr/>
          <p:nvPr/>
        </p:nvSpPr>
        <p:spPr>
          <a:xfrm>
            <a:off x="4751540" y="3149119"/>
            <a:ext cx="3413684" cy="3685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3419" y="0"/>
                </a:moveTo>
                <a:lnTo>
                  <a:pt x="2293419" y="184308"/>
                </a:lnTo>
                <a:lnTo>
                  <a:pt x="0" y="184308"/>
                </a:lnTo>
                <a:lnTo>
                  <a:pt x="0" y="368531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223096" y="3517650"/>
            <a:ext cx="3076705" cy="877255"/>
            <a:chOff x="564152" y="1245787"/>
            <a:chExt cx="2763637" cy="877255"/>
          </a:xfrm>
        </p:grpSpPr>
        <p:sp>
          <p:nvSpPr>
            <p:cNvPr id="24" name="Rectangle 23"/>
            <p:cNvSpPr/>
            <p:nvPr/>
          </p:nvSpPr>
          <p:spPr>
            <a:xfrm>
              <a:off x="564152" y="1245787"/>
              <a:ext cx="2763637" cy="877255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564152" y="1245787"/>
              <a:ext cx="2763637" cy="877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/>
              <a:r>
                <a:rPr lang="en-US" b="1" dirty="0">
                  <a:latin typeface="Comic Sans MS" panose="030F0702030302020204" pitchFamily="66" charset="0"/>
                </a:rPr>
                <a:t>Somatic Nervous System</a:t>
              </a:r>
              <a:endParaRPr lang="en-IN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>
                  <a:latin typeface="Comic Sans MS" panose="030F0702030302020204" pitchFamily="66" charset="0"/>
                </a:rPr>
                <a:t>(Only skeletal muscles</a:t>
              </a:r>
              <a:r>
                <a:rPr lang="en-US" b="1" dirty="0" smtClean="0">
                  <a:latin typeface="Comic Sans MS" panose="030F0702030302020204" pitchFamily="66" charset="0"/>
                </a:rPr>
                <a:t>)</a:t>
              </a:r>
              <a:endParaRPr lang="en-IN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22235" y="3526704"/>
            <a:ext cx="4617875" cy="1840508"/>
            <a:chOff x="5317995" y="1245872"/>
            <a:chExt cx="3089544" cy="697406"/>
          </a:xfrm>
        </p:grpSpPr>
        <p:sp>
          <p:nvSpPr>
            <p:cNvPr id="22" name="Rectangle 21"/>
            <p:cNvSpPr/>
            <p:nvPr/>
          </p:nvSpPr>
          <p:spPr>
            <a:xfrm>
              <a:off x="5359654" y="1245872"/>
              <a:ext cx="3047885" cy="697406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5317995" y="1282295"/>
              <a:ext cx="3047885" cy="64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Autonomic Nervous System</a:t>
              </a:r>
              <a:endParaRPr lang="en-IN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or</a:t>
              </a:r>
              <a:endParaRPr lang="en-IN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dirty="0" smtClean="0">
                  <a:latin typeface="Comic Sans MS" panose="030F0702030302020204" pitchFamily="66" charset="0"/>
                </a:rPr>
                <a:t>Involuntary or Visceral or Vegetative </a:t>
              </a:r>
              <a:r>
                <a:rPr lang="en-US" dirty="0">
                  <a:latin typeface="Comic Sans MS" panose="030F0702030302020204" pitchFamily="66" charset="0"/>
                </a:rPr>
                <a:t>Nervous System</a:t>
              </a:r>
              <a:endParaRPr lang="en-IN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(Viscera, heart, blood vessels, smooth muscles, cardiac muscles, glands etc.)</a:t>
              </a:r>
              <a:endParaRPr lang="en-IN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Straight Connector 3"/>
          <p:cNvSpPr/>
          <p:nvPr/>
        </p:nvSpPr>
        <p:spPr>
          <a:xfrm>
            <a:off x="7909538" y="5383302"/>
            <a:ext cx="2272420" cy="3686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392"/>
                </a:lnTo>
                <a:lnTo>
                  <a:pt x="2644207" y="184392"/>
                </a:lnTo>
                <a:lnTo>
                  <a:pt x="2644207" y="368616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Straight Connector 4"/>
          <p:cNvSpPr/>
          <p:nvPr/>
        </p:nvSpPr>
        <p:spPr>
          <a:xfrm>
            <a:off x="5610107" y="5383802"/>
            <a:ext cx="3413684" cy="3685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3419" y="0"/>
                </a:moveTo>
                <a:lnTo>
                  <a:pt x="2293419" y="184308"/>
                </a:lnTo>
                <a:lnTo>
                  <a:pt x="0" y="184308"/>
                </a:lnTo>
                <a:lnTo>
                  <a:pt x="0" y="368531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oup 27"/>
          <p:cNvGrpSpPr/>
          <p:nvPr/>
        </p:nvGrpSpPr>
        <p:grpSpPr>
          <a:xfrm>
            <a:off x="2330264" y="5752333"/>
            <a:ext cx="3991971" cy="583599"/>
            <a:chOff x="564152" y="1245787"/>
            <a:chExt cx="2763637" cy="877255"/>
          </a:xfrm>
        </p:grpSpPr>
        <p:sp>
          <p:nvSpPr>
            <p:cNvPr id="29" name="Rectangle 28"/>
            <p:cNvSpPr/>
            <p:nvPr/>
          </p:nvSpPr>
          <p:spPr>
            <a:xfrm>
              <a:off x="564152" y="1245787"/>
              <a:ext cx="2763637" cy="877255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564152" y="1245787"/>
              <a:ext cx="2763637" cy="877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Sympathetic Nervous System</a:t>
              </a:r>
              <a:endParaRPr lang="en-IN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(Adrenergic Nervous System)</a:t>
              </a:r>
              <a:endParaRPr lang="en-IN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80802" y="5761387"/>
            <a:ext cx="4148607" cy="574545"/>
            <a:chOff x="5317995" y="1245872"/>
            <a:chExt cx="3089544" cy="697406"/>
          </a:xfrm>
        </p:grpSpPr>
        <p:sp>
          <p:nvSpPr>
            <p:cNvPr id="32" name="Rectangle 31"/>
            <p:cNvSpPr/>
            <p:nvPr/>
          </p:nvSpPr>
          <p:spPr>
            <a:xfrm>
              <a:off x="5359654" y="1245872"/>
              <a:ext cx="3047885" cy="697406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5317995" y="1282295"/>
              <a:ext cx="3047885" cy="64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Parasympathetic Nervous System</a:t>
              </a:r>
              <a:endParaRPr lang="en-IN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(Cholinergic Nervous System</a:t>
              </a:r>
              <a:r>
                <a:rPr lang="en-US" b="1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)</a:t>
              </a:r>
              <a:endParaRPr lang="en-IN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9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" y="1457609"/>
            <a:ext cx="11353046" cy="5051834"/>
          </a:xfrm>
        </p:spPr>
        <p:txBody>
          <a:bodyPr/>
          <a:lstStyle/>
          <a:p>
            <a:pPr marL="361950" indent="-361950">
              <a:tabLst>
                <a:tab pos="36195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Afferent 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(Sensory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dirty="0" smtClean="0">
                <a:latin typeface="Comic Sans MS" panose="030F0702030302020204" pitchFamily="66" charset="0"/>
              </a:rPr>
              <a:t> 	Nerves </a:t>
            </a:r>
            <a:r>
              <a:rPr lang="en-US" dirty="0">
                <a:latin typeface="Comic Sans MS" panose="030F0702030302020204" pitchFamily="66" charset="0"/>
              </a:rPr>
              <a:t>that convey flow of impulse </a:t>
            </a:r>
            <a:r>
              <a:rPr lang="en-US" dirty="0" smtClean="0">
                <a:latin typeface="Comic Sans MS" panose="030F0702030302020204" pitchFamily="66" charset="0"/>
              </a:rPr>
              <a:t>						from	peripheral </a:t>
            </a:r>
            <a:r>
              <a:rPr lang="en-US" dirty="0">
                <a:latin typeface="Comic Sans MS" panose="030F0702030302020204" pitchFamily="66" charset="0"/>
              </a:rPr>
              <a:t>to CNS.</a:t>
            </a:r>
            <a:endParaRPr lang="en-IN" dirty="0">
              <a:latin typeface="Comic Sans MS" panose="030F0702030302020204" pitchFamily="66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Efferent (Motor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dirty="0" smtClean="0">
                <a:latin typeface="Comic Sans MS" panose="030F0702030302020204" pitchFamily="66" charset="0"/>
              </a:rPr>
              <a:t> 	Nerves </a:t>
            </a:r>
            <a:r>
              <a:rPr lang="en-US" dirty="0">
                <a:latin typeface="Comic Sans MS" panose="030F0702030302020204" pitchFamily="66" charset="0"/>
              </a:rPr>
              <a:t>that convey impulses from the </a:t>
            </a:r>
            <a:r>
              <a:rPr lang="en-US" dirty="0" smtClean="0">
                <a:latin typeface="Comic Sans MS" panose="030F0702030302020204" pitchFamily="66" charset="0"/>
              </a:rPr>
              <a:t>					brain	and </a:t>
            </a:r>
            <a:r>
              <a:rPr lang="en-US" dirty="0">
                <a:latin typeface="Comic Sans MS" panose="030F0702030302020204" pitchFamily="66" charset="0"/>
              </a:rPr>
              <a:t>spinal cord (CNS) to muscles, </a:t>
            </a:r>
            <a:r>
              <a:rPr lang="en-US" dirty="0" smtClean="0">
                <a:latin typeface="Comic Sans MS" panose="030F0702030302020204" pitchFamily="66" charset="0"/>
              </a:rPr>
              <a:t>					glands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dirty="0" smtClean="0">
                <a:latin typeface="Comic Sans MS" panose="030F0702030302020204" pitchFamily="66" charset="0"/>
              </a:rPr>
              <a:t>	other </a:t>
            </a:r>
            <a:r>
              <a:rPr lang="en-US" dirty="0">
                <a:latin typeface="Comic Sans MS" panose="030F0702030302020204" pitchFamily="66" charset="0"/>
              </a:rPr>
              <a:t>effector organs.</a:t>
            </a:r>
            <a:endParaRPr lang="en-IN" dirty="0">
              <a:latin typeface="Comic Sans MS" panose="030F0702030302020204" pitchFamily="66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Ganglion          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It </a:t>
            </a:r>
            <a:r>
              <a:rPr lang="en-US" dirty="0">
                <a:latin typeface="Comic Sans MS" panose="030F0702030302020204" pitchFamily="66" charset="0"/>
              </a:rPr>
              <a:t>is an aggregation of synapses.</a:t>
            </a:r>
            <a:endParaRPr lang="en-IN" dirty="0">
              <a:latin typeface="Comic Sans MS" panose="030F0702030302020204" pitchFamily="66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US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Neuroeffector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junction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 smtClean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junction of a post-ganglionic </a:t>
            </a:r>
            <a:r>
              <a:rPr lang="en-US" dirty="0" smtClean="0">
                <a:latin typeface="Comic Sans MS" panose="030F0702030302020204" pitchFamily="66" charset="0"/>
              </a:rPr>
              <a:t>						axonal </a:t>
            </a:r>
            <a:r>
              <a:rPr lang="en-US" dirty="0">
                <a:latin typeface="Comic Sans MS" panose="030F0702030302020204" pitchFamily="66" charset="0"/>
              </a:rPr>
              <a:t>terminal with its effector cell is </a:t>
            </a:r>
            <a:r>
              <a:rPr lang="en-US" dirty="0" smtClean="0">
                <a:latin typeface="Comic Sans MS" panose="030F0702030302020204" pitchFamily="66" charset="0"/>
              </a:rPr>
              <a:t>					termed </a:t>
            </a:r>
            <a:r>
              <a:rPr lang="en-US" dirty="0">
                <a:latin typeface="Comic Sans MS" panose="030F0702030302020204" pitchFamily="66" charset="0"/>
              </a:rPr>
              <a:t>a </a:t>
            </a:r>
            <a:r>
              <a:rPr lang="en-US" dirty="0" err="1">
                <a:latin typeface="Comic Sans MS" panose="030F0702030302020204" pitchFamily="66" charset="0"/>
              </a:rPr>
              <a:t>neuroeffector</a:t>
            </a:r>
            <a:r>
              <a:rPr lang="en-US" dirty="0">
                <a:latin typeface="Comic Sans MS" panose="030F0702030302020204" pitchFamily="66" charset="0"/>
              </a:rPr>
              <a:t> junction.</a:t>
            </a:r>
            <a:endParaRPr lang="en-IN" dirty="0">
              <a:latin typeface="Comic Sans MS" panose="030F0702030302020204" pitchFamily="66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Nerve 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plexus    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It </a:t>
            </a:r>
            <a:r>
              <a:rPr lang="en-US" dirty="0">
                <a:latin typeface="Comic Sans MS" panose="030F0702030302020204" pitchFamily="66" charset="0"/>
              </a:rPr>
              <a:t>is a network of nerve </a:t>
            </a:r>
            <a:r>
              <a:rPr lang="en-US" dirty="0" err="1" smtClean="0">
                <a:latin typeface="Comic Sans MS" panose="030F0702030302020204" pitchFamily="66" charset="0"/>
              </a:rPr>
              <a:t>fibres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IN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32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Terms &amp; Definitions</a:t>
            </a:r>
            <a:endParaRPr lang="en-IN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2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Differences between Autonomic and Somatic Nervous System</a:t>
            </a:r>
            <a:endParaRPr lang="en-IN" sz="3200" dirty="0">
              <a:solidFill>
                <a:srgbClr val="80008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9030"/>
              </p:ext>
            </p:extLst>
          </p:nvPr>
        </p:nvGraphicFramePr>
        <p:xfrm>
          <a:off x="516048" y="1481604"/>
          <a:ext cx="11325885" cy="4938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10265">
                  <a:extLst>
                    <a:ext uri="{9D8B030D-6E8A-4147-A177-3AD203B41FA5}">
                      <a16:colId xmlns:a16="http://schemas.microsoft.com/office/drawing/2014/main" val="785729448"/>
                    </a:ext>
                  </a:extLst>
                </a:gridCol>
                <a:gridCol w="5015620">
                  <a:extLst>
                    <a:ext uri="{9D8B030D-6E8A-4147-A177-3AD203B41FA5}">
                      <a16:colId xmlns:a16="http://schemas.microsoft.com/office/drawing/2014/main" val="2839752523"/>
                    </a:ext>
                  </a:extLst>
                </a:gridCol>
              </a:tblGrid>
              <a:tr h="35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Comic Sans MS" panose="030F0702030302020204" pitchFamily="66" charset="0"/>
                        </a:rPr>
                        <a:t>Autonomic Nervous System (A.N.S.)</a:t>
                      </a:r>
                      <a:endParaRPr lang="en-IN" sz="18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55158" marR="55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Comic Sans MS" panose="030F0702030302020204" pitchFamily="66" charset="0"/>
                        </a:rPr>
                        <a:t>Somatic Nervous System</a:t>
                      </a:r>
                      <a:endParaRPr lang="en-IN" sz="18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55158" marR="55158" marT="0" marB="0"/>
                </a:tc>
                <a:extLst>
                  <a:ext uri="{0D108BD9-81ED-4DB2-BD59-A6C34878D82A}">
                    <a16:rowId xmlns:a16="http://schemas.microsoft.com/office/drawing/2014/main" val="700912500"/>
                  </a:ext>
                </a:extLst>
              </a:tr>
              <a:tr h="45786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Supply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all innervated structures of the body except skeletal muscles.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Synapse in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A.N.S. occurs in ganglia that are entirely outside the cerebrospinal axis.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Many autonomic </a:t>
                      </a:r>
                      <a:r>
                        <a:rPr lang="en-US" sz="1800" dirty="0" err="1" smtClean="0">
                          <a:effectLst/>
                          <a:latin typeface="Comic Sans MS" panose="030F0702030302020204" pitchFamily="66" charset="0"/>
                        </a:rPr>
                        <a:t>fibres</a:t>
                      </a: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form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extensive peripheral plexuses.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When cut, organ supplied generally show some level of spontaneous activity independent of intact innervations.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Pre-ganglionic and post-ganglionic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fibres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are present.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Post-ganglionic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ANS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fibres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non-myelinated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(slow conduction of impulse), whereas pre-ganglionic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fibres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are myelinated (fast conduction of nerve impulse).</a:t>
                      </a:r>
                      <a:endParaRPr lang="en-IN" sz="18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55158" marR="551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They supply skeletal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muscles.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peripheral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ganglia, synapses are within the cerebrospinal axis.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 No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peripheral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plexus.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endParaRPr lang="en-US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When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cut, skeletal muscles supplied become paralyzed and undergo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atrophy.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such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nomenclature.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 Most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fibres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of skeletal muscles are myelinated.</a:t>
                      </a:r>
                      <a:endParaRPr lang="en-IN" sz="18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55158" marR="55158" marT="0" marB="0"/>
                </a:tc>
                <a:extLst>
                  <a:ext uri="{0D108BD9-81ED-4DB2-BD59-A6C34878D82A}">
                    <a16:rowId xmlns:a16="http://schemas.microsoft.com/office/drawing/2014/main" val="340471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3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3" y="199177"/>
            <a:ext cx="5761708" cy="65003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24" y="2250558"/>
            <a:ext cx="4412810" cy="1588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Schematic Representation of ANS </a:t>
            </a:r>
            <a:b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(Human)</a:t>
            </a:r>
            <a:endParaRPr lang="en-IN" sz="28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"/>
          <p:cNvPicPr/>
          <p:nvPr/>
        </p:nvPicPr>
        <p:blipFill>
          <a:blip r:embed="rId2">
            <a:lum bright="4000" contrast="10000"/>
          </a:blip>
          <a:srcRect/>
          <a:stretch>
            <a:fillRect/>
          </a:stretch>
        </p:blipFill>
        <p:spPr bwMode="auto">
          <a:xfrm>
            <a:off x="1656791" y="2163778"/>
            <a:ext cx="9189991" cy="43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992" y="389193"/>
            <a:ext cx="11501673" cy="7008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Schematic Representation of ANS (Animals)</a:t>
            </a:r>
            <a:endParaRPr lang="en-IN" sz="2800" dirty="0">
              <a:solidFill>
                <a:srgbClr val="800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007" y="1331808"/>
            <a:ext cx="108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Anatomical representation of motor innervation from the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Sympathetic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nervous system</a:t>
            </a:r>
            <a:endParaRPr lang="en-IN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 1"/>
          <p:cNvPicPr/>
          <p:nvPr/>
        </p:nvPicPr>
        <p:blipFill>
          <a:blip r:embed="rId2">
            <a:lum bright="5000" contrast="6000"/>
          </a:blip>
          <a:srcRect/>
          <a:stretch>
            <a:fillRect/>
          </a:stretch>
        </p:blipFill>
        <p:spPr bwMode="auto">
          <a:xfrm>
            <a:off x="1176950" y="2009869"/>
            <a:ext cx="10012339" cy="46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992" y="389193"/>
            <a:ext cx="11501673" cy="7008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Schematic Representation of ANS (Animals)</a:t>
            </a:r>
            <a:endParaRPr lang="en-IN" sz="2800" dirty="0">
              <a:solidFill>
                <a:srgbClr val="800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81" y="1412664"/>
            <a:ext cx="1176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Anatomical representation of motor innervation from the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Parasympathetic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nervous system</a:t>
            </a:r>
            <a:endParaRPr lang="en-IN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32058"/>
              </p:ext>
            </p:extLst>
          </p:nvPr>
        </p:nvGraphicFramePr>
        <p:xfrm>
          <a:off x="588471" y="1035693"/>
          <a:ext cx="11018068" cy="5471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443314">
                  <a:extLst>
                    <a:ext uri="{9D8B030D-6E8A-4147-A177-3AD203B41FA5}">
                      <a16:colId xmlns:a16="http://schemas.microsoft.com/office/drawing/2014/main" val="1533063320"/>
                    </a:ext>
                  </a:extLst>
                </a:gridCol>
                <a:gridCol w="5574754">
                  <a:extLst>
                    <a:ext uri="{9D8B030D-6E8A-4147-A177-3AD203B41FA5}">
                      <a16:colId xmlns:a16="http://schemas.microsoft.com/office/drawing/2014/main" val="2508316749"/>
                    </a:ext>
                  </a:extLst>
                </a:gridCol>
              </a:tblGrid>
              <a:tr h="503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Sympathetic Nervous System 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Adrenergic Nervous 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System)</a:t>
                      </a:r>
                      <a:endParaRPr lang="en-IN" sz="1800" b="1" dirty="0"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Parasympathetic Nervous System</a:t>
                      </a:r>
                      <a:endParaRPr lang="en-IN" sz="1800" b="1" dirty="0"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(Cholinergic Nervous System)</a:t>
                      </a:r>
                      <a:endParaRPr lang="en-IN" sz="1800" b="1" dirty="0"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4054" marR="34054" marT="0" marB="0"/>
                </a:tc>
                <a:extLst>
                  <a:ext uri="{0D108BD9-81ED-4DB2-BD59-A6C34878D82A}">
                    <a16:rowId xmlns:a16="http://schemas.microsoft.com/office/drawing/2014/main" val="199661400"/>
                  </a:ext>
                </a:extLst>
              </a:tr>
              <a:tr h="4162149">
                <a:tc>
                  <a:txBody>
                    <a:bodyPr/>
                    <a:lstStyle/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Thoraco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-lumbar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outflow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(T</a:t>
                      </a:r>
                      <a:r>
                        <a:rPr lang="en-US" sz="1800" baseline="-250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to L</a:t>
                      </a:r>
                      <a:r>
                        <a:rPr lang="en-US" sz="1800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).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endParaRPr lang="en-US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Ganglia nearer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to the C.N.S.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Post-ganglionic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longer.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Distribution throughout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the body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Neurotransmitters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en-US" sz="1800" dirty="0" err="1" smtClean="0">
                          <a:effectLst/>
                          <a:latin typeface="Comic Sans MS" panose="030F0702030302020204" pitchFamily="66" charset="0"/>
                        </a:rPr>
                        <a:t>ACh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(in ganglia) and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NE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(at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neuroeffector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junctions).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Functions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in a direction which fits the body for a period of activity and energy expenditure. 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Sympathetic activity increases in stress and emergency. 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8862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If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nerve is cut, the animal will survive with some physiological change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Craniosacral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outflow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: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 3</a:t>
                      </a:r>
                      <a:r>
                        <a:rPr lang="en-US" sz="1800" baseline="30000" dirty="0" smtClean="0">
                          <a:effectLst/>
                          <a:latin typeface="Comic Sans MS" panose="030F0702030302020204" pitchFamily="66" charset="0"/>
                        </a:rPr>
                        <a:t>rd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, 7</a:t>
                      </a:r>
                      <a:r>
                        <a:rPr lang="en-US" sz="1800" baseline="30000" dirty="0" smtClean="0">
                          <a:effectLst/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, 9</a:t>
                      </a:r>
                      <a:r>
                        <a:rPr lang="en-US" sz="1800" baseline="30000" dirty="0" smtClean="0">
                          <a:effectLst/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r>
                        <a:rPr lang="en-US" sz="1800" baseline="30000" dirty="0">
                          <a:effectLst/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cranial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nerves along with 2</a:t>
                      </a:r>
                      <a:r>
                        <a:rPr lang="en-US" sz="1800" baseline="30000" dirty="0">
                          <a:effectLst/>
                          <a:latin typeface="Comic Sans MS" panose="030F0702030302020204" pitchFamily="66" charset="0"/>
                        </a:rPr>
                        <a:t>nd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, 3</a:t>
                      </a:r>
                      <a:r>
                        <a:rPr lang="en-US" sz="1800" baseline="30000" dirty="0">
                          <a:effectLst/>
                          <a:latin typeface="Comic Sans MS" panose="030F0702030302020204" pitchFamily="66" charset="0"/>
                        </a:rPr>
                        <a:t>rd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&amp;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800" baseline="30000" dirty="0">
                          <a:effectLst/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sacral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nerves.</a:t>
                      </a: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Ganglia away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from the C.N.S.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Post-ganglionic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fibre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shorter.</a:t>
                      </a: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Distribution much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more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limited.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Neurotransmitter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is </a:t>
                      </a:r>
                      <a:r>
                        <a:rPr lang="en-US" sz="1800" dirty="0" err="1" smtClean="0">
                          <a:effectLst/>
                          <a:latin typeface="Comic Sans MS" panose="030F0702030302020204" pitchFamily="66" charset="0"/>
                        </a:rPr>
                        <a:t>ACh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in both ganglia and at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</a:rPr>
                        <a:t>neuroeffector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 junctions.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Functions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towards the needs of a period of inactivity and repair of energy deficits. </a:t>
                      </a:r>
                      <a:endParaRPr lang="en-IN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Parasympathetic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activity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predominates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during rest.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endParaRPr lang="en-US" sz="1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442913" lvl="0" indent="-44291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65430" algn="l"/>
                        </a:tabLst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If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taken out, the function is usually normal but due to conservation of energy, animal will not survive long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IN" sz="18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4054" marR="34054" marT="0" marB="0"/>
                </a:tc>
                <a:extLst>
                  <a:ext uri="{0D108BD9-81ED-4DB2-BD59-A6C34878D82A}">
                    <a16:rowId xmlns:a16="http://schemas.microsoft.com/office/drawing/2014/main" val="8325767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0899" y="-67121"/>
            <a:ext cx="11181784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Differences between Sympathetic and Parasympathetic A.N.S.</a:t>
            </a:r>
            <a:endParaRPr lang="en-IN" sz="28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60899" y="-67121"/>
            <a:ext cx="11181784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Type of Autonomic Nerve </a:t>
            </a:r>
            <a:r>
              <a:rPr lang="en-US" sz="2800" b="1" dirty="0" err="1" smtClean="0">
                <a:solidFill>
                  <a:srgbClr val="800080"/>
                </a:solidFill>
                <a:latin typeface="Comic Sans MS" panose="030F0702030302020204" pitchFamily="66" charset="0"/>
              </a:rPr>
              <a:t>Fibres</a:t>
            </a:r>
            <a:endParaRPr lang="en-IN" sz="2800" dirty="0">
              <a:solidFill>
                <a:srgbClr val="80008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2" y="2730742"/>
            <a:ext cx="4601565" cy="79451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8" y="4317616"/>
            <a:ext cx="4701147" cy="8505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0" y="5868425"/>
            <a:ext cx="2652669" cy="8953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73" y="2343165"/>
            <a:ext cx="4393336" cy="136374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32" y="3925819"/>
            <a:ext cx="4847280" cy="174164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43210" y="2294715"/>
            <a:ext cx="3259251" cy="30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Sympathetic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adrenergic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40786" y="1593199"/>
            <a:ext cx="2598788" cy="30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Sympathetic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7435" y="3706907"/>
            <a:ext cx="618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(ii) Sympathetic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cholinergic: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Salivary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bronchial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&amp;    sweat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glands of all animals except sheep and horses.</a:t>
            </a:r>
            <a:endParaRPr lang="en-IN" dirty="0"/>
          </a:p>
        </p:txBody>
      </p:sp>
      <p:sp>
        <p:nvSpPr>
          <p:cNvPr id="77" name="Rectangle 76"/>
          <p:cNvSpPr/>
          <p:nvPr/>
        </p:nvSpPr>
        <p:spPr>
          <a:xfrm>
            <a:off x="477435" y="52955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Aft>
                <a:spcPts val="0"/>
              </a:spcAft>
              <a:tabLst>
                <a:tab pos="228600" algn="l"/>
              </a:tabLst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(iii) Sympathetic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splanchnic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cholinergic</a:t>
            </a: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sympathetic preganglionic </a:t>
            </a:r>
            <a:r>
              <a:rPr lang="en-US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fibre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: Supplies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 adrenal gland.</a:t>
            </a:r>
            <a:endParaRPr lang="en-IN" dirty="0"/>
          </a:p>
        </p:txBody>
      </p:sp>
      <p:sp>
        <p:nvSpPr>
          <p:cNvPr id="78" name="Rectangle 77"/>
          <p:cNvSpPr/>
          <p:nvPr/>
        </p:nvSpPr>
        <p:spPr>
          <a:xfrm>
            <a:off x="7059862" y="1629625"/>
            <a:ext cx="309091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Parasympathetic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89306" y="2523569"/>
            <a:ext cx="500067" cy="30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689306" y="4201561"/>
            <a:ext cx="500067" cy="30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(ii)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635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Introduction to Autonomic Nervous System</vt:lpstr>
      <vt:lpstr>Classification of Nervous System</vt:lpstr>
      <vt:lpstr>Terms &amp; Definitions</vt:lpstr>
      <vt:lpstr>Differences between Autonomic and Somatic Nervous System</vt:lpstr>
      <vt:lpstr>Schematic Representation of ANS  (Human)</vt:lpstr>
      <vt:lpstr>Schematic Representation of ANS (Animals)</vt:lpstr>
      <vt:lpstr>Schematic Representation of ANS (Animals)</vt:lpstr>
      <vt:lpstr>Differences between Sympathetic and Parasympathetic A.N.S.</vt:lpstr>
      <vt:lpstr>Type of Autonomic Nerve Fibres</vt:lpstr>
      <vt:lpstr>Central Autonomic Connections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Autonomic Nervous System</dc:title>
  <dc:creator>HP</dc:creator>
  <cp:lastModifiedBy>Dr. Nirbhay Kumar</cp:lastModifiedBy>
  <cp:revision>58</cp:revision>
  <dcterms:created xsi:type="dcterms:W3CDTF">2019-08-07T04:06:43Z</dcterms:created>
  <dcterms:modified xsi:type="dcterms:W3CDTF">2020-03-29T11:33:49Z</dcterms:modified>
</cp:coreProperties>
</file>