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394" r:id="rId2"/>
    <p:sldId id="397" r:id="rId3"/>
    <p:sldId id="393" r:id="rId4"/>
    <p:sldId id="382" r:id="rId5"/>
    <p:sldId id="383" r:id="rId6"/>
    <p:sldId id="384" r:id="rId7"/>
    <p:sldId id="38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D68B-53BA-400C-BB1E-49C3B79F43F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F1D1E-5792-4A9A-9C7D-2355FE40E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242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dirty="0">
                <a:solidFill>
                  <a:srgbClr val="C00000"/>
                </a:solidFill>
                <a:latin typeface="Arial Black" pitchFamily="34" charset="0"/>
              </a:rPr>
            </a:br>
            <a:br>
              <a:rPr lang="en-US" sz="4900" dirty="0">
                <a:solidFill>
                  <a:srgbClr val="C00000"/>
                </a:solidFill>
                <a:latin typeface="Arial Black" pitchFamily="34" charset="0"/>
              </a:rPr>
            </a:br>
            <a:br>
              <a:rPr lang="en-US" sz="4900" dirty="0">
                <a:solidFill>
                  <a:srgbClr val="C00000"/>
                </a:solidFill>
                <a:latin typeface="Arial Black" pitchFamily="34" charset="0"/>
              </a:rPr>
            </a:br>
            <a:br>
              <a:rPr lang="en-US" sz="49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4900" dirty="0">
                <a:solidFill>
                  <a:srgbClr val="C00000"/>
                </a:solidFill>
                <a:latin typeface="Arial Black" pitchFamily="34" charset="0"/>
              </a:rPr>
              <a:t>UNIT- 9</a:t>
            </a:r>
            <a:br>
              <a:rPr lang="en-US" sz="4900" dirty="0">
                <a:solidFill>
                  <a:srgbClr val="C00000"/>
                </a:solidFill>
                <a:latin typeface="Arial Black" pitchFamily="34" charset="0"/>
              </a:rPr>
            </a:br>
            <a:br>
              <a:rPr lang="en-US" dirty="0"/>
            </a:br>
            <a:r>
              <a:rPr lang="en-US" dirty="0">
                <a:solidFill>
                  <a:srgbClr val="00B050"/>
                </a:solidFill>
                <a:latin typeface="Aardvark" pitchFamily="2" charset="0"/>
              </a:rPr>
              <a:t>CONTEMPORARY ISSUES IN LIVESTOCK ENTERPRISES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667000"/>
            <a:ext cx="8305800" cy="3352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35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3500" b="1" dirty="0">
                <a:solidFill>
                  <a:srgbClr val="7030A0"/>
                </a:solidFill>
              </a:rPr>
              <a:t>Topic </a:t>
            </a:r>
            <a:r>
              <a:rPr lang="en-US" dirty="0"/>
              <a:t>: </a:t>
            </a:r>
            <a:r>
              <a:rPr lang="en-IN" sz="2400" b="1" dirty="0">
                <a:solidFill>
                  <a:srgbClr val="7030A0"/>
                </a:solidFill>
                <a:latin typeface="Arial Black" pitchFamily="34" charset="0"/>
              </a:rPr>
              <a:t>Gender and Agricultural Development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Department of Veterinary &amp; A. H. Extension Education</a:t>
            </a:r>
          </a:p>
          <a:p>
            <a:pPr>
              <a:buNone/>
            </a:pPr>
            <a:r>
              <a:rPr lang="en-US" b="1" dirty="0"/>
              <a:t>Bihar Veterinary College, Patna -14</a:t>
            </a:r>
          </a:p>
        </p:txBody>
      </p:sp>
      <p:pic>
        <p:nvPicPr>
          <p:cNvPr id="4" name="Picture 4" descr="E:\Dr. Saroj New 1 W bkt 21.02.2016\LOGO\New Logo\BASU LOGO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5881" y="163512"/>
            <a:ext cx="3491519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781800" y="533400"/>
            <a:ext cx="2209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metr706 BlkCn BT" pitchFamily="34" charset="0"/>
                <a:cs typeface="Arial" pitchFamily="34" charset="0"/>
              </a:rPr>
              <a:t>Lecture -2</a:t>
            </a:r>
            <a:endParaRPr lang="en-US" sz="3600" dirty="0">
              <a:latin typeface="Geometr706 BlkCn B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8179" y="5943600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 Black" pitchFamily="34" charset="0"/>
              </a:rPr>
              <a:t>Instructor : </a:t>
            </a:r>
            <a:r>
              <a:rPr lang="en-US" dirty="0">
                <a:solidFill>
                  <a:srgbClr val="000099"/>
                </a:solidFill>
                <a:latin typeface="Arial Black" pitchFamily="34" charset="0"/>
              </a:rPr>
              <a:t>Dr. Saroj K. </a:t>
            </a:r>
            <a:r>
              <a:rPr lang="en-US" dirty="0" err="1">
                <a:solidFill>
                  <a:srgbClr val="000099"/>
                </a:solidFill>
                <a:latin typeface="Arial Black" pitchFamily="34" charset="0"/>
              </a:rPr>
              <a:t>Rajak</a:t>
            </a:r>
            <a:endParaRPr lang="en-US" dirty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           </a:t>
            </a:r>
            <a:r>
              <a:rPr lang="en-US" dirty="0" err="1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Asstt</a:t>
            </a:r>
            <a:r>
              <a:rPr lang="en-US" dirty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. Professor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</p:spPr>
        <p:txBody>
          <a:bodyPr/>
          <a:lstStyle/>
          <a:p>
            <a:pPr>
              <a:buNone/>
            </a:pPr>
            <a:r>
              <a:rPr lang="en-IN" sz="2800" dirty="0">
                <a:solidFill>
                  <a:srgbClr val="7030A0"/>
                </a:solidFill>
              </a:rPr>
              <a:t>  </a:t>
            </a:r>
            <a:r>
              <a:rPr lang="en-IN" sz="2800" b="1" dirty="0">
                <a:solidFill>
                  <a:srgbClr val="7030A0"/>
                </a:solidFill>
                <a:latin typeface="Arial Black" pitchFamily="34" charset="0"/>
              </a:rPr>
              <a:t>Gender and Agricultural Development</a:t>
            </a:r>
          </a:p>
          <a:p>
            <a:pPr>
              <a:buNone/>
            </a:pPr>
            <a:endParaRPr lang="en-IN" sz="6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3058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Gender and Agricultural Development</a:t>
            </a:r>
          </a:p>
          <a:p>
            <a:r>
              <a:rPr lang="en-IN" dirty="0"/>
              <a:t>Agriculture involves both self-employment and wage employment and accordingly requires precise information about who does what? In fact the land holding of 75% of farming community being small the number of landless labourers have swelled up over time by working on others’ farm.</a:t>
            </a:r>
          </a:p>
          <a:p>
            <a:r>
              <a:rPr lang="en-IN" dirty="0"/>
              <a:t>The situation thus demands an understanding of activity performance of men and women; and the children – girls and boys, whose lives are fundamentally structured in different ways. Their living pattern, work pattern, interaction style and sharing of scientific information differ within the socioeconomic groups. Similarly, a gender-based division of labour is universal but culture and community diversities cause differentiation.</a:t>
            </a:r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8305800" cy="5943600"/>
          </a:xfrm>
        </p:spPr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Gender Concepts</a:t>
            </a:r>
          </a:p>
          <a:p>
            <a:r>
              <a:rPr lang="en-IN" dirty="0"/>
              <a:t>Sex</a:t>
            </a:r>
          </a:p>
          <a:p>
            <a:pPr marL="0" indent="0">
              <a:buNone/>
            </a:pPr>
            <a:r>
              <a:rPr lang="en-IN" dirty="0"/>
              <a:t>Identifies the biological differences between men and women, such as women can give birth, and men provide sperm. Sex roles are universal.</a:t>
            </a:r>
          </a:p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Gender Bias</a:t>
            </a:r>
          </a:p>
          <a:p>
            <a:r>
              <a:rPr lang="en-IN" dirty="0"/>
              <a:t>The tendency to make decisions or take actions based on gender.</a:t>
            </a:r>
          </a:p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Gender Mainstreaming</a:t>
            </a:r>
          </a:p>
          <a:p>
            <a:r>
              <a:rPr lang="en-IN" dirty="0"/>
              <a:t>Gender mainstreaming is the process of ensuring that women and men have equal access and</a:t>
            </a:r>
          </a:p>
          <a:p>
            <a:r>
              <a:rPr lang="en-IN" dirty="0"/>
              <a:t>control over resources, development benefits and decision-making, at all stages of the development</a:t>
            </a:r>
          </a:p>
          <a:p>
            <a:r>
              <a:rPr lang="en-IN" dirty="0"/>
              <a:t>process and projects, programmes and policy.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Gender-blind</a:t>
            </a:r>
          </a:p>
          <a:p>
            <a:r>
              <a:rPr lang="en-IN" dirty="0"/>
              <a:t>Gender blindness is the failure to recognise that gender is an essential determinant of social outcomes impacting on projects and policies.</a:t>
            </a:r>
          </a:p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Gender Awareness</a:t>
            </a:r>
          </a:p>
          <a:p>
            <a:r>
              <a:rPr lang="en-IN" dirty="0"/>
              <a:t>Gender awareness is an understanding that there are socially determined differences between  women &amp; men based on learned behaviour, which affect their ability to access and control resources.</a:t>
            </a:r>
          </a:p>
          <a:p>
            <a:r>
              <a:rPr lang="en-IN" dirty="0"/>
              <a:t>This awareness needs to be applied through gender analysis into projects, programmes and policies.</a:t>
            </a:r>
          </a:p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Gender-sensitivity</a:t>
            </a:r>
          </a:p>
          <a:p>
            <a:r>
              <a:rPr lang="en-IN" dirty="0"/>
              <a:t>Gender sensitivity encompasses the ability to acknowledge and highlight existing gender</a:t>
            </a:r>
          </a:p>
          <a:p>
            <a:r>
              <a:rPr lang="en-IN" dirty="0"/>
              <a:t>differences, issues and inequalities and incorporates these into strategies and actions.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Gender Discrimination</a:t>
            </a:r>
          </a:p>
          <a:p>
            <a:r>
              <a:rPr lang="en-IN" dirty="0"/>
              <a:t>Prejudicial treatment of an individual based on a gender stereotype (often referred to as sexism or sexual discrimination).</a:t>
            </a:r>
          </a:p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Gender equality</a:t>
            </a:r>
          </a:p>
          <a:p>
            <a:r>
              <a:rPr lang="en-IN" dirty="0"/>
              <a:t>Gender equality is the result of the absence of discrimination on the basis of a person’s sex in</a:t>
            </a:r>
          </a:p>
          <a:p>
            <a:r>
              <a:rPr lang="en-IN" dirty="0"/>
              <a:t>opportunities and the allocation of resources or benefits or in access to services</a:t>
            </a:r>
          </a:p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Gender equity</a:t>
            </a:r>
          </a:p>
          <a:p>
            <a:r>
              <a:rPr lang="en-IN" dirty="0"/>
              <a:t>Gender equity entails the provision of fairness and justice in the distribution of benefits and</a:t>
            </a:r>
          </a:p>
          <a:p>
            <a:r>
              <a:rPr lang="en-IN" dirty="0"/>
              <a:t>responsibilities between women and men. The concept recognises that women and men have different</a:t>
            </a:r>
          </a:p>
          <a:p>
            <a:r>
              <a:rPr lang="en-IN" dirty="0"/>
              <a:t>needs and power and that these differences should be identified and addressed in a manner that</a:t>
            </a:r>
          </a:p>
          <a:p>
            <a:r>
              <a:rPr lang="en-IN" dirty="0"/>
              <a:t>rectifies the imbalances between the sexes.</a:t>
            </a:r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820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IN" b="1" dirty="0">
                <a:solidFill>
                  <a:srgbClr val="C00000"/>
                </a:solidFill>
              </a:rPr>
              <a:t>Gender issues</a:t>
            </a:r>
          </a:p>
          <a:p>
            <a:r>
              <a:rPr lang="en-IN" dirty="0"/>
              <a:t>Specific consequences of the inequality of women and men.</a:t>
            </a:r>
          </a:p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Gender Relations</a:t>
            </a:r>
          </a:p>
          <a:p>
            <a:r>
              <a:rPr lang="en-IN" dirty="0"/>
              <a:t>Ways in which a culture or society defines rights, responsibilities, and identities of men and</a:t>
            </a:r>
          </a:p>
          <a:p>
            <a:r>
              <a:rPr lang="en-IN" dirty="0"/>
              <a:t>women in relation to one another.</a:t>
            </a:r>
          </a:p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Gender Sensitive</a:t>
            </a:r>
          </a:p>
          <a:p>
            <a:r>
              <a:rPr lang="en-IN" dirty="0"/>
              <a:t>Being aware of the differences between women’s and men’s needs, roles, responsibilities,</a:t>
            </a:r>
          </a:p>
          <a:p>
            <a:r>
              <a:rPr lang="en-IN" dirty="0"/>
              <a:t>and constraints.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1182</TotalTime>
  <Words>524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Aardvark</vt:lpstr>
      <vt:lpstr>Aharoni</vt:lpstr>
      <vt:lpstr>Arial Black</vt:lpstr>
      <vt:lpstr>Calibri</vt:lpstr>
      <vt:lpstr>Franklin Gothic Book</vt:lpstr>
      <vt:lpstr>Geometr706 BlkCn BT</vt:lpstr>
      <vt:lpstr>Perpetua</vt:lpstr>
      <vt:lpstr>Wingdings</vt:lpstr>
      <vt:lpstr>Wingdings 2</vt:lpstr>
      <vt:lpstr>Equity</vt:lpstr>
      <vt:lpstr>    UNIT- 9  CONTEMPORARY ISSUES IN LIVESTOCK ENTERPRISES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SIGNIFICANT ACHIEVEMNETS WITH REGARDS TO EXTENSION ACTIVITY OF BIHAR VETERINARY COLLEGE, PATNA CARRIED OUT BETWEEN OCTOBER, 2011 TO MARCH, 2012.</dc:title>
  <dc:creator>extension</dc:creator>
  <cp:lastModifiedBy>HP</cp:lastModifiedBy>
  <cp:revision>152</cp:revision>
  <dcterms:created xsi:type="dcterms:W3CDTF">2006-08-16T00:00:00Z</dcterms:created>
  <dcterms:modified xsi:type="dcterms:W3CDTF">2020-04-29T07:06:30Z</dcterms:modified>
</cp:coreProperties>
</file>