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56" r:id="rId3"/>
    <p:sldId id="266" r:id="rId4"/>
    <p:sldId id="274" r:id="rId5"/>
    <p:sldId id="257" r:id="rId6"/>
    <p:sldId id="277" r:id="rId7"/>
    <p:sldId id="258" r:id="rId8"/>
    <p:sldId id="259" r:id="rId9"/>
    <p:sldId id="268" r:id="rId10"/>
    <p:sldId id="272" r:id="rId11"/>
    <p:sldId id="269" r:id="rId12"/>
    <p:sldId id="270" r:id="rId13"/>
    <p:sldId id="271" r:id="rId14"/>
    <p:sldId id="260" r:id="rId15"/>
    <p:sldId id="261" r:id="rId16"/>
    <p:sldId id="263" r:id="rId17"/>
    <p:sldId id="265" r:id="rId18"/>
    <p:sldId id="26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14B34-AB03-4637-8F69-71D85942ABC5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4DDC8-7B3A-45A5-97D0-613FE7EBD9D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4DDC8-7B3A-45A5-97D0-613FE7EBD9D7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3071834"/>
          </a:xfrm>
        </p:spPr>
        <p:txBody>
          <a:bodyPr/>
          <a:lstStyle/>
          <a:p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COURSE TITLE- MEAT SCIENCE</a:t>
            </a:r>
            <a:b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COURSE NO.- LPT-321</a:t>
            </a:r>
            <a:b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(6</a:t>
            </a:r>
            <a:r>
              <a:rPr lang="en-IN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SEMESTER)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971800"/>
          </a:xfrm>
        </p:spPr>
        <p:txBody>
          <a:bodyPr>
            <a:normAutofit fontScale="92500"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SUSHMA KUMARI</a:t>
            </a:r>
          </a:p>
          <a:p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DEPT. OF LPT</a:t>
            </a:r>
          </a:p>
          <a:p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BVC, PATNA</a:t>
            </a:r>
          </a:p>
          <a:p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BIHAR ANIMAL SCIENCES UNIVERSITY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3.Serological/Biological Examination</a:t>
            </a:r>
            <a:r>
              <a:rPr lang="en-US" sz="4000" b="1" dirty="0">
                <a:solidFill>
                  <a:srgbClr val="C00000"/>
                </a:solidFill>
                <a:latin typeface="Perpetua" pitchFamily="18" charset="0"/>
              </a:rPr>
              <a:t>:</a:t>
            </a:r>
            <a:r>
              <a:rPr lang="en-US" sz="4000" dirty="0">
                <a:solidFill>
                  <a:srgbClr val="C00000"/>
                </a:solidFill>
                <a:latin typeface="Perpetua" pitchFamily="18" charset="0"/>
              </a:rPr>
              <a:t> </a:t>
            </a:r>
            <a:endParaRPr lang="en-IN" sz="4000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1448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/>
              <a:t>Also known as </a:t>
            </a:r>
            <a:r>
              <a:rPr lang="en-US" sz="4000" dirty="0">
                <a:solidFill>
                  <a:srgbClr val="FF0000"/>
                </a:solidFill>
              </a:rPr>
              <a:t>Serological or Immunological     methods.</a:t>
            </a:r>
            <a:endParaRPr lang="en-US" sz="4000" b="1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4000" dirty="0"/>
              <a:t>Precipitation test</a:t>
            </a:r>
          </a:p>
          <a:p>
            <a:pPr>
              <a:buFont typeface="Arial" charset="0"/>
              <a:buChar char="•"/>
            </a:pPr>
            <a:r>
              <a:rPr lang="en-IN" sz="4000" dirty="0"/>
              <a:t>Chromatography</a:t>
            </a:r>
          </a:p>
          <a:p>
            <a:pPr>
              <a:buFont typeface="Arial" charset="0"/>
              <a:buChar char="•"/>
            </a:pPr>
            <a:r>
              <a:rPr lang="en-IN" sz="4000" dirty="0"/>
              <a:t>Electrophoresis</a:t>
            </a:r>
            <a:endParaRPr lang="en-US" sz="4000" dirty="0"/>
          </a:p>
          <a:p>
            <a:pPr>
              <a:buFont typeface="Arial" charset="0"/>
              <a:buChar char="•"/>
            </a:pPr>
            <a:endParaRPr lang="en-US" sz="4000" dirty="0"/>
          </a:p>
          <a:p>
            <a:endParaRPr lang="en-IN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ontd…&#10;S.NO. Meat differentiation Method&#10;1. Mutton and Beef Shunmugan and&#10;Ranganathan, 1972&#10;2. Cattle, Buffalo, Goat and 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42852"/>
            <a:ext cx="128585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786710" y="0"/>
            <a:ext cx="1357290" cy="121442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Electrophoresis&#10;• Starch gel electrophoresis (SGE) : water soluble&#10;proteins&#10;• PAGE : differentiation of meats of cattle/ p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3999" cy="701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1285852" cy="1142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00958" y="0"/>
            <a:ext cx="1500198" cy="12144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4. Enzyme profiles&#10;• Muscle estrase enzyme patterns : SGE in water&#10;soluble extracts of superficial muscle&#10;• Each age/ sex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3999" cy="701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1142976" cy="10715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00958" y="0"/>
            <a:ext cx="1643042" cy="1142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353425" cy="1079500"/>
          </a:xfrm>
        </p:spPr>
        <p:txBody>
          <a:bodyPr/>
          <a:lstStyle/>
          <a:p>
            <a:pPr eaLnBrk="1" hangingPunct="1"/>
            <a:r>
              <a:rPr lang="en-US" sz="5400" b="1" dirty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5400" b="1" dirty="0">
                <a:solidFill>
                  <a:srgbClr val="C00000"/>
                </a:solidFill>
                <a:latin typeface="Arial" charset="0"/>
                <a:cs typeface="Arial" charset="0"/>
              </a:rPr>
              <a:t>4.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Molecular Examination</a:t>
            </a: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DNA based molecular techniques:</a:t>
            </a:r>
          </a:p>
          <a:p>
            <a:pPr marL="742950" indent="-7429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PCR based</a:t>
            </a:r>
          </a:p>
          <a:p>
            <a:pPr marL="742950" indent="-7429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Non PCR based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50825" y="-857280"/>
            <a:ext cx="8642350" cy="57150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IN" dirty="0"/>
            </a:br>
            <a:r>
              <a:rPr lang="en-US" b="1" dirty="0">
                <a:solidFill>
                  <a:srgbClr val="7030A0"/>
                </a:solidFill>
              </a:rPr>
              <a:t>Species Identification by using Forensically Informative nucleotide sequencing (FINS)</a:t>
            </a:r>
            <a:endParaRPr lang="en-IN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"/>
            <a:ext cx="8642350" cy="6858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IN" sz="28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PCR Based Techniques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IN" sz="28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2800" dirty="0">
                <a:latin typeface="Arial" pitchFamily="34" charset="0"/>
                <a:cs typeface="Arial" pitchFamily="34" charset="0"/>
              </a:rPr>
              <a:t>Forensically informative nucleotide sequencing (FINS), a technique that combines DNA sequencing and </a:t>
            </a:r>
            <a:r>
              <a:rPr lang="en-IN" sz="2800" dirty="0" err="1">
                <a:latin typeface="Arial" pitchFamily="34" charset="0"/>
                <a:cs typeface="Arial" pitchFamily="34" charset="0"/>
              </a:rPr>
              <a:t>phylogenetic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 analysis.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IN" sz="28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2800" dirty="0">
                <a:latin typeface="Arial" pitchFamily="34" charset="0"/>
                <a:cs typeface="Arial" pitchFamily="34" charset="0"/>
              </a:rPr>
              <a:t>It is used to identify samples based on informative nucleotide sequences.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IN" sz="28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PCR amplification and sequencing of conserved gene is one of the first techniques for meat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spp.identification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Mitochondrial DNA is highly conserved, gene on it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Cytochrome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-b and 12S-r RNA used for meat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spp.identification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-2143164"/>
            <a:ext cx="9144000" cy="100013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Advantage of PCR based techniques</a:t>
            </a:r>
            <a:endParaRPr lang="en-IN" sz="4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0"/>
            <a:ext cx="8713788" cy="6019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3600" dirty="0">
                <a:solidFill>
                  <a:srgbClr val="C00000"/>
                </a:solidFill>
              </a:rPr>
              <a:t>Advantages  of  PCR  based Techniques-</a:t>
            </a:r>
          </a:p>
          <a:p>
            <a:pPr algn="just" eaLnBrk="1" hangingPunct="1"/>
            <a:endParaRPr lang="en-US" sz="3600" dirty="0"/>
          </a:p>
          <a:p>
            <a:pPr algn="just" eaLnBrk="1" hangingPunct="1"/>
            <a:r>
              <a:rPr lang="en-US" sz="3600" dirty="0"/>
              <a:t>We can be detected the wide variety meat samples.</a:t>
            </a:r>
          </a:p>
          <a:p>
            <a:pPr algn="just" eaLnBrk="1" hangingPunct="1"/>
            <a:r>
              <a:rPr lang="en-US" sz="3600" dirty="0"/>
              <a:t>Fresh or processed meat can be easily detected.</a:t>
            </a:r>
          </a:p>
          <a:p>
            <a:pPr algn="just" eaLnBrk="1" hangingPunct="1"/>
            <a:r>
              <a:rPr lang="en-US" sz="3600" dirty="0"/>
              <a:t>Much reliable.</a:t>
            </a:r>
          </a:p>
          <a:p>
            <a:pPr algn="just" eaLnBrk="1" hangingPunct="1"/>
            <a:r>
              <a:rPr lang="en-US" sz="3600" dirty="0">
                <a:solidFill>
                  <a:srgbClr val="FF0000"/>
                </a:solidFill>
              </a:rPr>
              <a:t>Very small amount of adulteration (up to 1%) can be  easily identified.</a:t>
            </a:r>
            <a:endParaRPr lang="en-I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844675"/>
            <a:ext cx="8785225" cy="4752975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4000" b="1" dirty="0">
                <a:solidFill>
                  <a:srgbClr val="0070C0"/>
                </a:solidFill>
              </a:rPr>
              <a:t>Species identification by hybridization</a:t>
            </a:r>
          </a:p>
          <a:p>
            <a:pPr algn="just" eaLnBrk="1" hangingPunct="1"/>
            <a:r>
              <a:rPr lang="en-IN" dirty="0">
                <a:latin typeface="Arial" charset="0"/>
                <a:cs typeface="Arial" charset="0"/>
              </a:rPr>
              <a:t>Dot-blots hybridization technique has been applied to the </a:t>
            </a:r>
            <a:r>
              <a:rPr lang="en-IN" dirty="0">
                <a:solidFill>
                  <a:srgbClr val="FF0000"/>
                </a:solidFill>
                <a:latin typeface="Arial" charset="0"/>
                <a:cs typeface="Arial" charset="0"/>
              </a:rPr>
              <a:t>detection of species-specific DNA fragments in the cooked meats </a:t>
            </a:r>
            <a:r>
              <a:rPr lang="en-IN" dirty="0">
                <a:latin typeface="Arial" charset="0"/>
                <a:cs typeface="Arial" charset="0"/>
              </a:rPr>
              <a:t>of chicken, pig, goat, sheep, and beef.</a:t>
            </a:r>
          </a:p>
          <a:p>
            <a:pPr algn="just" eaLnBrk="1" hangingPunct="1"/>
            <a:r>
              <a:rPr lang="en-IN" dirty="0">
                <a:latin typeface="Arial" charset="0"/>
                <a:cs typeface="Arial" charset="0"/>
              </a:rPr>
              <a:t>The probes, biotin-</a:t>
            </a:r>
            <a:r>
              <a:rPr lang="en-IN" dirty="0" err="1">
                <a:latin typeface="Arial" charset="0"/>
                <a:cs typeface="Arial" charset="0"/>
              </a:rPr>
              <a:t>labeled</a:t>
            </a:r>
            <a:r>
              <a:rPr lang="en-IN" dirty="0">
                <a:latin typeface="Arial" charset="0"/>
                <a:cs typeface="Arial" charset="0"/>
              </a:rPr>
              <a:t> chromosomal DNA fragments, were hybridized to the sample DNA on nylon membranes.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91512" cy="10842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b="1" dirty="0">
                <a:solidFill>
                  <a:srgbClr val="7030A0"/>
                </a:solidFill>
              </a:rPr>
              <a:t>             </a:t>
            </a:r>
            <a:br>
              <a:rPr lang="en-US" sz="4900" b="1" dirty="0">
                <a:solidFill>
                  <a:srgbClr val="7030A0"/>
                </a:solidFill>
              </a:rPr>
            </a:br>
            <a:br>
              <a:rPr lang="en-US" sz="4900" b="1" dirty="0">
                <a:solidFill>
                  <a:srgbClr val="7030A0"/>
                </a:solidFill>
              </a:rPr>
            </a:br>
            <a:br>
              <a:rPr lang="en-US" sz="4900" b="1" dirty="0">
                <a:solidFill>
                  <a:srgbClr val="7030A0"/>
                </a:solidFill>
              </a:rPr>
            </a:br>
            <a:br>
              <a:rPr lang="en-US" sz="4900" b="1" dirty="0">
                <a:solidFill>
                  <a:srgbClr val="7030A0"/>
                </a:solidFill>
              </a:rPr>
            </a:br>
            <a:r>
              <a:rPr lang="en-US" sz="4900" b="1" dirty="0">
                <a:solidFill>
                  <a:srgbClr val="7030A0"/>
                </a:solidFill>
              </a:rPr>
              <a:t>        </a:t>
            </a:r>
            <a:br>
              <a:rPr lang="en-US" sz="4900" b="1" dirty="0">
                <a:solidFill>
                  <a:srgbClr val="7030A0"/>
                </a:solidFill>
              </a:rPr>
            </a:br>
            <a:r>
              <a:rPr lang="en-US" sz="4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 PCR Based Techniques</a:t>
            </a:r>
            <a:br>
              <a:rPr lang="en-US" sz="4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4900" b="1" dirty="0">
                <a:solidFill>
                  <a:srgbClr val="7030A0"/>
                </a:solidFill>
              </a:rPr>
            </a:br>
            <a:br>
              <a:rPr lang="en-US" sz="4900" b="1" dirty="0">
                <a:solidFill>
                  <a:srgbClr val="7030A0"/>
                </a:solidFill>
              </a:rPr>
            </a:br>
            <a:br>
              <a:rPr lang="en-US" sz="4900" b="1" dirty="0">
                <a:solidFill>
                  <a:srgbClr val="7030A0"/>
                </a:solidFill>
              </a:rPr>
            </a:br>
            <a:br>
              <a:rPr lang="en-US" sz="4900" b="1" dirty="0">
                <a:solidFill>
                  <a:srgbClr val="7030A0"/>
                </a:solidFill>
              </a:rPr>
            </a:br>
            <a:br>
              <a:rPr lang="en-US" sz="4900" b="1" dirty="0">
                <a:solidFill>
                  <a:srgbClr val="7030A0"/>
                </a:solidFill>
              </a:rPr>
            </a:br>
            <a:endParaRPr lang="en-IN" sz="4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750" y="692150"/>
            <a:ext cx="7777163" cy="543401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4400" dirty="0">
                <a:solidFill>
                  <a:srgbClr val="C00000"/>
                </a:solidFill>
              </a:rPr>
              <a:t>Advantages</a:t>
            </a:r>
            <a:r>
              <a:rPr lang="en-US" sz="4000" dirty="0">
                <a:solidFill>
                  <a:srgbClr val="FF0000"/>
                </a:solidFill>
              </a:rPr>
              <a:t>-</a:t>
            </a:r>
          </a:p>
          <a:p>
            <a:pPr eaLnBrk="1" hangingPunct="1"/>
            <a:r>
              <a:rPr lang="en-US" sz="2800" dirty="0"/>
              <a:t>Simple and quick</a:t>
            </a:r>
          </a:p>
          <a:p>
            <a:pPr eaLnBrk="1" hangingPunct="1"/>
            <a:r>
              <a:rPr lang="en-US" sz="2800" dirty="0"/>
              <a:t>Easy to perform</a:t>
            </a:r>
          </a:p>
          <a:p>
            <a:pPr eaLnBrk="1" hangingPunct="1"/>
            <a:r>
              <a:rPr lang="en-US" sz="2800" dirty="0"/>
              <a:t>Can be perform everywhere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4000" dirty="0">
                <a:solidFill>
                  <a:srgbClr val="C00000"/>
                </a:solidFill>
              </a:rPr>
              <a:t> Disadvantages</a:t>
            </a:r>
          </a:p>
          <a:p>
            <a:pPr eaLnBrk="1" hangingPunct="1"/>
            <a:r>
              <a:rPr lang="en-US" sz="2800" dirty="0"/>
              <a:t>Costly</a:t>
            </a:r>
          </a:p>
          <a:p>
            <a:pPr eaLnBrk="1" hangingPunct="1"/>
            <a:r>
              <a:rPr lang="en-US" sz="2800" dirty="0"/>
              <a:t>Heat sensitive</a:t>
            </a:r>
          </a:p>
          <a:p>
            <a:pPr eaLnBrk="1" hangingPunct="1"/>
            <a:r>
              <a:rPr lang="en-US" sz="2800" dirty="0"/>
              <a:t>Species specific probe is required</a:t>
            </a:r>
          </a:p>
          <a:p>
            <a:pPr eaLnBrk="1" hangingPunct="1"/>
            <a:endParaRPr lang="en-IN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5463" y="2967335"/>
            <a:ext cx="44123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N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THANKS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"/>
            <a:ext cx="8991600" cy="1857364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C00000"/>
                </a:solidFill>
              </a:rPr>
              <a:t>Fraudulent substitution of Meat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8915400" cy="5105400"/>
          </a:xfrm>
        </p:spPr>
        <p:txBody>
          <a:bodyPr/>
          <a:lstStyle/>
          <a:p>
            <a:pPr algn="just"/>
            <a:r>
              <a:rPr lang="en-IN" sz="2400" dirty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</a:rPr>
              <a:t>Replacement of conventional meat by similar looking inferior quality or non-conventional sources is known as </a:t>
            </a:r>
            <a:r>
              <a:rPr lang="en-IN" sz="2400" dirty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fraudulent substitution of meat or falsification of meat.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</a:rPr>
              <a:t>It may include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400" dirty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</a:rPr>
              <a:t>        Mixing meat of different animals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400" dirty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</a:rPr>
              <a:t>        Mixing or replacement of inferior/undesirable meat with superior/costly meat.</a:t>
            </a:r>
          </a:p>
          <a:p>
            <a:r>
              <a:rPr lang="en-IN" sz="2400" dirty="0" err="1">
                <a:latin typeface="Segoe UI Symbol" pitchFamily="34" charset="0"/>
                <a:ea typeface="Segoe UI Symbol" pitchFamily="34" charset="0"/>
              </a:rPr>
              <a:t>Eg</a:t>
            </a:r>
            <a:r>
              <a:rPr lang="en-IN" sz="2400" dirty="0">
                <a:latin typeface="Segoe UI Symbol" pitchFamily="34" charset="0"/>
                <a:ea typeface="Segoe UI Symbol" pitchFamily="34" charset="0"/>
              </a:rPr>
              <a:t>.   </a:t>
            </a:r>
            <a:r>
              <a:rPr lang="en-IN" sz="2400" dirty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beef with horse flesh</a:t>
            </a:r>
          </a:p>
          <a:p>
            <a:r>
              <a:rPr lang="en-IN" sz="2400" dirty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      Mutton with </a:t>
            </a:r>
            <a:r>
              <a:rPr lang="en-IN" sz="2400" dirty="0" err="1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chevon</a:t>
            </a:r>
            <a:endParaRPr lang="en-IN" sz="2400" dirty="0">
              <a:solidFill>
                <a:srgbClr val="0070C0"/>
              </a:solidFill>
              <a:latin typeface="Segoe UI Symbol" pitchFamily="34" charset="0"/>
              <a:ea typeface="Segoe UI Symbol" pitchFamily="34" charset="0"/>
            </a:endParaRPr>
          </a:p>
          <a:p>
            <a:r>
              <a:rPr lang="en-IN" sz="2400" dirty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              Rabbit meat with cat flesh</a:t>
            </a:r>
            <a:r>
              <a:rPr lang="en-IN" sz="2400" dirty="0">
                <a:latin typeface="Segoe UI Symbol" pitchFamily="34" charset="0"/>
                <a:ea typeface="Segoe UI Symbol" pitchFamily="34" charset="0"/>
              </a:rPr>
              <a:t> etc.</a:t>
            </a:r>
          </a:p>
          <a:p>
            <a:endParaRPr lang="en-IN" sz="2000" dirty="0"/>
          </a:p>
          <a:p>
            <a:endParaRPr lang="en-IN" dirty="0"/>
          </a:p>
        </p:txBody>
      </p:sp>
      <p:pic>
        <p:nvPicPr>
          <p:cNvPr id="10242" name="Picture 2" descr="Detection of Meat falsification&#10;1. Physical examination&#10;2. Chemical examination&#10;3. Serological examination&#10;4. Enzyme profi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786718"/>
            <a:ext cx="9144000" cy="428628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 flipH="1">
            <a:off x="-1714544" y="1214422"/>
            <a:ext cx="142876" cy="135732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10929982" y="1357298"/>
            <a:ext cx="142876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C00000"/>
                </a:solidFill>
              </a:rPr>
              <a:t>Methods of Detection of Meat Falsification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686800" cy="4286256"/>
          </a:xfrm>
        </p:spPr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1  Physical Examination</a:t>
            </a:r>
          </a:p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2  Chemical Examination</a:t>
            </a:r>
          </a:p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3   Serological Examination</a:t>
            </a:r>
          </a:p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4   Molecular  Examination</a:t>
            </a:r>
          </a:p>
        </p:txBody>
      </p:sp>
      <p:pic>
        <p:nvPicPr>
          <p:cNvPr id="23554" name="Picture 2" descr="1. Physical examination&#10;MUTTON CHEVON PORK DOG&#10;MEAT&#10;BEEF HORSE&#10;MEAT&#10;POULTRY&#10;MEAT&#10;FISH&#10;MEAT&#10;COLOR Dark red Pale White-&#10;grey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7500966"/>
            <a:ext cx="9143999" cy="214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57214"/>
            <a:ext cx="8229600" cy="14287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26626" name="Picture 2" descr="2. Chemical examination&#10;a) Glycogen test&#10;• Horse meat → Glycogen ↑&#10;• Also, flesh of fetuses/ starved calves/ dogs/ pig liv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214290"/>
            <a:ext cx="1000132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29520" y="214290"/>
            <a:ext cx="1500198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endParaRPr lang="en-US" sz="4000" b="1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4000" b="1" dirty="0">
                <a:solidFill>
                  <a:srgbClr val="C00000"/>
                </a:solidFill>
              </a:rPr>
              <a:t>Physical techniques: on the basis of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800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err="1">
                <a:latin typeface="Arial" charset="0"/>
                <a:cs typeface="Arial" charset="0"/>
              </a:rPr>
              <a:t>Colour</a:t>
            </a:r>
            <a:endParaRPr lang="en-US" sz="2800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>
                <a:latin typeface="Arial" charset="0"/>
                <a:cs typeface="Arial" charset="0"/>
              </a:rPr>
              <a:t>Texture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err="1">
                <a:latin typeface="Arial" charset="0"/>
                <a:cs typeface="Arial" charset="0"/>
              </a:rPr>
              <a:t>Odour</a:t>
            </a:r>
            <a:endParaRPr lang="en-US" sz="2800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>
                <a:latin typeface="Arial" charset="0"/>
                <a:cs typeface="Arial" charset="0"/>
              </a:rPr>
              <a:t>Presence of other body parts along with meat</a:t>
            </a:r>
          </a:p>
          <a:p>
            <a:pPr algn="just">
              <a:buFont typeface="Arial" charset="0"/>
              <a:buChar char="•"/>
            </a:pPr>
            <a:endParaRPr lang="en-IN" sz="2800" dirty="0">
              <a:solidFill>
                <a:srgbClr val="7030A0"/>
              </a:solidFill>
              <a:latin typeface="Perpetua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IN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64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                   GOAT MEAT</a:t>
            </a:r>
            <a:endParaRPr lang="en-US" dirty="0"/>
          </a:p>
        </p:txBody>
      </p:sp>
      <p:pic>
        <p:nvPicPr>
          <p:cNvPr id="6" name="Picture 2" descr="Goat Leg Diced OFF the Bone : Chestnut Meats - Goat Meat Suppli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4357686" cy="278605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57752" y="0"/>
            <a:ext cx="4286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             SHEEP  MEAT </a:t>
            </a:r>
            <a:endParaRPr lang="en-US" dirty="0"/>
          </a:p>
        </p:txBody>
      </p:sp>
      <p:pic>
        <p:nvPicPr>
          <p:cNvPr id="34818" name="Picture 2" descr="Boneless Sheep Meat, भेड़ का मांस - MS Group Sheep And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28604"/>
            <a:ext cx="4286248" cy="307183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3429000"/>
            <a:ext cx="414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                  BEEF</a:t>
            </a:r>
            <a:endParaRPr lang="en-US" dirty="0"/>
          </a:p>
        </p:txBody>
      </p:sp>
      <p:pic>
        <p:nvPicPr>
          <p:cNvPr id="34820" name="Picture 4" descr="beef | Definition, Grades, &amp; Facts | Britann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86190"/>
            <a:ext cx="4297022" cy="285752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57752" y="342900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                   PORK</a:t>
            </a:r>
            <a:endParaRPr lang="en-US" dirty="0"/>
          </a:p>
        </p:txBody>
      </p:sp>
      <p:pic>
        <p:nvPicPr>
          <p:cNvPr id="34822" name="Picture 6" descr="Raw Pork Images, Stock Photos &amp; Vectors | Shuttersto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857628"/>
            <a:ext cx="371475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23850" y="333375"/>
            <a:ext cx="66960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rgbClr val="C00000"/>
                </a:solidFill>
                <a:latin typeface="Perpetua" pitchFamily="18" charset="0"/>
              </a:rPr>
              <a:t>Anatomical   techniques:</a:t>
            </a:r>
            <a:endParaRPr lang="en-IN" sz="4000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50825" y="1412875"/>
            <a:ext cx="86423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2800" dirty="0"/>
              <a:t>The typical dental formulations</a:t>
            </a:r>
          </a:p>
          <a:p>
            <a:pPr algn="just">
              <a:buFont typeface="Arial" charset="0"/>
              <a:buChar char="•"/>
            </a:pPr>
            <a:r>
              <a:rPr lang="en-US" sz="2800" dirty="0"/>
              <a:t>Identification is on the basis of vertebrae</a:t>
            </a:r>
          </a:p>
          <a:p>
            <a:pPr algn="just">
              <a:buFont typeface="Arial" charset="0"/>
              <a:buChar char="•"/>
            </a:pPr>
            <a:r>
              <a:rPr lang="en-US" sz="2800" dirty="0"/>
              <a:t>Ribs number present on the carcass</a:t>
            </a:r>
            <a:r>
              <a:rPr lang="en-US" sz="1400" dirty="0"/>
              <a:t>. 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50825" y="3244850"/>
            <a:ext cx="8497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rgbClr val="C00000"/>
                </a:solidFill>
                <a:latin typeface="Perpetua" pitchFamily="18" charset="0"/>
              </a:rPr>
              <a:t>Histological techniques:</a:t>
            </a:r>
            <a:r>
              <a:rPr lang="en-US" sz="4000" dirty="0">
                <a:solidFill>
                  <a:srgbClr val="C00000"/>
                </a:solidFill>
                <a:latin typeface="Perpetua" pitchFamily="18" charset="0"/>
              </a:rPr>
              <a:t> </a:t>
            </a:r>
            <a:endParaRPr lang="en-IN" sz="4000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95288" y="4221163"/>
            <a:ext cx="84978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/>
              <a:t>Muscle fiber length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Diameter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Density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Pattern of the muscle fibers </a:t>
            </a:r>
            <a:endParaRPr lang="en-IN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50825" y="333374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4000" dirty="0">
                <a:solidFill>
                  <a:srgbClr val="C00000"/>
                </a:solidFill>
                <a:latin typeface="Perpetua" pitchFamily="18" charset="0"/>
              </a:rPr>
              <a:t>2. </a:t>
            </a:r>
            <a:r>
              <a:rPr lang="en-IN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Examination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00034" y="1857364"/>
            <a:ext cx="84248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endParaRPr lang="en-IN" sz="2800" dirty="0"/>
          </a:p>
          <a:p>
            <a:pPr>
              <a:buFont typeface="Arial" charset="0"/>
              <a:buChar char="•"/>
            </a:pP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Determination of fat in meat</a:t>
            </a:r>
          </a:p>
          <a:p>
            <a:pPr>
              <a:buFont typeface="Arial" charset="0"/>
              <a:buChar char="•"/>
            </a:pP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Determination of ash in edible bone meal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) Refractive index estimation&#10;• Fat converted into liquid and refractive index&#10;measured&#10; Chemical tests : Not conclusiv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214282" y="0"/>
            <a:ext cx="1214414" cy="135729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429520" y="214290"/>
            <a:ext cx="1500166" cy="12858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456</Words>
  <Application>Microsoft Office PowerPoint</Application>
  <PresentationFormat>On-screen Show (4:3)</PresentationFormat>
  <Paragraphs>84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Perpetua</vt:lpstr>
      <vt:lpstr>Segoe UI Symbol</vt:lpstr>
      <vt:lpstr>Times New Roman</vt:lpstr>
      <vt:lpstr>Wingdings</vt:lpstr>
      <vt:lpstr>Wingdings 2</vt:lpstr>
      <vt:lpstr>Office Theme</vt:lpstr>
      <vt:lpstr>COURSE TITLE- MEAT SCIENCE  COURSE NO.- LPT-321 (6th SEMESTER)</vt:lpstr>
      <vt:lpstr>Fraudulent substitution of Meat</vt:lpstr>
      <vt:lpstr>Methods of Detection of Meat Falsification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4. Molecular Examination</vt:lpstr>
      <vt:lpstr> Species Identification by using Forensically Informative nucleotide sequencing (FINS)</vt:lpstr>
      <vt:lpstr> Advantage of PCR based techniques</vt:lpstr>
      <vt:lpstr>                          Non PCR Based Techniques  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Fraudulent substitution of Meat</dc:title>
  <dc:creator>acer</dc:creator>
  <cp:lastModifiedBy>HP</cp:lastModifiedBy>
  <cp:revision>23</cp:revision>
  <dcterms:created xsi:type="dcterms:W3CDTF">2006-08-16T00:00:00Z</dcterms:created>
  <dcterms:modified xsi:type="dcterms:W3CDTF">2020-04-22T05:15:09Z</dcterms:modified>
</cp:coreProperties>
</file>