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E82F51-3962-4CF6-82F7-CD48F3E3C353}" type="datetimeFigureOut">
              <a:rPr lang="en-US" smtClean="0"/>
              <a:pPr/>
              <a:t>3/29/2020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B6FA56-5D35-4F18-BD67-D64DED4A896E}"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1071546"/>
            <a:ext cx="7767662" cy="2214578"/>
          </a:xfrm>
        </p:spPr>
        <p:txBody>
          <a:bodyPr>
            <a:noAutofit/>
          </a:bodyPr>
          <a:lstStyle/>
          <a:p>
            <a:pPr algn="ctr"/>
            <a:r>
              <a:rPr lang="en-IN" sz="3200" b="1" dirty="0" smtClean="0"/>
              <a:t>MOTIVATION AND ENTREPRENEURSHIP DEVELOPMENT </a:t>
            </a:r>
            <a:r>
              <a:rPr lang="en-IN" sz="3200" b="1" dirty="0">
                <a:effectLst/>
              </a:rPr>
              <a:t/>
            </a:r>
            <a:br>
              <a:rPr lang="en-IN" sz="3200" b="1" dirty="0">
                <a:effectLst/>
              </a:rPr>
            </a:br>
            <a:endParaRPr lang="en-IN" sz="3200" b="1" dirty="0">
              <a:effectLst/>
            </a:endParaRPr>
          </a:p>
        </p:txBody>
      </p:sp>
      <p:sp>
        <p:nvSpPr>
          <p:cNvPr id="3" name="Subtitle 2"/>
          <p:cNvSpPr>
            <a:spLocks noGrp="1"/>
          </p:cNvSpPr>
          <p:nvPr>
            <p:ph type="subTitle" idx="1"/>
          </p:nvPr>
        </p:nvSpPr>
        <p:spPr>
          <a:xfrm>
            <a:off x="1432560" y="3605226"/>
            <a:ext cx="7406640" cy="895344"/>
          </a:xfrm>
        </p:spPr>
        <p:txBody>
          <a:bodyPr>
            <a:normAutofit/>
          </a:bodyPr>
          <a:lstStyle/>
          <a:p>
            <a:pPr algn="ctr"/>
            <a:r>
              <a:rPr lang="en-IN" sz="1800" dirty="0" smtClean="0"/>
              <a:t>ENTREPRENEURSHIP DEVELOPMENT AND INDUSTRIAL CONSULTANCY (</a:t>
            </a:r>
            <a:r>
              <a:rPr lang="en-IN" sz="1800" dirty="0" smtClean="0"/>
              <a:t>DBM-421)</a:t>
            </a:r>
            <a:endParaRPr lang="en-IN" sz="1800" dirty="0"/>
          </a:p>
          <a:p>
            <a:pPr algn="ctr"/>
            <a:endParaRPr lang="en-IN"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868346"/>
          </a:xfrm>
        </p:spPr>
        <p:txBody>
          <a:bodyPr>
            <a:noAutofit/>
          </a:bodyPr>
          <a:lstStyle/>
          <a:p>
            <a:r>
              <a:rPr lang="en-IN" sz="3600" b="1" dirty="0">
                <a:effectLst/>
              </a:rPr>
              <a:t>Important guidelines for </a:t>
            </a:r>
            <a:r>
              <a:rPr lang="en-IN" sz="3600" b="1" dirty="0" smtClean="0">
                <a:effectLst/>
              </a:rPr>
              <a:t>motivation</a:t>
            </a:r>
            <a:endParaRPr lang="en-IN" sz="3600" dirty="0">
              <a:effectLst/>
            </a:endParaRP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IN" dirty="0"/>
              <a:t>The enterprise must consider human resources as the most valuable resource from among all the resources and give them respectable and </a:t>
            </a:r>
            <a:r>
              <a:rPr lang="en-IN" dirty="0" err="1"/>
              <a:t>honorable</a:t>
            </a:r>
            <a:r>
              <a:rPr lang="en-IN" dirty="0"/>
              <a:t> treatments.</a:t>
            </a:r>
          </a:p>
          <a:p>
            <a:pPr marL="514350" indent="-514350">
              <a:buFont typeface="+mj-lt"/>
              <a:buAutoNum type="arabicPeriod"/>
            </a:pPr>
            <a:r>
              <a:rPr lang="en-IN" dirty="0" smtClean="0"/>
              <a:t>Good </a:t>
            </a:r>
            <a:r>
              <a:rPr lang="en-IN" dirty="0"/>
              <a:t>quality working conditions should be maintained at the enterprise / factory place</a:t>
            </a:r>
          </a:p>
          <a:p>
            <a:pPr marL="514350" indent="-514350">
              <a:buFont typeface="+mj-lt"/>
              <a:buAutoNum type="arabicPeriod"/>
            </a:pPr>
            <a:r>
              <a:rPr lang="en-IN" dirty="0" smtClean="0"/>
              <a:t>Safety </a:t>
            </a:r>
            <a:r>
              <a:rPr lang="en-IN" dirty="0"/>
              <a:t>and health should receive topmost priority.</a:t>
            </a:r>
          </a:p>
          <a:p>
            <a:pPr marL="514350" indent="-514350">
              <a:buFont typeface="+mj-lt"/>
              <a:buAutoNum type="arabicPeriod"/>
            </a:pPr>
            <a:r>
              <a:rPr lang="en-IN" dirty="0" smtClean="0"/>
              <a:t>Adequate </a:t>
            </a:r>
            <a:r>
              <a:rPr lang="en-IN" dirty="0"/>
              <a:t>and fair salary structure should be provided to employees so as to maintain good standard of living.</a:t>
            </a:r>
          </a:p>
          <a:p>
            <a:pPr marL="514350" indent="-514350">
              <a:buFont typeface="+mj-lt"/>
              <a:buAutoNum type="arabicPeriod"/>
            </a:pPr>
            <a:r>
              <a:rPr lang="en-IN" dirty="0" smtClean="0"/>
              <a:t>Job </a:t>
            </a:r>
            <a:r>
              <a:rPr lang="en-IN" dirty="0"/>
              <a:t>security and enough opportunities to rise ahead in their careers should be given to employees.</a:t>
            </a:r>
          </a:p>
          <a:p>
            <a:pPr marL="514350" indent="-514350">
              <a:buFont typeface="+mj-lt"/>
              <a:buAutoNum type="arabicPeriod"/>
            </a:pPr>
            <a:r>
              <a:rPr lang="en-IN" dirty="0" smtClean="0"/>
              <a:t>Superiors </a:t>
            </a:r>
            <a:r>
              <a:rPr lang="en-IN" dirty="0"/>
              <a:t>should praise the subordinates when they deserve it.</a:t>
            </a:r>
          </a:p>
          <a:p>
            <a:pPr marL="514350" indent="-514350">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effectLst/>
              </a:rPr>
              <a:t>Important guidelines for </a:t>
            </a:r>
            <a:r>
              <a:rPr lang="en-IN" sz="3200" b="1" dirty="0" smtClean="0">
                <a:effectLst/>
              </a:rPr>
              <a:t>motivation</a:t>
            </a:r>
            <a:endParaRPr lang="en-IN" sz="3200" dirty="0">
              <a:effectLst/>
            </a:endParaRPr>
          </a:p>
        </p:txBody>
      </p:sp>
      <p:sp>
        <p:nvSpPr>
          <p:cNvPr id="3" name="Content Placeholder 2"/>
          <p:cNvSpPr>
            <a:spLocks noGrp="1"/>
          </p:cNvSpPr>
          <p:nvPr>
            <p:ph idx="1"/>
          </p:nvPr>
        </p:nvSpPr>
        <p:spPr>
          <a:xfrm>
            <a:off x="1071538" y="1214422"/>
            <a:ext cx="7862150" cy="4800600"/>
          </a:xfrm>
        </p:spPr>
        <p:txBody>
          <a:bodyPr>
            <a:normAutofit fontScale="70000" lnSpcReduction="20000"/>
          </a:bodyPr>
          <a:lstStyle/>
          <a:p>
            <a:pPr marL="514350" indent="-514350" algn="just">
              <a:buFont typeface="+mj-lt"/>
              <a:buAutoNum type="arabicPeriod" startAt="7"/>
            </a:pPr>
            <a:r>
              <a:rPr lang="en-IN" dirty="0" smtClean="0"/>
              <a:t>Adequate </a:t>
            </a:r>
            <a:r>
              <a:rPr lang="en-IN" dirty="0"/>
              <a:t>tools and equipments should be provided to employees so as to perform their task effectively.</a:t>
            </a:r>
          </a:p>
          <a:p>
            <a:pPr marL="514350" indent="-514350" algn="just">
              <a:buFont typeface="+mj-lt"/>
              <a:buAutoNum type="arabicPeriod" startAt="7"/>
            </a:pPr>
            <a:r>
              <a:rPr lang="en-IN" dirty="0" smtClean="0"/>
              <a:t>Proper </a:t>
            </a:r>
            <a:r>
              <a:rPr lang="en-IN" dirty="0"/>
              <a:t>feedback system should be implemented so that subordinates can come to know about their strengths and weaknesses.</a:t>
            </a:r>
          </a:p>
          <a:p>
            <a:pPr marL="514350" indent="-514350" algn="just">
              <a:buFont typeface="+mj-lt"/>
              <a:buAutoNum type="arabicPeriod" startAt="7"/>
            </a:pPr>
            <a:r>
              <a:rPr lang="en-IN" dirty="0" smtClean="0"/>
              <a:t>The </a:t>
            </a:r>
            <a:r>
              <a:rPr lang="en-IN" dirty="0"/>
              <a:t>employees should be provided with opportunities to show their skills and creative instincts in work performance through giving them more freedom, encouraging their participation, implementing management by objectives and latest management concepts.</a:t>
            </a:r>
          </a:p>
          <a:p>
            <a:pPr marL="514350" indent="-514350" algn="just">
              <a:buFont typeface="+mj-lt"/>
              <a:buAutoNum type="arabicPeriod" startAt="7"/>
            </a:pPr>
            <a:r>
              <a:rPr lang="en-IN" dirty="0" smtClean="0"/>
              <a:t>Principles </a:t>
            </a:r>
            <a:r>
              <a:rPr lang="en-IN" dirty="0"/>
              <a:t>of natural justice should be followed in handling grievances of employees. Full freedom should be provided to employees to express their problem.</a:t>
            </a:r>
          </a:p>
          <a:p>
            <a:pPr marL="514350" indent="-514350" algn="just">
              <a:buFont typeface="+mj-lt"/>
              <a:buAutoNum type="arabicPeriod" startAt="7"/>
            </a:pPr>
            <a:r>
              <a:rPr lang="en-IN" dirty="0" smtClean="0"/>
              <a:t>Adequate </a:t>
            </a:r>
            <a:r>
              <a:rPr lang="en-IN" dirty="0"/>
              <a:t>training should be provided to the employees to develop skills and creative abilities of the employees.</a:t>
            </a:r>
          </a:p>
          <a:p>
            <a:pPr marL="514350" indent="-514350" algn="just">
              <a:buFont typeface="+mj-lt"/>
              <a:buAutoNum type="arabicPeriod" startAt="7"/>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214"/>
            <a:ext cx="8686800" cy="1143000"/>
          </a:xfrm>
        </p:spPr>
        <p:txBody>
          <a:bodyPr>
            <a:noAutofit/>
          </a:bodyPr>
          <a:lstStyle/>
          <a:p>
            <a:r>
              <a:rPr lang="en-IN" sz="2600" b="1" dirty="0"/>
              <a:t>Entrepreneurship Development Training </a:t>
            </a:r>
            <a:r>
              <a:rPr lang="en-IN" sz="2600" b="1" dirty="0" smtClean="0"/>
              <a:t>Programme</a:t>
            </a:r>
            <a:endParaRPr lang="en-IN" sz="2600" dirty="0"/>
          </a:p>
        </p:txBody>
      </p:sp>
      <p:sp>
        <p:nvSpPr>
          <p:cNvPr id="3" name="Content Placeholder 2"/>
          <p:cNvSpPr>
            <a:spLocks noGrp="1"/>
          </p:cNvSpPr>
          <p:nvPr>
            <p:ph idx="1"/>
          </p:nvPr>
        </p:nvSpPr>
        <p:spPr>
          <a:xfrm>
            <a:off x="714348" y="428628"/>
            <a:ext cx="8215370" cy="6500834"/>
          </a:xfrm>
        </p:spPr>
        <p:txBody>
          <a:bodyPr>
            <a:noAutofit/>
          </a:bodyPr>
          <a:lstStyle/>
          <a:p>
            <a:pPr marL="0" indent="0" algn="just">
              <a:buNone/>
            </a:pPr>
            <a:r>
              <a:rPr lang="en-IN" sz="2100" dirty="0"/>
              <a:t>Entrepreneurship development is one of the key elements for promotion of MSME sectors. To undertake this task on regular basis, the Ministry has set up three national level institutes. These </a:t>
            </a:r>
            <a:r>
              <a:rPr lang="en-IN" sz="2100" dirty="0" smtClean="0"/>
              <a:t>are</a:t>
            </a:r>
          </a:p>
          <a:p>
            <a:pPr marL="514350" indent="-514350" algn="just">
              <a:buFont typeface="+mj-lt"/>
              <a:buAutoNum type="arabicPeriod"/>
            </a:pPr>
            <a:r>
              <a:rPr lang="en-IN" sz="2100" dirty="0" smtClean="0"/>
              <a:t>National </a:t>
            </a:r>
            <a:r>
              <a:rPr lang="en-IN" sz="2100" dirty="0"/>
              <a:t>Institute of Micro, Small and Medium Enterprises, </a:t>
            </a:r>
            <a:r>
              <a:rPr lang="en-IN" sz="2100" dirty="0" smtClean="0"/>
              <a:t>Hyderabad</a:t>
            </a:r>
          </a:p>
          <a:p>
            <a:pPr marL="514350" indent="-514350" algn="just">
              <a:buFont typeface="+mj-lt"/>
              <a:buAutoNum type="arabicPeriod"/>
            </a:pPr>
            <a:r>
              <a:rPr lang="en-IN" sz="2100" dirty="0" smtClean="0"/>
              <a:t>National </a:t>
            </a:r>
            <a:r>
              <a:rPr lang="en-IN" sz="2100" dirty="0"/>
              <a:t>Institute of Entrepreneurship and small Business Development, </a:t>
            </a:r>
            <a:r>
              <a:rPr lang="en-IN" sz="2100" dirty="0" err="1" smtClean="0"/>
              <a:t>Noida</a:t>
            </a:r>
            <a:r>
              <a:rPr lang="en-IN" sz="2100" dirty="0" smtClean="0"/>
              <a:t> and</a:t>
            </a:r>
          </a:p>
          <a:p>
            <a:pPr marL="514350" indent="-514350" algn="just">
              <a:buFont typeface="+mj-lt"/>
              <a:buAutoNum type="arabicPeriod"/>
            </a:pPr>
            <a:r>
              <a:rPr lang="en-IN" sz="2100" dirty="0" smtClean="0"/>
              <a:t>Indian </a:t>
            </a:r>
            <a:r>
              <a:rPr lang="en-IN" sz="2100" dirty="0"/>
              <a:t>Institute of Entrepreneurship, </a:t>
            </a:r>
            <a:r>
              <a:rPr lang="en-IN" sz="2100" dirty="0" err="1"/>
              <a:t>Guwahati</a:t>
            </a:r>
            <a:r>
              <a:rPr lang="en-IN" sz="2100" dirty="0"/>
              <a:t>. </a:t>
            </a:r>
            <a:endParaRPr lang="en-IN" sz="2100" dirty="0" smtClean="0"/>
          </a:p>
          <a:p>
            <a:pPr marL="360363" indent="-360363" algn="just"/>
            <a:r>
              <a:rPr lang="en-IN" sz="2100" dirty="0" smtClean="0"/>
              <a:t>Entrepreneurs</a:t>
            </a:r>
            <a:r>
              <a:rPr lang="en-IN" sz="2100" dirty="0"/>
              <a:t>, can avail the multi-faceted training programmes geared for entrepreneurship cult which are tailor-made for their individual needs and application within the country. </a:t>
            </a:r>
            <a:endParaRPr lang="en-IN" sz="2100" dirty="0" smtClean="0"/>
          </a:p>
          <a:p>
            <a:pPr marL="360363" indent="-360363" algn="just"/>
            <a:r>
              <a:rPr lang="en-IN" sz="2100" dirty="0" smtClean="0"/>
              <a:t>Various </a:t>
            </a:r>
            <a:r>
              <a:rPr lang="en-IN" sz="2100" dirty="0"/>
              <a:t>training programmes are organized on regular basis to cultivate the latent qualities in youths by enlightening them on various aspects that are necessary to be considered while setting up micro or small enterprises</a:t>
            </a:r>
            <a:r>
              <a:rPr lang="en-IN" sz="2100" dirty="0" smtClean="0"/>
              <a:t>.</a:t>
            </a:r>
          </a:p>
          <a:p>
            <a:pPr marL="360363" indent="-360363" algn="just"/>
            <a:r>
              <a:rPr lang="en-IN" sz="2100" dirty="0" smtClean="0"/>
              <a:t>These </a:t>
            </a:r>
            <a:r>
              <a:rPr lang="en-IN" sz="2100" dirty="0"/>
              <a:t>training programmes have attracted the attention of the educated unemployed youths and have created confidence in them which led to the self employment and creation of better employment.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714356"/>
            <a:ext cx="7900982" cy="5643602"/>
          </a:xfrm>
        </p:spPr>
        <p:txBody>
          <a:bodyPr>
            <a:noAutofit/>
          </a:bodyPr>
          <a:lstStyle/>
          <a:p>
            <a:pPr marL="0" indent="0">
              <a:buNone/>
            </a:pPr>
            <a:r>
              <a:rPr lang="en-IN" sz="2800" b="1" dirty="0"/>
              <a:t>The individual MSME-DIs conduct the following training programmes</a:t>
            </a:r>
            <a:r>
              <a:rPr lang="en-IN" sz="2800" b="1" dirty="0" smtClean="0"/>
              <a:t>:</a:t>
            </a:r>
          </a:p>
          <a:p>
            <a:pPr marL="987425">
              <a:buNone/>
            </a:pPr>
            <a:r>
              <a:rPr lang="en-IN" sz="2800" b="1" dirty="0"/>
              <a:t>a) </a:t>
            </a:r>
            <a:r>
              <a:rPr lang="en-IN" sz="2800" dirty="0"/>
              <a:t>Industrial Motivation </a:t>
            </a:r>
            <a:r>
              <a:rPr lang="en-IN" sz="2800" dirty="0" smtClean="0"/>
              <a:t>Campaign</a:t>
            </a:r>
          </a:p>
          <a:p>
            <a:pPr marL="987425">
              <a:buNone/>
            </a:pPr>
            <a:r>
              <a:rPr lang="en-IN" sz="2800" b="1" dirty="0" smtClean="0"/>
              <a:t>b</a:t>
            </a:r>
            <a:r>
              <a:rPr lang="en-IN" sz="2800" b="1" dirty="0"/>
              <a:t>) </a:t>
            </a:r>
            <a:r>
              <a:rPr lang="en-IN" sz="2800" dirty="0"/>
              <a:t>Entrepreneur Development Programme</a:t>
            </a:r>
          </a:p>
          <a:p>
            <a:pPr marL="987425">
              <a:buNone/>
            </a:pPr>
            <a:r>
              <a:rPr lang="en-IN" sz="2800" b="1" dirty="0"/>
              <a:t>c) </a:t>
            </a:r>
            <a:r>
              <a:rPr lang="en-IN" sz="2800" dirty="0"/>
              <a:t>Entrepreneurship Skill Development Programme</a:t>
            </a:r>
          </a:p>
          <a:p>
            <a:pPr marL="987425">
              <a:buNone/>
            </a:pPr>
            <a:r>
              <a:rPr lang="en-IN" sz="2800" b="1" dirty="0"/>
              <a:t>d) </a:t>
            </a:r>
            <a:r>
              <a:rPr lang="en-IN" sz="2800" dirty="0"/>
              <a:t>Management Development Programme</a:t>
            </a:r>
          </a:p>
          <a:p>
            <a:pPr marL="987425">
              <a:buNone/>
            </a:pPr>
            <a:r>
              <a:rPr lang="en-IN" sz="2800" b="1" dirty="0"/>
              <a:t>e) </a:t>
            </a:r>
            <a:r>
              <a:rPr lang="en-IN" sz="2800" dirty="0"/>
              <a:t>Skill Development</a:t>
            </a:r>
          </a:p>
          <a:p>
            <a:pPr marL="987425">
              <a:buNone/>
            </a:pPr>
            <a:r>
              <a:rPr lang="en-IN" sz="2800" b="1" dirty="0"/>
              <a:t>f) </a:t>
            </a:r>
            <a:r>
              <a:rPr lang="en-IN" sz="2800" dirty="0"/>
              <a:t>Business Skill Development Programme</a:t>
            </a:r>
          </a:p>
          <a:p>
            <a:r>
              <a:rPr lang="en-IN" sz="2800" dirty="0"/>
              <a:t>Other Specialized programmes like Bio-technology, etc</a:t>
            </a:r>
          </a:p>
          <a:p>
            <a:endParaRPr lang="en-IN"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a:t>Motive refers to drive and motivation means drive to achieve a goal. Motivation refers to the way in which urges, drives, desires, aspirations, and strivings or needs direct, control or explain the behaviour of human beings.</a:t>
            </a:r>
          </a:p>
          <a:p>
            <a:pPr algn="just"/>
            <a:r>
              <a:rPr lang="en-IN" dirty="0"/>
              <a:t>Motivation is related with human behaviour. Motivation is a complex phenomenon. In general motivation is a psychological phenomenon as it is related to those factors operating within the individual employee which compel him to act or not to act in a certain way. These phenomena have been a subject of research by many people.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71496"/>
          </a:xfrm>
        </p:spPr>
        <p:txBody>
          <a:bodyPr>
            <a:normAutofit fontScale="90000"/>
          </a:bodyPr>
          <a:lstStyle/>
          <a:p>
            <a:pPr algn="ctr"/>
            <a:r>
              <a:rPr lang="en-IN" sz="3600" b="1" dirty="0"/>
              <a:t>Characteristics of </a:t>
            </a:r>
            <a:r>
              <a:rPr lang="en-IN" sz="3600" b="1" dirty="0" smtClean="0"/>
              <a:t>Motivation</a:t>
            </a:r>
            <a:endParaRPr lang="en-IN" sz="3600" dirty="0"/>
          </a:p>
        </p:txBody>
      </p:sp>
      <p:sp>
        <p:nvSpPr>
          <p:cNvPr id="3" name="Content Placeholder 2"/>
          <p:cNvSpPr>
            <a:spLocks noGrp="1"/>
          </p:cNvSpPr>
          <p:nvPr>
            <p:ph idx="1"/>
          </p:nvPr>
        </p:nvSpPr>
        <p:spPr>
          <a:xfrm>
            <a:off x="1000100" y="785794"/>
            <a:ext cx="8143900" cy="5715040"/>
          </a:xfrm>
        </p:spPr>
        <p:txBody>
          <a:bodyPr>
            <a:noAutofit/>
          </a:bodyPr>
          <a:lstStyle/>
          <a:p>
            <a:pPr>
              <a:buNone/>
            </a:pPr>
            <a:r>
              <a:rPr lang="en-IN" sz="2400" dirty="0"/>
              <a:t>1. Motivation is internal feeling of a person.</a:t>
            </a:r>
          </a:p>
          <a:p>
            <a:pPr>
              <a:buNone/>
            </a:pPr>
            <a:r>
              <a:rPr lang="en-IN" sz="2400" dirty="0"/>
              <a:t>2. Motivation is a continuous </a:t>
            </a:r>
            <a:r>
              <a:rPr lang="en-IN" sz="2400" dirty="0" smtClean="0"/>
              <a:t>process.</a:t>
            </a:r>
          </a:p>
          <a:p>
            <a:pPr>
              <a:buNone/>
            </a:pPr>
            <a:r>
              <a:rPr lang="en-IN" sz="2400" dirty="0" smtClean="0"/>
              <a:t>3. Motivation varies with person and time.</a:t>
            </a:r>
          </a:p>
          <a:p>
            <a:pPr>
              <a:buNone/>
            </a:pPr>
            <a:r>
              <a:rPr lang="en-IN" sz="2400" dirty="0" smtClean="0"/>
              <a:t>4</a:t>
            </a:r>
            <a:r>
              <a:rPr lang="en-IN" sz="2400" dirty="0"/>
              <a:t>. Motivation may be positive or negative</a:t>
            </a:r>
            <a:r>
              <a:rPr lang="en-IN" sz="2400" dirty="0" smtClean="0"/>
              <a:t>.</a:t>
            </a:r>
          </a:p>
          <a:p>
            <a:pPr marL="0" indent="0">
              <a:buNone/>
            </a:pPr>
            <a:r>
              <a:rPr lang="en-IN" sz="2400" b="1" dirty="0"/>
              <a:t>What motivates an entrepreneur to undertake risk and start new enterprise?</a:t>
            </a:r>
            <a:r>
              <a:rPr lang="en-IN" sz="2400" dirty="0"/>
              <a:t> </a:t>
            </a:r>
            <a:endParaRPr lang="en-IN" sz="2400" dirty="0" smtClean="0"/>
          </a:p>
          <a:p>
            <a:pPr marL="400050" lvl="1" indent="0">
              <a:buFont typeface="Wingdings" pitchFamily="2" charset="2"/>
              <a:buChar char="§"/>
            </a:pPr>
            <a:r>
              <a:rPr lang="en-IN" sz="2400" dirty="0" smtClean="0"/>
              <a:t>Is </a:t>
            </a:r>
            <a:r>
              <a:rPr lang="en-IN" sz="2400" dirty="0"/>
              <a:t>it financial scarcity or financial abundance which motivates an individual to start an enterprise? </a:t>
            </a:r>
            <a:endParaRPr lang="en-IN" sz="2400" dirty="0" smtClean="0"/>
          </a:p>
          <a:p>
            <a:pPr marL="400050" lvl="1" indent="0">
              <a:buFont typeface="Wingdings" pitchFamily="2" charset="2"/>
              <a:buChar char="§"/>
            </a:pPr>
            <a:r>
              <a:rPr lang="en-IN" sz="2400" dirty="0" smtClean="0"/>
              <a:t>Is </a:t>
            </a:r>
            <a:r>
              <a:rPr lang="en-IN" sz="2400" dirty="0"/>
              <a:t>it the family, social status or satisfaction from present life that motivates an entrepreneur to start a new </a:t>
            </a:r>
            <a:r>
              <a:rPr lang="en-IN" sz="2400" dirty="0" smtClean="0"/>
              <a:t>enterprise?</a:t>
            </a:r>
          </a:p>
          <a:p>
            <a:pPr marL="0" lvl="1" indent="0">
              <a:buNone/>
            </a:pPr>
            <a:r>
              <a:rPr lang="en-IN" sz="2400" b="1" i="1" dirty="0" smtClean="0"/>
              <a:t>The </a:t>
            </a:r>
            <a:r>
              <a:rPr lang="en-IN" sz="2400" b="1" i="1" dirty="0"/>
              <a:t>answer to such questions lies in the study of motivation</a:t>
            </a:r>
            <a:r>
              <a:rPr lang="en-IN" sz="2400" b="1" i="1" dirty="0" smtClean="0"/>
              <a:t>. </a:t>
            </a:r>
            <a:r>
              <a:rPr lang="en-IN" sz="2400" dirty="0"/>
              <a:t>Motivational factors involve the inner urge within an individual. Due to such an urge an individual is motivated to do something new, unique and perform better than others.</a:t>
            </a:r>
            <a:endParaRPr lang="en-IN" sz="2400" b="1" i="1" dirty="0"/>
          </a:p>
          <a:p>
            <a:pPr>
              <a:buNone/>
            </a:pPr>
            <a:endParaRPr lang="en-IN" sz="2400" dirty="0"/>
          </a:p>
          <a:p>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285728"/>
            <a:ext cx="7786742" cy="6286544"/>
          </a:xfrm>
        </p:spPr>
        <p:txBody>
          <a:bodyPr>
            <a:noAutofit/>
          </a:bodyPr>
          <a:lstStyle/>
          <a:p>
            <a:pPr marL="0" indent="0" algn="just">
              <a:buNone/>
            </a:pPr>
            <a:r>
              <a:rPr lang="en-IN" sz="2800" b="1" u="sng" dirty="0" smtClean="0"/>
              <a:t>What </a:t>
            </a:r>
            <a:r>
              <a:rPr lang="en-IN" sz="2800" b="1" u="sng" dirty="0"/>
              <a:t>makes an entrepreneur</a:t>
            </a:r>
            <a:r>
              <a:rPr lang="en-IN" sz="2800" b="1" u="sng" dirty="0" smtClean="0"/>
              <a:t>?</a:t>
            </a:r>
            <a:endParaRPr lang="en-IN" sz="2400" b="1" u="sng" dirty="0" smtClean="0"/>
          </a:p>
          <a:p>
            <a:pPr marL="457200" indent="-457200" algn="just">
              <a:buFont typeface="+mj-lt"/>
              <a:buAutoNum type="arabicPeriod"/>
            </a:pPr>
            <a:r>
              <a:rPr lang="en-IN" sz="2400" dirty="0" smtClean="0"/>
              <a:t>Entrepreneurship </a:t>
            </a:r>
            <a:r>
              <a:rPr lang="en-IN" sz="2400" dirty="0"/>
              <a:t>is associated with </a:t>
            </a:r>
            <a:r>
              <a:rPr lang="en-IN" sz="2400" dirty="0" smtClean="0"/>
              <a:t>personality.</a:t>
            </a:r>
          </a:p>
          <a:p>
            <a:pPr marL="457200" indent="-457200" algn="just">
              <a:buFont typeface="+mj-lt"/>
              <a:buAutoNum type="arabicPeriod"/>
            </a:pPr>
            <a:r>
              <a:rPr lang="en-IN" sz="2400" dirty="0" smtClean="0"/>
              <a:t>Personality </a:t>
            </a:r>
            <a:r>
              <a:rPr lang="en-IN" sz="2400" dirty="0"/>
              <a:t>development is closely associated with early childhood experiences.</a:t>
            </a:r>
          </a:p>
          <a:p>
            <a:pPr marL="457200" indent="-457200" algn="just">
              <a:buFont typeface="+mj-lt"/>
              <a:buAutoNum type="arabicPeriod"/>
            </a:pPr>
            <a:r>
              <a:rPr lang="en-IN" sz="2400" dirty="0" smtClean="0"/>
              <a:t>Economic </a:t>
            </a:r>
            <a:r>
              <a:rPr lang="en-IN" sz="2400" dirty="0"/>
              <a:t>deprivation also acts as a motivating </a:t>
            </a:r>
            <a:r>
              <a:rPr lang="en-IN" sz="2400" dirty="0" smtClean="0"/>
              <a:t>factor.</a:t>
            </a:r>
          </a:p>
          <a:p>
            <a:pPr marL="457200" indent="-457200" algn="just">
              <a:buFont typeface="+mj-lt"/>
              <a:buAutoNum type="arabicPeriod"/>
            </a:pPr>
            <a:r>
              <a:rPr lang="en-IN" sz="2400" dirty="0" smtClean="0"/>
              <a:t>Family </a:t>
            </a:r>
            <a:r>
              <a:rPr lang="en-IN" sz="2400" dirty="0"/>
              <a:t>environment plays an important role. In a family where security and non risk bearing situations are given importance, there are less chances of developing entrepreneurs, whereas family environments which foster venturing in to uncertain risky environment, tend to develop entrepreneurs.</a:t>
            </a:r>
          </a:p>
          <a:p>
            <a:pPr marL="457200" indent="-457200" algn="just">
              <a:buFont typeface="+mj-lt"/>
              <a:buAutoNum type="arabicPeriod"/>
            </a:pPr>
            <a:r>
              <a:rPr lang="en-IN" sz="2400" dirty="0" smtClean="0"/>
              <a:t>Entrepreneurial </a:t>
            </a:r>
            <a:r>
              <a:rPr lang="en-IN" sz="2400" dirty="0"/>
              <a:t>characteristics are results of combination of various social, economic and psychological factors which are developed right from childhood.</a:t>
            </a:r>
          </a:p>
          <a:p>
            <a:pPr algn="just"/>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82594"/>
          </a:xfrm>
        </p:spPr>
        <p:txBody>
          <a:bodyPr>
            <a:normAutofit fontScale="90000"/>
          </a:bodyPr>
          <a:lstStyle/>
          <a:p>
            <a:pPr algn="ctr"/>
            <a:r>
              <a:rPr lang="en-IN" sz="3600" b="1" dirty="0">
                <a:effectLst/>
              </a:rPr>
              <a:t>Motivation </a:t>
            </a:r>
            <a:r>
              <a:rPr lang="en-IN" sz="3600" b="1" dirty="0" smtClean="0">
                <a:effectLst/>
              </a:rPr>
              <a:t>Theories</a:t>
            </a:r>
            <a:endParaRPr lang="en-IN" sz="3600" dirty="0">
              <a:effectLst/>
            </a:endParaRPr>
          </a:p>
        </p:txBody>
      </p:sp>
      <p:sp>
        <p:nvSpPr>
          <p:cNvPr id="3" name="Content Placeholder 2"/>
          <p:cNvSpPr>
            <a:spLocks noGrp="1"/>
          </p:cNvSpPr>
          <p:nvPr>
            <p:ph idx="1"/>
          </p:nvPr>
        </p:nvSpPr>
        <p:spPr>
          <a:xfrm>
            <a:off x="1000100" y="546111"/>
            <a:ext cx="7686700" cy="6026161"/>
          </a:xfrm>
        </p:spPr>
        <p:txBody>
          <a:bodyPr>
            <a:noAutofit/>
          </a:bodyPr>
          <a:lstStyle/>
          <a:p>
            <a:pPr marL="287338" indent="-287338" algn="just"/>
            <a:r>
              <a:rPr lang="en-IN" sz="2200" dirty="0"/>
              <a:t>Motivation acts as key to enterprise effectiveness. Motivation is originated from the word motive. Motive means want, need, impulse or drive. Motivation is internal to person. </a:t>
            </a:r>
            <a:endParaRPr lang="en-IN" sz="2200" dirty="0" smtClean="0"/>
          </a:p>
          <a:p>
            <a:pPr marL="287338" indent="-287338" algn="just"/>
            <a:r>
              <a:rPr lang="en-IN" sz="2200" dirty="0" smtClean="0"/>
              <a:t>Motivation </a:t>
            </a:r>
            <a:r>
              <a:rPr lang="en-IN" sz="2200" dirty="0"/>
              <a:t>is on going process and may be positive or negative. </a:t>
            </a:r>
            <a:endParaRPr lang="en-IN" sz="2200" dirty="0" smtClean="0"/>
          </a:p>
          <a:p>
            <a:pPr marL="287338" indent="-287338" algn="just"/>
            <a:r>
              <a:rPr lang="en-IN" sz="2200" dirty="0" smtClean="0"/>
              <a:t>There </a:t>
            </a:r>
            <a:r>
              <a:rPr lang="en-IN" sz="2200" dirty="0"/>
              <a:t>are financial and non financial motivation techniques which can be used by entrepreneur for effective functioning of the enterprise. Incentives directly or indirectly related with money are referred to as financial motivations. </a:t>
            </a:r>
            <a:endParaRPr lang="en-IN" sz="2200" dirty="0" smtClean="0"/>
          </a:p>
          <a:p>
            <a:pPr marL="287338" indent="-287338" algn="just"/>
            <a:r>
              <a:rPr lang="en-IN" sz="2200" dirty="0" smtClean="0"/>
              <a:t>Money </a:t>
            </a:r>
            <a:r>
              <a:rPr lang="en-IN" sz="2200" dirty="0"/>
              <a:t>acts as important and most effective source of motivation. Salary and wages, bonus, leave with pay, medical and housing facilities, profit sharing, vehicle allowance etc are some of the examples of financial motivators which should be used by the entrepreneur for the employees of the enterprise. </a:t>
            </a:r>
            <a:endParaRPr lang="en-IN" sz="2200" dirty="0" smtClean="0"/>
          </a:p>
          <a:p>
            <a:pPr marL="287338" indent="-287338" algn="just"/>
            <a:r>
              <a:rPr lang="en-IN" sz="2200" dirty="0" smtClean="0"/>
              <a:t>Non </a:t>
            </a:r>
            <a:r>
              <a:rPr lang="en-IN" sz="2200" dirty="0"/>
              <a:t>financial motivators are psychological in nature. Status, respect, prestige, participation, job enrichment, recognition, safety of job, responsibility, etc are examples of non financial motivators.</a:t>
            </a:r>
          </a:p>
          <a:p>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401080" cy="1143000"/>
          </a:xfrm>
        </p:spPr>
        <p:txBody>
          <a:bodyPr>
            <a:noAutofit/>
          </a:bodyPr>
          <a:lstStyle/>
          <a:p>
            <a:pPr algn="just"/>
            <a:r>
              <a:rPr lang="en-IN" sz="2700" b="1" dirty="0">
                <a:effectLst/>
              </a:rPr>
              <a:t>Many motivation theories have evolved over the passage of time. These theories can be grouped </a:t>
            </a:r>
            <a:r>
              <a:rPr lang="en-IN" sz="2700" b="1" dirty="0" smtClean="0">
                <a:effectLst/>
              </a:rPr>
              <a:t>as</a:t>
            </a:r>
            <a:r>
              <a:rPr lang="en-IN" sz="2700" b="1" dirty="0">
                <a:effectLst/>
              </a:rPr>
              <a:t>:</a:t>
            </a:r>
            <a:br>
              <a:rPr lang="en-IN" sz="2700" b="1" dirty="0">
                <a:effectLst/>
              </a:rPr>
            </a:br>
            <a:endParaRPr lang="en-IN" sz="2700" b="1" dirty="0">
              <a:effectLst/>
            </a:endParaRPr>
          </a:p>
        </p:txBody>
      </p:sp>
      <p:graphicFrame>
        <p:nvGraphicFramePr>
          <p:cNvPr id="4" name="Content Placeholder 3"/>
          <p:cNvGraphicFramePr>
            <a:graphicFrameLocks noGrp="1"/>
          </p:cNvGraphicFramePr>
          <p:nvPr>
            <p:ph idx="1"/>
          </p:nvPr>
        </p:nvGraphicFramePr>
        <p:xfrm>
          <a:off x="214281" y="1000108"/>
          <a:ext cx="8715438" cy="5560700"/>
        </p:xfrm>
        <a:graphic>
          <a:graphicData uri="http://schemas.openxmlformats.org/drawingml/2006/table">
            <a:tbl>
              <a:tblPr firstRow="1" bandRow="1">
                <a:tableStyleId>{5C22544A-7EE6-4342-B048-85BDC9FD1C3A}</a:tableStyleId>
              </a:tblPr>
              <a:tblGrid>
                <a:gridCol w="3143273"/>
                <a:gridCol w="2667019"/>
                <a:gridCol w="2905146"/>
              </a:tblGrid>
              <a:tr h="714380">
                <a:tc>
                  <a:txBody>
                    <a:bodyPr/>
                    <a:lstStyle/>
                    <a:p>
                      <a:pPr algn="ctr">
                        <a:lnSpc>
                          <a:spcPts val="1650"/>
                        </a:lnSpc>
                        <a:spcAft>
                          <a:spcPts val="1000"/>
                        </a:spcAft>
                      </a:pPr>
                      <a:r>
                        <a:rPr lang="en-IN" sz="2400" b="1" dirty="0">
                          <a:latin typeface="Times New Roman"/>
                          <a:ea typeface="Times New Roman"/>
                          <a:cs typeface="Mangal"/>
                        </a:rPr>
                        <a:t>Content theories</a:t>
                      </a:r>
                      <a:endParaRPr lang="en-IN" sz="2400" dirty="0">
                        <a:latin typeface="Cambria"/>
                        <a:ea typeface="Calibri"/>
                        <a:cs typeface="Mangal"/>
                      </a:endParaRPr>
                    </a:p>
                  </a:txBody>
                  <a:tcPr marL="68580" marR="68580" marT="0" marB="0" anchor="ctr"/>
                </a:tc>
                <a:tc>
                  <a:txBody>
                    <a:bodyPr/>
                    <a:lstStyle/>
                    <a:p>
                      <a:pPr algn="ctr">
                        <a:lnSpc>
                          <a:spcPts val="1650"/>
                        </a:lnSpc>
                        <a:spcAft>
                          <a:spcPts val="1000"/>
                        </a:spcAft>
                      </a:pPr>
                      <a:r>
                        <a:rPr lang="en-IN" sz="2400" b="1" dirty="0">
                          <a:latin typeface="Times New Roman"/>
                          <a:ea typeface="Times New Roman"/>
                          <a:cs typeface="Mangal"/>
                        </a:rPr>
                        <a:t>Process theories</a:t>
                      </a:r>
                      <a:endParaRPr lang="en-IN" sz="2400" dirty="0">
                        <a:latin typeface="Cambria"/>
                        <a:ea typeface="Calibri"/>
                        <a:cs typeface="Mangal"/>
                      </a:endParaRPr>
                    </a:p>
                  </a:txBody>
                  <a:tcPr marL="68580" marR="68580" marT="0" marB="0" anchor="ctr"/>
                </a:tc>
                <a:tc>
                  <a:txBody>
                    <a:bodyPr/>
                    <a:lstStyle/>
                    <a:p>
                      <a:pPr algn="ctr">
                        <a:lnSpc>
                          <a:spcPts val="1650"/>
                        </a:lnSpc>
                        <a:spcAft>
                          <a:spcPts val="1000"/>
                        </a:spcAft>
                      </a:pPr>
                      <a:r>
                        <a:rPr lang="en-IN" sz="2400" b="1" dirty="0">
                          <a:latin typeface="Times New Roman"/>
                          <a:ea typeface="Times New Roman"/>
                          <a:cs typeface="Mangal"/>
                        </a:rPr>
                        <a:t>Theories related with human nature</a:t>
                      </a:r>
                      <a:endParaRPr lang="en-IN" sz="2400" dirty="0">
                        <a:latin typeface="Cambria"/>
                        <a:ea typeface="Calibri"/>
                        <a:cs typeface="Mangal"/>
                      </a:endParaRPr>
                    </a:p>
                  </a:txBody>
                  <a:tcPr marL="68580" marR="68580" marT="0" marB="0" anchor="ctr"/>
                </a:tc>
              </a:tr>
              <a:tr h="370840">
                <a:tc>
                  <a:txBody>
                    <a:bodyPr/>
                    <a:lstStyle/>
                    <a:p>
                      <a:pPr marL="342900" marR="152400" lvl="0" indent="0" algn="just">
                        <a:lnSpc>
                          <a:spcPct val="100000"/>
                        </a:lnSpc>
                        <a:spcBef>
                          <a:spcPts val="600"/>
                        </a:spcBef>
                        <a:spcAft>
                          <a:spcPts val="600"/>
                        </a:spcAft>
                        <a:tabLst>
                          <a:tab pos="457200" algn="l"/>
                        </a:tabLst>
                      </a:pPr>
                      <a:r>
                        <a:rPr lang="en-IN" sz="2400" dirty="0">
                          <a:latin typeface="Times New Roman"/>
                          <a:ea typeface="Times New Roman"/>
                          <a:cs typeface="Mangal"/>
                        </a:rPr>
                        <a:t>Maslow’s need hierarch theory.</a:t>
                      </a:r>
                      <a:endParaRPr lang="en-IN" sz="2400" dirty="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dirty="0">
                          <a:latin typeface="Times New Roman"/>
                          <a:ea typeface="Times New Roman"/>
                          <a:cs typeface="Mangal"/>
                        </a:rPr>
                        <a:t>Herzberg two factor theory.</a:t>
                      </a:r>
                      <a:endParaRPr lang="en-IN" sz="2400" dirty="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dirty="0">
                          <a:latin typeface="Times New Roman"/>
                          <a:ea typeface="Times New Roman"/>
                          <a:cs typeface="Mangal"/>
                        </a:rPr>
                        <a:t>McClelland theory of achievement, affiliation and power.</a:t>
                      </a:r>
                      <a:endParaRPr lang="en-IN" sz="2400" dirty="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dirty="0" err="1">
                          <a:latin typeface="Times New Roman"/>
                          <a:ea typeface="Times New Roman"/>
                          <a:cs typeface="Mangal"/>
                        </a:rPr>
                        <a:t>Alderfer’s</a:t>
                      </a:r>
                      <a:r>
                        <a:rPr lang="en-IN" sz="2400" dirty="0">
                          <a:latin typeface="Times New Roman"/>
                          <a:ea typeface="Times New Roman"/>
                          <a:cs typeface="Mangal"/>
                        </a:rPr>
                        <a:t> theory of existence, relatedness and growth.</a:t>
                      </a:r>
                      <a:endParaRPr lang="en-IN" sz="2400" dirty="0">
                        <a:latin typeface="Cambria"/>
                        <a:ea typeface="Calibri"/>
                        <a:cs typeface="Mangal"/>
                      </a:endParaRPr>
                    </a:p>
                  </a:txBody>
                  <a:tcPr marL="68580" marR="68580" marT="0" marB="0"/>
                </a:tc>
                <a:tc>
                  <a:txBody>
                    <a:bodyPr/>
                    <a:lstStyle/>
                    <a:p>
                      <a:pPr marL="342900" marR="152400" lvl="0" indent="0" algn="just">
                        <a:lnSpc>
                          <a:spcPct val="100000"/>
                        </a:lnSpc>
                        <a:spcBef>
                          <a:spcPts val="600"/>
                        </a:spcBef>
                        <a:spcAft>
                          <a:spcPts val="600"/>
                        </a:spcAft>
                        <a:tabLst>
                          <a:tab pos="457200" algn="l"/>
                        </a:tabLst>
                      </a:pPr>
                      <a:r>
                        <a:rPr lang="en-IN" sz="2400">
                          <a:latin typeface="Times New Roman"/>
                          <a:ea typeface="Times New Roman"/>
                          <a:cs typeface="Mangal"/>
                        </a:rPr>
                        <a:t>Vroom’s theory of valence and expectancy.</a:t>
                      </a:r>
                      <a:endParaRPr lang="en-IN" sz="240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a:latin typeface="Times New Roman"/>
                          <a:ea typeface="Times New Roman"/>
                          <a:cs typeface="Mangal"/>
                        </a:rPr>
                        <a:t>Porter and lower model of motivation.</a:t>
                      </a:r>
                      <a:endParaRPr lang="en-IN" sz="240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a:latin typeface="Times New Roman"/>
                          <a:ea typeface="Times New Roman"/>
                          <a:cs typeface="Mangal"/>
                        </a:rPr>
                        <a:t>Equity theory.</a:t>
                      </a:r>
                      <a:endParaRPr lang="en-IN" sz="2400">
                        <a:latin typeface="Cambria"/>
                        <a:ea typeface="Calibri"/>
                        <a:cs typeface="Mangal"/>
                      </a:endParaRPr>
                    </a:p>
                  </a:txBody>
                  <a:tcPr marL="68580" marR="68580" marT="0" marB="0"/>
                </a:tc>
                <a:tc>
                  <a:txBody>
                    <a:bodyPr/>
                    <a:lstStyle/>
                    <a:p>
                      <a:pPr marL="342900" marR="152400" lvl="0" indent="0" algn="just">
                        <a:lnSpc>
                          <a:spcPct val="100000"/>
                        </a:lnSpc>
                        <a:spcBef>
                          <a:spcPts val="600"/>
                        </a:spcBef>
                        <a:spcAft>
                          <a:spcPts val="600"/>
                        </a:spcAft>
                        <a:tabLst>
                          <a:tab pos="457200" algn="l"/>
                        </a:tabLst>
                      </a:pPr>
                      <a:r>
                        <a:rPr lang="en-IN" sz="2400" dirty="0">
                          <a:latin typeface="Times New Roman"/>
                          <a:ea typeface="Times New Roman"/>
                          <a:cs typeface="Mangal"/>
                        </a:rPr>
                        <a:t>McGregor theory of X and Y.</a:t>
                      </a:r>
                      <a:endParaRPr lang="en-IN" sz="2400" dirty="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dirty="0" err="1">
                          <a:latin typeface="Times New Roman"/>
                          <a:ea typeface="Times New Roman"/>
                          <a:cs typeface="Mangal"/>
                        </a:rPr>
                        <a:t>Ouchi’s</a:t>
                      </a:r>
                      <a:r>
                        <a:rPr lang="en-IN" sz="2400" dirty="0">
                          <a:latin typeface="Times New Roman"/>
                          <a:ea typeface="Times New Roman"/>
                          <a:cs typeface="Mangal"/>
                        </a:rPr>
                        <a:t> theory Z.</a:t>
                      </a:r>
                      <a:endParaRPr lang="en-IN" sz="2400" dirty="0">
                        <a:latin typeface="Cambria"/>
                        <a:ea typeface="Calibri"/>
                        <a:cs typeface="Mangal"/>
                      </a:endParaRPr>
                    </a:p>
                    <a:p>
                      <a:pPr marL="342900" marR="152400" lvl="0" indent="0" algn="just">
                        <a:lnSpc>
                          <a:spcPct val="100000"/>
                        </a:lnSpc>
                        <a:spcBef>
                          <a:spcPts val="600"/>
                        </a:spcBef>
                        <a:spcAft>
                          <a:spcPts val="600"/>
                        </a:spcAft>
                        <a:tabLst>
                          <a:tab pos="457200" algn="l"/>
                        </a:tabLst>
                      </a:pPr>
                      <a:r>
                        <a:rPr lang="en-IN" sz="2400" dirty="0">
                          <a:latin typeface="Times New Roman"/>
                          <a:ea typeface="Times New Roman"/>
                          <a:cs typeface="Mangal"/>
                        </a:rPr>
                        <a:t>Contingency approach.</a:t>
                      </a:r>
                      <a:endParaRPr lang="en-IN" sz="2400" dirty="0">
                        <a:latin typeface="Cambria"/>
                        <a:ea typeface="Calibri"/>
                        <a:cs typeface="Mangal"/>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357166"/>
            <a:ext cx="7858180" cy="5786478"/>
          </a:xfrm>
        </p:spPr>
        <p:txBody>
          <a:bodyPr>
            <a:noAutofit/>
          </a:bodyPr>
          <a:lstStyle/>
          <a:p>
            <a:pPr marL="0" indent="0" algn="just">
              <a:buNone/>
            </a:pPr>
            <a:r>
              <a:rPr lang="en-IN" b="1" dirty="0"/>
              <a:t>Maslow’s of </a:t>
            </a:r>
            <a:r>
              <a:rPr lang="en-IN" b="1" dirty="0" smtClean="0"/>
              <a:t>theory</a:t>
            </a:r>
            <a:endParaRPr lang="en-IN" sz="2400" b="1" dirty="0"/>
          </a:p>
          <a:p>
            <a:pPr marL="360363" indent="-360363" algn="just"/>
            <a:r>
              <a:rPr lang="en-IN" sz="2400" b="1" dirty="0" smtClean="0"/>
              <a:t>It holds that </a:t>
            </a:r>
            <a:r>
              <a:rPr lang="en-IN" sz="2400" dirty="0" smtClean="0"/>
              <a:t>Human </a:t>
            </a:r>
            <a:r>
              <a:rPr lang="en-IN" sz="2400" dirty="0"/>
              <a:t>needs form a hierarchy ranging from lowest order of physiological need, security need, social need, esteem need to highest order need of self actualisation. The theory suggests that various levels are interdependent and overlapping. </a:t>
            </a:r>
            <a:endParaRPr lang="en-IN" sz="2400" dirty="0" smtClean="0"/>
          </a:p>
          <a:p>
            <a:pPr algn="just"/>
            <a:r>
              <a:rPr lang="en-IN" sz="2400" dirty="0" smtClean="0"/>
              <a:t>Each </a:t>
            </a:r>
            <a:r>
              <a:rPr lang="en-IN" sz="2400" dirty="0"/>
              <a:t>higher level need emerges before the lower level need is completely satisfied. As the need does not disappear when other emerges, all needs tend to be partially satisfied in each area. When the peak of a need is passed, that need does not work as a primary motivator. The next level need then begins to dominate. Even though a need is satisfied it still </a:t>
            </a:r>
            <a:r>
              <a:rPr lang="en-IN" sz="2400" dirty="0" smtClean="0"/>
              <a:t>influences</a:t>
            </a:r>
            <a:r>
              <a:rPr lang="en-IN" sz="2400" dirty="0"/>
              <a:t> behaviour due to interdependent and overlapping characteristics of need.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357166"/>
            <a:ext cx="7472386" cy="5643602"/>
          </a:xfrm>
        </p:spPr>
        <p:txBody>
          <a:bodyPr>
            <a:normAutofit fontScale="92500"/>
          </a:bodyPr>
          <a:lstStyle/>
          <a:p>
            <a:pPr marL="0" indent="0" algn="just">
              <a:buNone/>
            </a:pPr>
            <a:r>
              <a:rPr lang="en-IN" b="1" dirty="0"/>
              <a:t>Fredrick Herzberg and his associate</a:t>
            </a:r>
            <a:r>
              <a:rPr lang="en-IN" dirty="0"/>
              <a:t> </a:t>
            </a:r>
            <a:endParaRPr lang="en-IN" dirty="0" smtClean="0"/>
          </a:p>
          <a:p>
            <a:pPr marL="269875" indent="-269875" algn="just"/>
            <a:r>
              <a:rPr lang="en-IN" dirty="0" smtClean="0"/>
              <a:t>Conducted </a:t>
            </a:r>
            <a:r>
              <a:rPr lang="en-IN" dirty="0"/>
              <a:t>research study by administering survey questions to 200 engineers and accountants in nine different companies in the </a:t>
            </a:r>
            <a:r>
              <a:rPr lang="en-IN" dirty="0" err="1"/>
              <a:t>Pittusberg</a:t>
            </a:r>
            <a:r>
              <a:rPr lang="en-IN" dirty="0"/>
              <a:t>, U.S.A. Based upon analysis of the </a:t>
            </a:r>
            <a:r>
              <a:rPr lang="en-IN" dirty="0" smtClean="0"/>
              <a:t>information</a:t>
            </a:r>
          </a:p>
          <a:p>
            <a:pPr marL="669925" lvl="1" indent="-269875" algn="just"/>
            <a:r>
              <a:rPr lang="en-IN" dirty="0" smtClean="0"/>
              <a:t>Two </a:t>
            </a:r>
            <a:r>
              <a:rPr lang="en-IN" dirty="0"/>
              <a:t>independent set of factors affecting human behaviour were found out</a:t>
            </a:r>
            <a:r>
              <a:rPr lang="en-IN" dirty="0" smtClean="0"/>
              <a:t>. </a:t>
            </a:r>
            <a:r>
              <a:rPr lang="en-IN" dirty="0"/>
              <a:t>They are referred to as hygiene factors. </a:t>
            </a:r>
            <a:endParaRPr lang="en-IN" dirty="0" smtClean="0"/>
          </a:p>
          <a:p>
            <a:pPr marL="669925" lvl="1" indent="-269875" algn="just"/>
            <a:r>
              <a:rPr lang="en-IN" dirty="0" smtClean="0"/>
              <a:t>Another </a:t>
            </a:r>
            <a:r>
              <a:rPr lang="en-IN" dirty="0"/>
              <a:t>set of factors are responsible for strong motivation and high job satisfaction. They are referred to as hygiene factors</a:t>
            </a:r>
            <a:r>
              <a:rPr lang="en-IN" dirty="0" smtClean="0"/>
              <a:t>.</a:t>
            </a:r>
          </a:p>
          <a:p>
            <a:pPr marL="669925" lvl="1" indent="-269875"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686700" cy="6072230"/>
          </a:xfrm>
        </p:spPr>
        <p:txBody>
          <a:bodyPr>
            <a:normAutofit fontScale="77500" lnSpcReduction="20000"/>
          </a:bodyPr>
          <a:lstStyle/>
          <a:p>
            <a:pPr marL="192088" indent="-192088" algn="just">
              <a:buNone/>
            </a:pPr>
            <a:r>
              <a:rPr lang="en-IN" dirty="0"/>
              <a:t>Hygiene factors found out by Herzberg </a:t>
            </a:r>
            <a:r>
              <a:rPr lang="en-IN" dirty="0" smtClean="0"/>
              <a:t>include:</a:t>
            </a:r>
          </a:p>
          <a:p>
            <a:pPr lvl="1" algn="just"/>
            <a:r>
              <a:rPr lang="en-IN" dirty="0" smtClean="0"/>
              <a:t>company </a:t>
            </a:r>
            <a:r>
              <a:rPr lang="en-IN" dirty="0"/>
              <a:t>policy and </a:t>
            </a:r>
            <a:r>
              <a:rPr lang="en-IN" dirty="0" smtClean="0"/>
              <a:t>administration</a:t>
            </a:r>
          </a:p>
          <a:p>
            <a:pPr lvl="1" algn="just"/>
            <a:r>
              <a:rPr lang="en-IN" dirty="0" smtClean="0"/>
              <a:t>technical supervision</a:t>
            </a:r>
          </a:p>
          <a:p>
            <a:pPr marL="760413" lvl="1" indent="-360363" algn="just"/>
            <a:r>
              <a:rPr lang="en-IN" dirty="0" smtClean="0"/>
              <a:t>interpersonal </a:t>
            </a:r>
            <a:r>
              <a:rPr lang="en-IN" dirty="0"/>
              <a:t>relationship with </a:t>
            </a:r>
            <a:r>
              <a:rPr lang="en-IN" dirty="0" smtClean="0"/>
              <a:t>subordinates</a:t>
            </a:r>
          </a:p>
          <a:p>
            <a:pPr marL="760413" lvl="1" indent="-360363" algn="just"/>
            <a:r>
              <a:rPr lang="en-IN" dirty="0" smtClean="0"/>
              <a:t>salary</a:t>
            </a:r>
            <a:r>
              <a:rPr lang="en-IN" dirty="0"/>
              <a:t>, job security, personal life, working conditions and status. </a:t>
            </a:r>
            <a:endParaRPr lang="en-IN" dirty="0" smtClean="0"/>
          </a:p>
          <a:p>
            <a:pPr marL="360363" indent="-360363" algn="just">
              <a:buNone/>
            </a:pPr>
            <a:r>
              <a:rPr lang="en-IN" dirty="0" smtClean="0"/>
              <a:t>The </a:t>
            </a:r>
            <a:r>
              <a:rPr lang="en-IN" dirty="0"/>
              <a:t>motivation factors found out by Herzberg </a:t>
            </a:r>
            <a:r>
              <a:rPr lang="en-IN" dirty="0" smtClean="0"/>
              <a:t>include:</a:t>
            </a:r>
          </a:p>
          <a:p>
            <a:pPr marL="760413" lvl="1" indent="-360363" algn="just"/>
            <a:r>
              <a:rPr lang="en-IN" dirty="0" smtClean="0"/>
              <a:t>achievement</a:t>
            </a:r>
          </a:p>
          <a:p>
            <a:pPr marL="760413" lvl="1" indent="-360363" algn="just"/>
            <a:r>
              <a:rPr lang="en-IN" dirty="0" smtClean="0"/>
              <a:t>Recognition</a:t>
            </a:r>
          </a:p>
          <a:p>
            <a:pPr marL="760413" lvl="1" indent="-360363" algn="just"/>
            <a:r>
              <a:rPr lang="en-IN" dirty="0" smtClean="0"/>
              <a:t>Advancement</a:t>
            </a:r>
          </a:p>
          <a:p>
            <a:pPr marL="760413" lvl="1" indent="-360363" algn="just"/>
            <a:r>
              <a:rPr lang="en-IN" dirty="0" smtClean="0"/>
              <a:t>work itself</a:t>
            </a:r>
          </a:p>
          <a:p>
            <a:pPr marL="760413" lvl="1" indent="-360363" algn="just"/>
            <a:r>
              <a:rPr lang="en-IN" dirty="0" smtClean="0"/>
              <a:t>possibility </a:t>
            </a:r>
            <a:r>
              <a:rPr lang="en-IN" dirty="0"/>
              <a:t>of growth and responsibility. </a:t>
            </a:r>
            <a:endParaRPr lang="en-IN" dirty="0" smtClean="0"/>
          </a:p>
          <a:p>
            <a:pPr marL="0" indent="0" algn="just">
              <a:buNone/>
            </a:pPr>
            <a:endParaRPr lang="en-IN" sz="1900" dirty="0" smtClean="0"/>
          </a:p>
          <a:p>
            <a:pPr marL="0" indent="0" algn="just">
              <a:buNone/>
            </a:pPr>
            <a:r>
              <a:rPr lang="en-IN" dirty="0" smtClean="0"/>
              <a:t>The </a:t>
            </a:r>
            <a:r>
              <a:rPr lang="en-IN" dirty="0"/>
              <a:t>suggestion of Herzberg is to keep hygiene factors constant or higher while increasing motivational factors.</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125</TotalTime>
  <Words>1015</Words>
  <Application>Microsoft Office PowerPoint</Application>
  <PresentationFormat>On-screen Show (4:3)</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MOTIVATION AND ENTREPRENEURSHIP DEVELOPMENT  </vt:lpstr>
      <vt:lpstr>Introduction</vt:lpstr>
      <vt:lpstr>Characteristics of Motivation</vt:lpstr>
      <vt:lpstr>Slide 4</vt:lpstr>
      <vt:lpstr>Motivation Theories</vt:lpstr>
      <vt:lpstr>Many motivation theories have evolved over the passage of time. These theories can be grouped as: </vt:lpstr>
      <vt:lpstr>Slide 7</vt:lpstr>
      <vt:lpstr>Slide 8</vt:lpstr>
      <vt:lpstr>Slide 9</vt:lpstr>
      <vt:lpstr>Important guidelines for motivation</vt:lpstr>
      <vt:lpstr>Important guidelines for motivation</vt:lpstr>
      <vt:lpstr>Entrepreneurship Development Training Programme</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and working of entrepreneur</dc:title>
  <dc:creator>My</dc:creator>
  <cp:lastModifiedBy>My</cp:lastModifiedBy>
  <cp:revision>39</cp:revision>
  <dcterms:created xsi:type="dcterms:W3CDTF">2020-03-23T15:00:59Z</dcterms:created>
  <dcterms:modified xsi:type="dcterms:W3CDTF">2020-03-29T14:48:38Z</dcterms:modified>
</cp:coreProperties>
</file>