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63" r:id="rId3"/>
    <p:sldId id="264" r:id="rId4"/>
    <p:sldId id="277" r:id="rId5"/>
    <p:sldId id="265" r:id="rId6"/>
    <p:sldId id="266" r:id="rId7"/>
    <p:sldId id="278" r:id="rId8"/>
    <p:sldId id="267" r:id="rId9"/>
    <p:sldId id="268" r:id="rId10"/>
    <p:sldId id="279"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DE82F51-3962-4CF6-82F7-CD48F3E3C35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CB6FA56-5D35-4F18-BD67-D64DED4A896E}"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E82F51-3962-4CF6-82F7-CD48F3E3C353}" type="datetimeFigureOut">
              <a:rPr lang="en-US" smtClean="0"/>
              <a:pPr/>
              <a:t>4/2/2020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B6FA56-5D35-4F18-BD67-D64DED4A896E}"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00116"/>
            <a:ext cx="7498080" cy="1143000"/>
          </a:xfrm>
        </p:spPr>
        <p:txBody>
          <a:bodyPr/>
          <a:lstStyle/>
          <a:p>
            <a:pPr algn="ctr"/>
            <a:r>
              <a:rPr lang="en-IN" b="1" dirty="0" smtClean="0">
                <a:effectLst/>
              </a:rPr>
              <a:t>Managing the Enterprise</a:t>
            </a:r>
            <a:endParaRPr lang="en-IN" dirty="0">
              <a:effectLst/>
            </a:endParaRPr>
          </a:p>
        </p:txBody>
      </p:sp>
      <p:sp>
        <p:nvSpPr>
          <p:cNvPr id="3" name="Content Placeholder 2"/>
          <p:cNvSpPr>
            <a:spLocks noGrp="1"/>
          </p:cNvSpPr>
          <p:nvPr>
            <p:ph idx="1"/>
          </p:nvPr>
        </p:nvSpPr>
        <p:spPr>
          <a:xfrm>
            <a:off x="1435608" y="2947998"/>
            <a:ext cx="7498080" cy="2838456"/>
          </a:xfrm>
        </p:spPr>
        <p:txBody>
          <a:bodyPr>
            <a:normAutofit/>
          </a:bodyPr>
          <a:lstStyle/>
          <a:p>
            <a:pPr algn="ctr">
              <a:buNone/>
            </a:pPr>
            <a:r>
              <a:rPr lang="en-IN" sz="2800" dirty="0" smtClean="0"/>
              <a:t>Entrepreneurship Development and Industrial Consultancy (DBM-421)</a:t>
            </a:r>
          </a:p>
          <a:p>
            <a:pPr>
              <a:buNone/>
            </a:pPr>
            <a:endParaRPr lang="en-IN" sz="2800" dirty="0" smtClean="0"/>
          </a:p>
          <a:p>
            <a:pPr algn="ctr">
              <a:buNone/>
            </a:pPr>
            <a:r>
              <a:rPr lang="en-IN" sz="2800" dirty="0" smtClean="0"/>
              <a:t>A K </a:t>
            </a:r>
            <a:r>
              <a:rPr lang="en-IN" sz="2800" dirty="0" err="1" smtClean="0"/>
              <a:t>Jha</a:t>
            </a:r>
            <a:endParaRPr lang="en-IN"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401080" cy="4572032"/>
          </a:xfrm>
        </p:spPr>
        <p:txBody>
          <a:bodyPr>
            <a:noAutofit/>
          </a:bodyPr>
          <a:lstStyle/>
          <a:p>
            <a:pPr algn="just">
              <a:buNone/>
            </a:pPr>
            <a:r>
              <a:rPr lang="en-IN" sz="2800" b="1" i="1" dirty="0" smtClean="0"/>
              <a:t>Limited </a:t>
            </a:r>
            <a:r>
              <a:rPr lang="en-IN" sz="2800" b="1" i="1" dirty="0"/>
              <a:t>Liability </a:t>
            </a:r>
            <a:r>
              <a:rPr lang="en-IN" sz="2800" b="1" i="1" dirty="0" smtClean="0"/>
              <a:t>partnerships </a:t>
            </a:r>
            <a:r>
              <a:rPr lang="en-IN" sz="2800" dirty="0" smtClean="0"/>
              <a:t>(</a:t>
            </a:r>
            <a:r>
              <a:rPr lang="en-IN" sz="2800" dirty="0"/>
              <a:t>LLP) is different from a limited partnership or a general partnership, but is closer to a Limited Liability company (LLC). In the LLP, all partners have limited liability. An LLP combines characteristics of partnerships and corporations. </a:t>
            </a:r>
            <a:endParaRPr lang="en-IN" sz="2800" dirty="0" smtClean="0"/>
          </a:p>
          <a:p>
            <a:pPr algn="just">
              <a:buNone/>
            </a:pPr>
            <a:r>
              <a:rPr lang="en-IN" sz="2800" dirty="0" smtClean="0"/>
              <a:t>As </a:t>
            </a:r>
            <a:r>
              <a:rPr lang="en-IN" sz="2800" dirty="0"/>
              <a:t>in a corporation, all partners in an LLP have limited liability, from errors, omissions, negligence, incompetence, or malpractice committed by other partners or by employees. Of course, any partners involved in wrongful or negligent acts are still personally liable, but other partners are protected from liability for those acts</a:t>
            </a:r>
            <a:r>
              <a:rPr lang="en-IN" sz="2800" dirty="0" smtClean="0"/>
              <a:t>.</a:t>
            </a:r>
            <a:endParaRPr lang="en-IN" sz="2800" dirty="0"/>
          </a:p>
        </p:txBody>
      </p:sp>
      <p:sp>
        <p:nvSpPr>
          <p:cNvPr id="4" name="TextBox 3"/>
          <p:cNvSpPr txBox="1"/>
          <p:nvPr/>
        </p:nvSpPr>
        <p:spPr>
          <a:xfrm>
            <a:off x="2071670" y="142852"/>
            <a:ext cx="5214974" cy="707886"/>
          </a:xfrm>
          <a:prstGeom prst="rect">
            <a:avLst/>
          </a:prstGeom>
          <a:noFill/>
        </p:spPr>
        <p:txBody>
          <a:bodyPr wrap="square" rtlCol="0">
            <a:spAutoFit/>
          </a:bodyPr>
          <a:lstStyle/>
          <a:p>
            <a:pPr algn="ctr"/>
            <a:r>
              <a:rPr lang="en-IN" sz="4000" b="1" dirty="0" smtClean="0"/>
              <a:t>Types of Partnership</a:t>
            </a:r>
            <a:endParaRPr lang="en-IN" sz="4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a:bodyPr>
          <a:lstStyle/>
          <a:p>
            <a:pPr algn="ctr"/>
            <a:r>
              <a:rPr lang="en-IN" sz="3600" b="1" dirty="0">
                <a:effectLst/>
              </a:rPr>
              <a:t>Joint </a:t>
            </a:r>
            <a:r>
              <a:rPr lang="en-IN" sz="3600" b="1" dirty="0" smtClean="0">
                <a:effectLst/>
              </a:rPr>
              <a:t>Stock </a:t>
            </a:r>
            <a:r>
              <a:rPr lang="en-IN" sz="3600" b="1" dirty="0">
                <a:effectLst/>
              </a:rPr>
              <a:t>C</a:t>
            </a:r>
            <a:r>
              <a:rPr lang="en-IN" sz="3600" b="1" dirty="0" smtClean="0">
                <a:effectLst/>
              </a:rPr>
              <a:t>ompany</a:t>
            </a:r>
            <a:endParaRPr lang="en-IN" sz="3600" dirty="0">
              <a:effectLst/>
            </a:endParaRPr>
          </a:p>
        </p:txBody>
      </p:sp>
      <p:sp>
        <p:nvSpPr>
          <p:cNvPr id="3" name="Content Placeholder 2"/>
          <p:cNvSpPr>
            <a:spLocks noGrp="1"/>
          </p:cNvSpPr>
          <p:nvPr>
            <p:ph idx="1"/>
          </p:nvPr>
        </p:nvSpPr>
        <p:spPr>
          <a:xfrm>
            <a:off x="457200" y="928670"/>
            <a:ext cx="8472518" cy="5286412"/>
          </a:xfrm>
        </p:spPr>
        <p:txBody>
          <a:bodyPr>
            <a:noAutofit/>
          </a:bodyPr>
          <a:lstStyle/>
          <a:p>
            <a:pPr indent="0" algn="just">
              <a:buNone/>
            </a:pPr>
            <a:r>
              <a:rPr lang="en-IN" sz="2400" dirty="0"/>
              <a:t>A company form of business organisation is known as a Joint Stock Company which is a voluntary association of persons who usually contribute capital to carry on a particular type of business. The business is thus established by law and can be dissolved only by law. Those who contribute capital become members of the company. Joint Stock Company has a legal existence separate from its members. This implies that even if its members die, the company remains in existence. Joint stock company generally requires huge capital investment, which is contributed by its members. The total capital of a joint stock company is called share capital and it is divided into a number of units called shares. Thus, every member has some shares in the business depending upon the amount of capital contributed by him. Hence, members are also called shareholders. </a:t>
            </a:r>
          </a:p>
          <a:p>
            <a:pPr algn="just"/>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pPr algn="ctr"/>
            <a:r>
              <a:rPr lang="en-IN" sz="3600" b="1" dirty="0"/>
              <a:t>Joint </a:t>
            </a:r>
            <a:r>
              <a:rPr lang="en-IN" sz="3600" b="1" dirty="0" smtClean="0"/>
              <a:t>Stock </a:t>
            </a:r>
            <a:r>
              <a:rPr lang="en-IN" sz="3600" b="1" dirty="0"/>
              <a:t>C</a:t>
            </a:r>
            <a:r>
              <a:rPr lang="en-IN" sz="3600" b="1" dirty="0" smtClean="0"/>
              <a:t>ompany</a:t>
            </a:r>
            <a:endParaRPr lang="en-IN" sz="3600" dirty="0"/>
          </a:p>
        </p:txBody>
      </p:sp>
      <p:sp>
        <p:nvSpPr>
          <p:cNvPr id="3" name="Content Placeholder 2"/>
          <p:cNvSpPr>
            <a:spLocks noGrp="1"/>
          </p:cNvSpPr>
          <p:nvPr>
            <p:ph idx="1"/>
          </p:nvPr>
        </p:nvSpPr>
        <p:spPr>
          <a:xfrm>
            <a:off x="1000100" y="1447800"/>
            <a:ext cx="7933588" cy="4800600"/>
          </a:xfrm>
        </p:spPr>
        <p:txBody>
          <a:bodyPr>
            <a:normAutofit fontScale="85000" lnSpcReduction="20000"/>
          </a:bodyPr>
          <a:lstStyle/>
          <a:p>
            <a:pPr indent="0" algn="just">
              <a:buNone/>
            </a:pPr>
            <a:r>
              <a:rPr lang="en-IN" dirty="0" smtClean="0"/>
              <a:t>A </a:t>
            </a:r>
            <a:r>
              <a:rPr lang="en-IN" dirty="0"/>
              <a:t>joint stock company form of business organisation is found to be suitable where the volume of business is large and huge financial resources are needed and for businesses which involve heavy risks . Members of a joint stock company have limited liability, thus it is possible to raise capital from the public with ease. Again, for business activities which require public support and confidence, joint stock form is preferred as it has a separate legal status. Certain types of businesses, like production of pharmaceuticals, machine manufacturing, information technology, iron and steel, </a:t>
            </a:r>
            <a:r>
              <a:rPr lang="en-IN" dirty="0" err="1"/>
              <a:t>aluminum</a:t>
            </a:r>
            <a:r>
              <a:rPr lang="en-IN" dirty="0"/>
              <a:t>, fertilisers, cement, etc., are generally organised in the form of joint stock company.</a:t>
            </a:r>
          </a:p>
          <a:p>
            <a:pPr algn="just"/>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effectLst/>
              </a:rPr>
              <a:t>Cooperatives</a:t>
            </a:r>
            <a:endParaRPr lang="en-IN" dirty="0">
              <a:effectLst/>
            </a:endParaRPr>
          </a:p>
        </p:txBody>
      </p:sp>
      <p:sp>
        <p:nvSpPr>
          <p:cNvPr id="3" name="Content Placeholder 2"/>
          <p:cNvSpPr>
            <a:spLocks noGrp="1"/>
          </p:cNvSpPr>
          <p:nvPr>
            <p:ph idx="1"/>
          </p:nvPr>
        </p:nvSpPr>
        <p:spPr>
          <a:xfrm>
            <a:off x="1000100" y="1447800"/>
            <a:ext cx="7933588" cy="4800600"/>
          </a:xfrm>
        </p:spPr>
        <p:txBody>
          <a:bodyPr>
            <a:normAutofit lnSpcReduction="10000"/>
          </a:bodyPr>
          <a:lstStyle/>
          <a:p>
            <a:pPr indent="0" algn="just">
              <a:buNone/>
            </a:pPr>
            <a:r>
              <a:rPr lang="en-IN" dirty="0"/>
              <a:t>Cooperative models serve a useful role of awakening consciousness and showing that there is an alternative way to organize economic activity. </a:t>
            </a:r>
            <a:endParaRPr lang="en-IN" dirty="0" smtClean="0"/>
          </a:p>
          <a:p>
            <a:pPr indent="0" algn="just">
              <a:buNone/>
            </a:pPr>
            <a:r>
              <a:rPr lang="en-IN" dirty="0" smtClean="0"/>
              <a:t>However</a:t>
            </a:r>
            <a:r>
              <a:rPr lang="en-IN" dirty="0"/>
              <a:t>, successful models are few and far between in an environment hostile to cooperatives. For cooperatives to develop on any scale, changes are needed in society's values, political support, and the economic system.</a:t>
            </a:r>
          </a:p>
          <a:p>
            <a:pPr algn="just"/>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b="1" u="sng" dirty="0" smtClean="0"/>
              <a:t>Principles of cooperative enterprise</a:t>
            </a:r>
            <a:endParaRPr lang="en-IN" sz="3600" u="sng" dirty="0"/>
          </a:p>
        </p:txBody>
      </p:sp>
      <p:sp>
        <p:nvSpPr>
          <p:cNvPr id="3" name="Content Placeholder 2"/>
          <p:cNvSpPr>
            <a:spLocks noGrp="1"/>
          </p:cNvSpPr>
          <p:nvPr>
            <p:ph idx="1"/>
          </p:nvPr>
        </p:nvSpPr>
        <p:spPr>
          <a:xfrm>
            <a:off x="457200" y="1600200"/>
            <a:ext cx="8229600" cy="4829196"/>
          </a:xfrm>
        </p:spPr>
        <p:txBody>
          <a:bodyPr>
            <a:normAutofit fontScale="92500" lnSpcReduction="10000"/>
          </a:bodyPr>
          <a:lstStyle/>
          <a:p>
            <a:pPr algn="just"/>
            <a:r>
              <a:rPr lang="en-IN" dirty="0"/>
              <a:t>Cooperatives are firms that are controlled and owned by their members, who are the workers. cooperatives find affinity with the following principles:</a:t>
            </a:r>
          </a:p>
          <a:p>
            <a:pPr marL="914400" lvl="1" indent="-514350" algn="just">
              <a:buFont typeface="+mj-lt"/>
              <a:buAutoNum type="arabicPeriod"/>
            </a:pPr>
            <a:r>
              <a:rPr lang="en-IN" dirty="0" smtClean="0"/>
              <a:t>Membership </a:t>
            </a:r>
            <a:r>
              <a:rPr lang="en-IN" dirty="0"/>
              <a:t>is open and voluntary.</a:t>
            </a:r>
          </a:p>
          <a:p>
            <a:pPr marL="914400" lvl="1" indent="-514350" algn="just">
              <a:buFont typeface="+mj-lt"/>
              <a:buAutoNum type="arabicPeriod"/>
            </a:pPr>
            <a:r>
              <a:rPr lang="en-IN" dirty="0" smtClean="0"/>
              <a:t>There </a:t>
            </a:r>
            <a:r>
              <a:rPr lang="en-IN" dirty="0"/>
              <a:t>is democratic control at all levels of the enterprise, on the basis of one member, one vote.</a:t>
            </a:r>
          </a:p>
          <a:p>
            <a:pPr marL="914400" lvl="1" indent="-514350" algn="just">
              <a:buFont typeface="+mj-lt"/>
              <a:buAutoNum type="arabicPeriod"/>
            </a:pPr>
            <a:r>
              <a:rPr lang="en-IN" dirty="0" smtClean="0"/>
              <a:t>Interest </a:t>
            </a:r>
            <a:r>
              <a:rPr lang="en-IN" dirty="0"/>
              <a:t>paid on share capital is limited.</a:t>
            </a:r>
          </a:p>
          <a:p>
            <a:pPr marL="914400" lvl="1" indent="-514350" algn="just">
              <a:buFont typeface="+mj-lt"/>
              <a:buAutoNum type="arabicPeriod"/>
            </a:pPr>
            <a:r>
              <a:rPr lang="en-IN" dirty="0" smtClean="0"/>
              <a:t>Some </a:t>
            </a:r>
            <a:r>
              <a:rPr lang="en-IN" dirty="0"/>
              <a:t>part of cooperatives' surpluses is devoted to member’s education.</a:t>
            </a:r>
          </a:p>
          <a:p>
            <a:pPr marL="914400" lvl="1" indent="-514350" algn="just">
              <a:buFont typeface="+mj-lt"/>
              <a:buAutoNum type="arabicPeriod"/>
            </a:pPr>
            <a:r>
              <a:rPr lang="en-IN" dirty="0" smtClean="0"/>
              <a:t>Cooperatives </a:t>
            </a:r>
            <a:r>
              <a:rPr lang="en-IN" dirty="0"/>
              <a:t>cooperate among themselves.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401080" cy="1143000"/>
          </a:xfrm>
        </p:spPr>
        <p:txBody>
          <a:bodyPr>
            <a:noAutofit/>
          </a:bodyPr>
          <a:lstStyle/>
          <a:p>
            <a:pPr algn="ctr"/>
            <a:r>
              <a:rPr lang="en-IN" sz="2800" b="1" dirty="0"/>
              <a:t>Factors to be Considered While Choosing a Particular Type of </a:t>
            </a:r>
            <a:r>
              <a:rPr lang="en-IN" sz="2800" b="1" dirty="0" smtClean="0"/>
              <a:t>Ownership</a:t>
            </a:r>
            <a:endParaRPr lang="en-IN" sz="2800" b="1" dirty="0"/>
          </a:p>
        </p:txBody>
      </p:sp>
      <p:sp>
        <p:nvSpPr>
          <p:cNvPr id="3" name="Content Placeholder 2"/>
          <p:cNvSpPr>
            <a:spLocks noGrp="1"/>
          </p:cNvSpPr>
          <p:nvPr>
            <p:ph idx="1"/>
          </p:nvPr>
        </p:nvSpPr>
        <p:spPr>
          <a:xfrm>
            <a:off x="1071538" y="1214422"/>
            <a:ext cx="7858180" cy="5286412"/>
          </a:xfrm>
        </p:spPr>
        <p:txBody>
          <a:bodyPr>
            <a:normAutofit fontScale="77500" lnSpcReduction="20000"/>
          </a:bodyPr>
          <a:lstStyle/>
          <a:p>
            <a:pPr marL="269875" indent="-269875" algn="just"/>
            <a:r>
              <a:rPr lang="en-IN" dirty="0"/>
              <a:t>Nature of </a:t>
            </a:r>
            <a:r>
              <a:rPr lang="en-IN" dirty="0" smtClean="0"/>
              <a:t>business</a:t>
            </a:r>
          </a:p>
          <a:p>
            <a:pPr marL="269875" indent="-269875" algn="just"/>
            <a:r>
              <a:rPr lang="en-IN" dirty="0" smtClean="0"/>
              <a:t> Minimum output </a:t>
            </a:r>
            <a:r>
              <a:rPr lang="en-IN" dirty="0"/>
              <a:t>to achieve economies of </a:t>
            </a:r>
            <a:r>
              <a:rPr lang="en-IN" dirty="0" smtClean="0"/>
              <a:t>production</a:t>
            </a:r>
          </a:p>
          <a:p>
            <a:pPr marL="269875" indent="-269875" algn="just"/>
            <a:r>
              <a:rPr lang="en-IN" dirty="0" smtClean="0"/>
              <a:t>Minimum turnover </a:t>
            </a:r>
            <a:r>
              <a:rPr lang="en-IN" dirty="0"/>
              <a:t>to make business commercially </a:t>
            </a:r>
            <a:r>
              <a:rPr lang="en-IN" dirty="0" smtClean="0"/>
              <a:t>viable</a:t>
            </a:r>
          </a:p>
          <a:p>
            <a:pPr marL="269875" indent="-269875" algn="just"/>
            <a:r>
              <a:rPr lang="en-IN" dirty="0" smtClean="0"/>
              <a:t> Requirement of </a:t>
            </a:r>
            <a:r>
              <a:rPr lang="en-IN" dirty="0"/>
              <a:t>specialized and skilled </a:t>
            </a:r>
            <a:r>
              <a:rPr lang="en-IN" dirty="0" smtClean="0"/>
              <a:t>personnel</a:t>
            </a:r>
          </a:p>
          <a:p>
            <a:pPr marL="269875" indent="-269875" algn="just"/>
            <a:r>
              <a:rPr lang="en-IN" dirty="0" smtClean="0"/>
              <a:t>Requirement of capital</a:t>
            </a:r>
          </a:p>
          <a:p>
            <a:pPr marL="269875" indent="-269875" algn="just"/>
            <a:r>
              <a:rPr lang="en-IN" dirty="0" smtClean="0"/>
              <a:t>Return on investment</a:t>
            </a:r>
          </a:p>
          <a:p>
            <a:pPr marL="269875" indent="-269875" algn="just"/>
            <a:r>
              <a:rPr lang="en-IN" dirty="0" smtClean="0"/>
              <a:t>Extent of </a:t>
            </a:r>
            <a:r>
              <a:rPr lang="en-IN" dirty="0"/>
              <a:t>financial </a:t>
            </a:r>
            <a:r>
              <a:rPr lang="en-IN" dirty="0" smtClean="0"/>
              <a:t>support </a:t>
            </a:r>
            <a:r>
              <a:rPr lang="en-IN" dirty="0"/>
              <a:t>in the form of loan available from external </a:t>
            </a:r>
            <a:r>
              <a:rPr lang="en-IN" dirty="0" smtClean="0"/>
              <a:t>sources</a:t>
            </a:r>
          </a:p>
          <a:p>
            <a:pPr marL="269875" indent="-269875" algn="just"/>
            <a:r>
              <a:rPr lang="en-IN" dirty="0" smtClean="0"/>
              <a:t>Liability of equity</a:t>
            </a:r>
          </a:p>
          <a:p>
            <a:pPr marL="269875" indent="-269875" algn="just"/>
            <a:r>
              <a:rPr lang="en-IN" dirty="0" smtClean="0"/>
              <a:t>Ease </a:t>
            </a:r>
            <a:r>
              <a:rPr lang="en-IN" dirty="0"/>
              <a:t>of </a:t>
            </a:r>
            <a:r>
              <a:rPr lang="en-IN" dirty="0" smtClean="0"/>
              <a:t>formation</a:t>
            </a:r>
          </a:p>
          <a:p>
            <a:pPr marL="1030288" lvl="1" indent="-269875" algn="just"/>
            <a:r>
              <a:rPr lang="en-IN" dirty="0" smtClean="0"/>
              <a:t>registration </a:t>
            </a:r>
            <a:r>
              <a:rPr lang="en-IN" dirty="0"/>
              <a:t>and associated financial </a:t>
            </a:r>
            <a:r>
              <a:rPr lang="en-IN" dirty="0" smtClean="0"/>
              <a:t>burden</a:t>
            </a:r>
          </a:p>
          <a:p>
            <a:pPr marL="1030288" lvl="1" indent="-269875" algn="just"/>
            <a:r>
              <a:rPr lang="en-IN" dirty="0" smtClean="0"/>
              <a:t>tax </a:t>
            </a:r>
            <a:r>
              <a:rPr lang="en-IN" dirty="0"/>
              <a:t>benefits and </a:t>
            </a:r>
            <a:r>
              <a:rPr lang="en-IN" dirty="0" smtClean="0"/>
              <a:t>concessions</a:t>
            </a:r>
          </a:p>
          <a:p>
            <a:pPr marL="1030288" lvl="1" indent="-269875" algn="just"/>
            <a:r>
              <a:rPr lang="en-IN" dirty="0" smtClean="0"/>
              <a:t> </a:t>
            </a:r>
            <a:r>
              <a:rPr lang="en-IN" dirty="0"/>
              <a:t>grants and subsidies from </a:t>
            </a:r>
            <a:r>
              <a:rPr lang="en-IN" dirty="0" smtClean="0"/>
              <a:t>government and</a:t>
            </a:r>
          </a:p>
          <a:p>
            <a:pPr marL="1030288" lvl="1" indent="-269875" algn="just"/>
            <a:r>
              <a:rPr lang="en-IN" dirty="0" smtClean="0"/>
              <a:t>control </a:t>
            </a:r>
            <a:r>
              <a:rPr lang="en-IN" dirty="0"/>
              <a:t>over management.</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71488"/>
            <a:ext cx="7498080" cy="1143000"/>
          </a:xfrm>
        </p:spPr>
        <p:txBody>
          <a:bodyPr/>
          <a:lstStyle/>
          <a:p>
            <a:pPr algn="ctr"/>
            <a:r>
              <a:rPr lang="en-IN" dirty="0" smtClean="0"/>
              <a:t>Managing the Enterprise</a:t>
            </a:r>
            <a:endParaRPr lang="en-IN" dirty="0"/>
          </a:p>
        </p:txBody>
      </p:sp>
      <p:sp>
        <p:nvSpPr>
          <p:cNvPr id="3" name="Content Placeholder 2"/>
          <p:cNvSpPr>
            <a:spLocks noGrp="1"/>
          </p:cNvSpPr>
          <p:nvPr>
            <p:ph idx="1"/>
          </p:nvPr>
        </p:nvSpPr>
        <p:spPr>
          <a:xfrm>
            <a:off x="1142976" y="1928802"/>
            <a:ext cx="7790712" cy="4319598"/>
          </a:xfrm>
        </p:spPr>
        <p:txBody>
          <a:bodyPr/>
          <a:lstStyle/>
          <a:p>
            <a:pPr marL="4763" indent="0" algn="just">
              <a:buNone/>
            </a:pPr>
            <a:r>
              <a:rPr lang="en-IN" dirty="0" smtClean="0"/>
              <a:t>It </a:t>
            </a:r>
            <a:r>
              <a:rPr lang="en-IN" dirty="0"/>
              <a:t>is necessary to examine and solve operational problems of the growing enterprise. This calls for implementing management style and structure as well as determining key variables of success. A control system needs to be established so as to identify the problems and resolve it quickly.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571480"/>
            <a:ext cx="7758138" cy="642942"/>
          </a:xfrm>
        </p:spPr>
        <p:txBody>
          <a:bodyPr>
            <a:normAutofit/>
          </a:bodyPr>
          <a:lstStyle/>
          <a:p>
            <a:pPr algn="ctr"/>
            <a:r>
              <a:rPr lang="en-IN" sz="3200" b="1" dirty="0" smtClean="0">
                <a:effectLst/>
              </a:rPr>
              <a:t>Ability to Change / Adapt with Time</a:t>
            </a:r>
            <a:endParaRPr lang="en-IN" sz="3200" dirty="0">
              <a:effectLst/>
            </a:endParaRPr>
          </a:p>
        </p:txBody>
      </p:sp>
      <p:sp>
        <p:nvSpPr>
          <p:cNvPr id="3" name="Content Placeholder 2"/>
          <p:cNvSpPr>
            <a:spLocks noGrp="1"/>
          </p:cNvSpPr>
          <p:nvPr>
            <p:ph idx="1"/>
          </p:nvPr>
        </p:nvSpPr>
        <p:spPr>
          <a:xfrm>
            <a:off x="1000100" y="1571612"/>
            <a:ext cx="7858180" cy="3714776"/>
          </a:xfrm>
        </p:spPr>
        <p:txBody>
          <a:bodyPr>
            <a:noAutofit/>
          </a:bodyPr>
          <a:lstStyle/>
          <a:p>
            <a:pPr marL="0" indent="0" algn="just">
              <a:buNone/>
            </a:pPr>
            <a:r>
              <a:rPr lang="en-IN" sz="2800" dirty="0" smtClean="0"/>
              <a:t>As </a:t>
            </a:r>
            <a:r>
              <a:rPr lang="en-IN" sz="2800" dirty="0"/>
              <a:t>business environment change, entrepreneur needs to adopt new policies/ strategies so as to succeed and remain competitive.</a:t>
            </a:r>
          </a:p>
          <a:p>
            <a:pPr algn="just"/>
            <a:r>
              <a:rPr lang="en-IN" sz="2800" dirty="0"/>
              <a:t>Both the central and state governments frame rules and regulations for the operation of a business. The rules framed by other local bodies like municipal corporations are also binding on business. </a:t>
            </a:r>
            <a:endParaRPr lang="en-IN" sz="2800" dirty="0" smtClean="0"/>
          </a:p>
          <a:p>
            <a:pPr algn="just"/>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642942"/>
          </a:xfrm>
        </p:spPr>
        <p:txBody>
          <a:bodyPr>
            <a:normAutofit/>
          </a:bodyPr>
          <a:lstStyle/>
          <a:p>
            <a:pPr algn="ctr"/>
            <a:r>
              <a:rPr lang="en-IN" sz="3200" b="1" dirty="0" smtClean="0">
                <a:effectLst/>
              </a:rPr>
              <a:t>Ability to Change / Adapt with Time</a:t>
            </a:r>
            <a:endParaRPr lang="en-IN" sz="3200" dirty="0">
              <a:effectLst/>
            </a:endParaRPr>
          </a:p>
        </p:txBody>
      </p:sp>
      <p:sp>
        <p:nvSpPr>
          <p:cNvPr id="3" name="Content Placeholder 2"/>
          <p:cNvSpPr>
            <a:spLocks noGrp="1"/>
          </p:cNvSpPr>
          <p:nvPr>
            <p:ph idx="1"/>
          </p:nvPr>
        </p:nvSpPr>
        <p:spPr>
          <a:xfrm>
            <a:off x="600076" y="857232"/>
            <a:ext cx="8401080" cy="5715040"/>
          </a:xfrm>
        </p:spPr>
        <p:txBody>
          <a:bodyPr>
            <a:noAutofit/>
          </a:bodyPr>
          <a:lstStyle/>
          <a:p>
            <a:pPr indent="0" algn="just">
              <a:buNone/>
            </a:pPr>
            <a:r>
              <a:rPr lang="en-IN" sz="2800" dirty="0" smtClean="0"/>
              <a:t>A </a:t>
            </a:r>
            <a:r>
              <a:rPr lang="en-IN" sz="2800" dirty="0"/>
              <a:t>large number of laws have been enacted for ensuring fair trade practices and fair competition, protecting the interests of consumers, employees, protecting improvement and collect tax from the business enterprises. </a:t>
            </a:r>
            <a:endParaRPr lang="en-IN" sz="2800" dirty="0" smtClean="0"/>
          </a:p>
          <a:p>
            <a:pPr lvl="1" algn="just"/>
            <a:r>
              <a:rPr lang="en-IN" sz="2400" dirty="0" smtClean="0"/>
              <a:t>The </a:t>
            </a:r>
            <a:r>
              <a:rPr lang="en-IN" sz="2400" dirty="0"/>
              <a:t>rules are not common for all the enterprises. They are enterprise specific. Thus it is the responsibility of the management of concerned enterprise that they enforce all the legal rules framed by the government for their enterprise. Thus entrepreneurs are required to remain watchful and keep themselves informed of latest standing orders that serve to control, regulate and guide their business activity.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a:bodyPr>
          <a:lstStyle/>
          <a:p>
            <a:pPr algn="ctr"/>
            <a:r>
              <a:rPr lang="en-IN" sz="3600" b="1" dirty="0">
                <a:effectLst/>
              </a:rPr>
              <a:t>Type of </a:t>
            </a:r>
            <a:r>
              <a:rPr lang="en-IN" sz="3600" b="1" dirty="0" smtClean="0">
                <a:effectLst/>
              </a:rPr>
              <a:t>Ownership</a:t>
            </a:r>
            <a:endParaRPr lang="en-IN" sz="3600" dirty="0">
              <a:effectLst/>
            </a:endParaRPr>
          </a:p>
        </p:txBody>
      </p:sp>
      <p:sp>
        <p:nvSpPr>
          <p:cNvPr id="3" name="Content Placeholder 2"/>
          <p:cNvSpPr>
            <a:spLocks noGrp="1"/>
          </p:cNvSpPr>
          <p:nvPr>
            <p:ph idx="1"/>
          </p:nvPr>
        </p:nvSpPr>
        <p:spPr>
          <a:xfrm>
            <a:off x="1000100" y="857232"/>
            <a:ext cx="7933588" cy="5786478"/>
          </a:xfrm>
        </p:spPr>
        <p:txBody>
          <a:bodyPr>
            <a:noAutofit/>
          </a:bodyPr>
          <a:lstStyle/>
          <a:p>
            <a:pPr>
              <a:buNone/>
            </a:pPr>
            <a:r>
              <a:rPr lang="en-IN" sz="2800" b="1" dirty="0"/>
              <a:t>Sole </a:t>
            </a:r>
            <a:r>
              <a:rPr lang="en-IN" sz="2800" b="1" dirty="0" smtClean="0"/>
              <a:t>proprietorship</a:t>
            </a:r>
          </a:p>
          <a:p>
            <a:r>
              <a:rPr lang="en-IN" sz="2800" dirty="0" smtClean="0"/>
              <a:t>In </a:t>
            </a:r>
            <a:r>
              <a:rPr lang="en-IN" sz="2800" dirty="0"/>
              <a:t>a sole proprietorship, individual is the sole owner of a business and there is no other form of business organization, such as a corporation, used as a vehicle to carry on the business. </a:t>
            </a:r>
            <a:endParaRPr lang="en-IN" sz="2800" dirty="0" smtClean="0"/>
          </a:p>
          <a:p>
            <a:pPr lvl="1" indent="0"/>
            <a:r>
              <a:rPr lang="en-IN" sz="2400" dirty="0" smtClean="0"/>
              <a:t>All </a:t>
            </a:r>
            <a:r>
              <a:rPr lang="en-IN" sz="2400" dirty="0"/>
              <a:t>benefits from the operation of the business accrue to the sole proprietor. </a:t>
            </a:r>
            <a:endParaRPr lang="en-IN" sz="2400" dirty="0" smtClean="0"/>
          </a:p>
          <a:p>
            <a:pPr lvl="1" indent="0"/>
            <a:r>
              <a:rPr lang="en-IN" sz="2400" dirty="0" smtClean="0"/>
              <a:t>At </a:t>
            </a:r>
            <a:r>
              <a:rPr lang="en-IN" sz="2400" dirty="0"/>
              <a:t>the same time, all obligations associated with the business are also the personal responsibility of the sole proprietor. </a:t>
            </a:r>
            <a:endParaRPr lang="en-IN" sz="2400" dirty="0" smtClean="0"/>
          </a:p>
          <a:p>
            <a:pPr lvl="1" indent="0"/>
            <a:r>
              <a:rPr lang="en-IN" sz="2400" dirty="0" smtClean="0"/>
              <a:t>Thus</a:t>
            </a:r>
            <a:r>
              <a:rPr lang="en-IN" sz="2400" dirty="0"/>
              <a:t>, all income or losses of the business are attributable to, and taxed at the rate applicable to, and all assets of the business are owned by, the sole proprietor.</a:t>
            </a:r>
            <a:endParaRPr lang="en-IN" dirty="0"/>
          </a:p>
          <a:p>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500042"/>
            <a:ext cx="7786742" cy="5786478"/>
          </a:xfrm>
        </p:spPr>
        <p:txBody>
          <a:bodyPr>
            <a:noAutofit/>
          </a:bodyPr>
          <a:lstStyle/>
          <a:p>
            <a:pPr algn="ctr">
              <a:buNone/>
            </a:pPr>
            <a:r>
              <a:rPr lang="en-IN" b="1" u="sng" dirty="0" smtClean="0"/>
              <a:t>Advantages of Sole proprietorship</a:t>
            </a:r>
            <a:endParaRPr lang="en-IN" sz="2400" b="1" u="sng" dirty="0" smtClean="0"/>
          </a:p>
          <a:p>
            <a:pPr algn="just">
              <a:buNone/>
            </a:pPr>
            <a:endParaRPr lang="en-IN" sz="2400" dirty="0" smtClean="0"/>
          </a:p>
          <a:p>
            <a:pPr marL="236538" lvl="1" indent="-236538" algn="just">
              <a:buNone/>
            </a:pPr>
            <a:r>
              <a:rPr lang="en-IN" sz="3200" dirty="0" smtClean="0"/>
              <a:t>Some </a:t>
            </a:r>
            <a:r>
              <a:rPr lang="en-IN" sz="3200" dirty="0"/>
              <a:t>of the advantages of operating as a sole proprietorship are: </a:t>
            </a:r>
            <a:endParaRPr lang="en-IN" sz="3200" dirty="0" smtClean="0"/>
          </a:p>
          <a:p>
            <a:pPr lvl="1" algn="just"/>
            <a:r>
              <a:rPr lang="en-IN" dirty="0" smtClean="0"/>
              <a:t>Relatively </a:t>
            </a:r>
            <a:r>
              <a:rPr lang="en-IN" dirty="0"/>
              <a:t>low start-up </a:t>
            </a:r>
            <a:r>
              <a:rPr lang="en-IN" dirty="0" smtClean="0"/>
              <a:t>costs</a:t>
            </a:r>
          </a:p>
          <a:p>
            <a:pPr lvl="1" algn="just"/>
            <a:r>
              <a:rPr lang="en-IN" dirty="0" smtClean="0"/>
              <a:t>Ability </a:t>
            </a:r>
            <a:r>
              <a:rPr lang="en-IN" dirty="0"/>
              <a:t>to offset losses from the business against other sources of </a:t>
            </a:r>
            <a:r>
              <a:rPr lang="en-IN" dirty="0" smtClean="0"/>
              <a:t>income</a:t>
            </a:r>
          </a:p>
          <a:p>
            <a:pPr lvl="1" algn="just"/>
            <a:r>
              <a:rPr lang="en-IN" dirty="0" smtClean="0"/>
              <a:t>Less </a:t>
            </a:r>
            <a:r>
              <a:rPr lang="en-IN" dirty="0"/>
              <a:t>formalities and filing </a:t>
            </a:r>
            <a:r>
              <a:rPr lang="en-IN" dirty="0" smtClean="0"/>
              <a:t>requirements </a:t>
            </a:r>
            <a:r>
              <a:rPr lang="en-IN" dirty="0"/>
              <a:t>and </a:t>
            </a:r>
            <a:endParaRPr lang="en-IN" dirty="0" smtClean="0"/>
          </a:p>
          <a:p>
            <a:pPr lvl="1" algn="just"/>
            <a:r>
              <a:rPr lang="en-IN" dirty="0" smtClean="0"/>
              <a:t>Control </a:t>
            </a:r>
            <a:r>
              <a:rPr lang="en-IN" dirty="0"/>
              <a:t>over the direction of the business. </a:t>
            </a:r>
          </a:p>
          <a:p>
            <a:pPr algn="just"/>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14314"/>
            <a:ext cx="7715304" cy="6286520"/>
          </a:xfrm>
        </p:spPr>
        <p:txBody>
          <a:bodyPr>
            <a:noAutofit/>
          </a:bodyPr>
          <a:lstStyle/>
          <a:p>
            <a:pPr algn="just">
              <a:buNone/>
            </a:pPr>
            <a:r>
              <a:rPr lang="en-IN" b="1" u="sng" dirty="0" smtClean="0"/>
              <a:t>Disadvantages of Sole proprietorship</a:t>
            </a:r>
            <a:endParaRPr lang="en-IN" sz="2400" b="1" u="sng" dirty="0"/>
          </a:p>
          <a:p>
            <a:pPr marL="539750" indent="-174625" algn="just"/>
            <a:r>
              <a:rPr lang="en-IN" sz="2400" dirty="0" smtClean="0"/>
              <a:t>The </a:t>
            </a:r>
            <a:r>
              <a:rPr lang="en-IN" sz="2400" dirty="0"/>
              <a:t>principal disadvantage of operating a business as a sole proprietorship is the unlimited personal liability of the proprietor (which can generally only be limited by contract or insurance). This means that all of the personal assets of the proprietor are at risk, whether or not they are used in, or related to, the operation of the business. </a:t>
            </a:r>
            <a:endParaRPr lang="en-IN" sz="2400" dirty="0" smtClean="0"/>
          </a:p>
          <a:p>
            <a:pPr marL="539750" indent="-174625" algn="just"/>
            <a:r>
              <a:rPr lang="en-IN" sz="2400" dirty="0" smtClean="0"/>
              <a:t>Other </a:t>
            </a:r>
            <a:r>
              <a:rPr lang="en-IN" sz="2400" dirty="0"/>
              <a:t>disadvantages of operating a business as a sole proprietorship include: lack of status and credibility in the eyes of potential business partners; difficulty in attracting investment; limited ability to use a share of ownership in the business as a retention and incentive tool for employees; ineligibility for many government loan and grant programs (which are available only to corporations); and ineligibility for employment insurance benefits in the event of a failure of the business</a:t>
            </a:r>
            <a:r>
              <a:rPr lang="en-IN" sz="2400" dirty="0" smtClean="0"/>
              <a:t>.</a:t>
            </a:r>
            <a:r>
              <a:rPr lang="en-IN" sz="2400" dirty="0"/>
              <a:t> </a:t>
            </a:r>
          </a:p>
          <a:p>
            <a:pPr algn="just"/>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algn="ctr"/>
            <a:r>
              <a:rPr lang="en-IN" b="1" dirty="0" smtClean="0">
                <a:effectLst/>
              </a:rPr>
              <a:t>Partnership</a:t>
            </a:r>
            <a:endParaRPr lang="en-IN" dirty="0">
              <a:effectLst/>
            </a:endParaRPr>
          </a:p>
        </p:txBody>
      </p:sp>
      <p:sp>
        <p:nvSpPr>
          <p:cNvPr id="3" name="Content Placeholder 2"/>
          <p:cNvSpPr>
            <a:spLocks noGrp="1"/>
          </p:cNvSpPr>
          <p:nvPr>
            <p:ph idx="1"/>
          </p:nvPr>
        </p:nvSpPr>
        <p:spPr>
          <a:xfrm>
            <a:off x="928662" y="1600200"/>
            <a:ext cx="7858180" cy="4525963"/>
          </a:xfrm>
        </p:spPr>
        <p:txBody>
          <a:bodyPr>
            <a:normAutofit/>
          </a:bodyPr>
          <a:lstStyle/>
          <a:p>
            <a:pPr indent="0" algn="just">
              <a:buNone/>
            </a:pPr>
            <a:r>
              <a:rPr lang="en-IN" dirty="0" smtClean="0"/>
              <a:t>The </a:t>
            </a:r>
            <a:r>
              <a:rPr lang="en-IN" dirty="0"/>
              <a:t>term "partnership" has changed over the years, as business people have come to add new features to the old business form. These new partnership types are intended to help mitigate the liability issues with partnerships. </a:t>
            </a:r>
            <a:endParaRPr lang="en-IN" dirty="0" smtClean="0"/>
          </a:p>
          <a:p>
            <a:pPr lvl="1" indent="0" algn="just"/>
            <a:r>
              <a:rPr lang="en-IN" dirty="0" smtClean="0"/>
              <a:t>The </a:t>
            </a:r>
            <a:r>
              <a:rPr lang="en-IN" dirty="0"/>
              <a:t>three most used partnership types are: General partnership, limited partnership, limited liability partnership.</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401080" cy="5143536"/>
          </a:xfrm>
        </p:spPr>
        <p:txBody>
          <a:bodyPr>
            <a:noAutofit/>
          </a:bodyPr>
          <a:lstStyle/>
          <a:p>
            <a:pPr algn="just">
              <a:buNone/>
            </a:pPr>
            <a:r>
              <a:rPr lang="en-IN" sz="2600" b="1" i="1" dirty="0"/>
              <a:t>General </a:t>
            </a:r>
            <a:r>
              <a:rPr lang="en-IN" sz="2600" b="1" i="1" dirty="0" smtClean="0"/>
              <a:t>partnership</a:t>
            </a:r>
            <a:r>
              <a:rPr lang="en-IN" sz="2600" dirty="0" smtClean="0"/>
              <a:t> </a:t>
            </a:r>
            <a:r>
              <a:rPr lang="en-IN" sz="2600" dirty="0"/>
              <a:t>is a partnership with only general partners. Each general partner takes part in the management of the business, and also takes responsibility for the liabilities of the business. If one partner is sued, all partners are held liable. General partnerships are the least desirable for this reason.</a:t>
            </a:r>
          </a:p>
          <a:p>
            <a:pPr algn="just">
              <a:buNone/>
            </a:pPr>
            <a:r>
              <a:rPr lang="en-IN" sz="2600" b="1" i="1" dirty="0" smtClean="0"/>
              <a:t> </a:t>
            </a:r>
            <a:r>
              <a:rPr lang="en-IN" sz="2600" b="1" i="1" dirty="0"/>
              <a:t>Limited </a:t>
            </a:r>
            <a:r>
              <a:rPr lang="en-IN" sz="2600" b="1" i="1" dirty="0" smtClean="0"/>
              <a:t>partnership</a:t>
            </a:r>
            <a:r>
              <a:rPr lang="en-IN" sz="2600" dirty="0"/>
              <a:t> </a:t>
            </a:r>
            <a:r>
              <a:rPr lang="en-IN" sz="2600" dirty="0" smtClean="0"/>
              <a:t>includes </a:t>
            </a:r>
            <a:r>
              <a:rPr lang="en-IN" sz="2600" dirty="0"/>
              <a:t>both general partners and limited partners. A limited Partner does not participate in the day-to-day management of the partnership and his/her liability is limited. In many cases, the limited partners are merely investors who do not wish to participate in the partnership other than to provide an investment and to receive a share of the profits</a:t>
            </a:r>
            <a:r>
              <a:rPr lang="en-IN" sz="2600" dirty="0" smtClean="0"/>
              <a:t>.</a:t>
            </a:r>
            <a:endParaRPr lang="en-IN" sz="2600" dirty="0"/>
          </a:p>
        </p:txBody>
      </p:sp>
      <p:sp>
        <p:nvSpPr>
          <p:cNvPr id="4" name="TextBox 3"/>
          <p:cNvSpPr txBox="1"/>
          <p:nvPr/>
        </p:nvSpPr>
        <p:spPr>
          <a:xfrm>
            <a:off x="2071670" y="142852"/>
            <a:ext cx="5214974" cy="523220"/>
          </a:xfrm>
          <a:prstGeom prst="rect">
            <a:avLst/>
          </a:prstGeom>
          <a:noFill/>
        </p:spPr>
        <p:txBody>
          <a:bodyPr wrap="square" rtlCol="0">
            <a:spAutoFit/>
          </a:bodyPr>
          <a:lstStyle/>
          <a:p>
            <a:pPr algn="ctr"/>
            <a:r>
              <a:rPr lang="en-IN" sz="2800" b="1" dirty="0" smtClean="0"/>
              <a:t>Types of Partnership</a:t>
            </a:r>
            <a:endParaRPr lang="en-IN" sz="2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TotalTime>
  <Words>1011</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Managing the Enterprise</vt:lpstr>
      <vt:lpstr>Managing the Enterprise</vt:lpstr>
      <vt:lpstr>Ability to Change / Adapt with Time</vt:lpstr>
      <vt:lpstr>Ability to Change / Adapt with Time</vt:lpstr>
      <vt:lpstr>Type of Ownership</vt:lpstr>
      <vt:lpstr>Slide 6</vt:lpstr>
      <vt:lpstr>Slide 7</vt:lpstr>
      <vt:lpstr>Partnership</vt:lpstr>
      <vt:lpstr>Slide 9</vt:lpstr>
      <vt:lpstr>Slide 10</vt:lpstr>
      <vt:lpstr>Joint Stock Company</vt:lpstr>
      <vt:lpstr>Joint Stock Company</vt:lpstr>
      <vt:lpstr>Cooperatives</vt:lpstr>
      <vt:lpstr>Principles of cooperative enterprise</vt:lpstr>
      <vt:lpstr>Factors to be Considered While Choosing a Particular Type of Ownership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and working of entrepreneur</dc:title>
  <dc:creator>My</dc:creator>
  <cp:lastModifiedBy>My</cp:lastModifiedBy>
  <cp:revision>36</cp:revision>
  <dcterms:created xsi:type="dcterms:W3CDTF">2020-03-23T15:00:59Z</dcterms:created>
  <dcterms:modified xsi:type="dcterms:W3CDTF">2020-04-02T09:30:32Z</dcterms:modified>
</cp:coreProperties>
</file>