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31" r:id="rId3"/>
    <p:sldId id="334" r:id="rId4"/>
    <p:sldId id="335" r:id="rId5"/>
    <p:sldId id="330" r:id="rId6"/>
    <p:sldId id="336" r:id="rId7"/>
    <p:sldId id="337" r:id="rId8"/>
    <p:sldId id="303" r:id="rId9"/>
  </p:sldIdLst>
  <p:sldSz cx="9144000" cy="6858000" type="screen4x3"/>
  <p:notesSz cx="6858000" cy="91440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FFCC66"/>
    <a:srgbClr val="FF9933"/>
    <a:srgbClr val="57B2B9"/>
    <a:srgbClr val="FF6699"/>
    <a:srgbClr val="A50021"/>
    <a:srgbClr val="000066"/>
    <a:srgbClr val="66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0173" autoAdjust="0"/>
    <p:restoredTop sz="94717" autoAdjust="0"/>
  </p:normalViewPr>
  <p:slideViewPr>
    <p:cSldViewPr>
      <p:cViewPr>
        <p:scale>
          <a:sx n="93" d="100"/>
          <a:sy n="93" d="100"/>
        </p:scale>
        <p:origin x="-246" y="-22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917ED0E-056C-42E0-A7BB-D3C73988389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4C8500-4D76-459A-B012-9FEE3692BAB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199171E-08A3-4CB0-A9DD-9F4C9DF0870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DF6BDCF-D454-41FA-9EE5-EC6F8CBB237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BF20CD-7DA3-4EF9-9395-C23943D11D6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A20F3D-AC85-4977-82F1-DE42A357DDF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2C372A2-9050-45E5-BF4E-BD0A69373C2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3A39531-3543-4322-82FE-89AFA0144E7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8D39F4B-050D-4442-B639-BB34EDF569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8F64B99-70E9-4A71-8594-22CA9F5956F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63C1A07-D9F6-4D91-AC9F-5619BF32B35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EE7F2"/>
            </a:gs>
            <a:gs pos="17999">
              <a:srgbClr val="FBD49C"/>
            </a:gs>
            <a:gs pos="39000">
              <a:srgbClr val="FBA97D"/>
            </a:gs>
            <a:gs pos="64000">
              <a:srgbClr val="FAC77D"/>
            </a:gs>
            <a:gs pos="82001">
              <a:srgbClr val="FEE7F2"/>
            </a:gs>
            <a:gs pos="100000">
              <a:srgbClr val="FBEAC7"/>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F5F1317-4DFA-4063-977B-A73078FCF8B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4"/>
          <p:cNvSpPr>
            <a:spLocks noChangeArrowheads="1"/>
          </p:cNvSpPr>
          <p:nvPr/>
        </p:nvSpPr>
        <p:spPr bwMode="auto">
          <a:xfrm>
            <a:off x="990600" y="1828800"/>
            <a:ext cx="7315200" cy="2057400"/>
          </a:xfrm>
          <a:prstGeom prst="roundRect">
            <a:avLst>
              <a:gd name="adj" fmla="val 16667"/>
            </a:avLst>
          </a:prstGeom>
          <a:gradFill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gradFill>
          <a:ln w="9525">
            <a:noFill/>
            <a:round/>
            <a:headEnd/>
            <a:tailEnd/>
          </a:ln>
        </p:spPr>
        <p:txBody>
          <a:bodyPr wrap="none" anchor="ctr"/>
          <a:lstStyle/>
          <a:p>
            <a:endParaRPr lang="en-US"/>
          </a:p>
        </p:txBody>
      </p:sp>
      <p:sp>
        <p:nvSpPr>
          <p:cNvPr id="2" name="Rectangle 2"/>
          <p:cNvSpPr>
            <a:spLocks noGrp="1" noChangeArrowheads="1"/>
          </p:cNvSpPr>
          <p:nvPr>
            <p:ph type="ctrTitle"/>
          </p:nvPr>
        </p:nvSpPr>
        <p:spPr>
          <a:xfrm>
            <a:off x="228600" y="1524000"/>
            <a:ext cx="8686800" cy="2286000"/>
          </a:xfrm>
        </p:spPr>
        <p:txBody>
          <a:bodyPr/>
          <a:lstStyle/>
          <a:p>
            <a:pPr eaLnBrk="1" hangingPunct="1">
              <a:defRPr/>
            </a:pPr>
            <a:r>
              <a:rPr lang="en-US" b="1" dirty="0" smtClean="0">
                <a:solidFill>
                  <a:srgbClr val="FF0000"/>
                </a:solidFill>
              </a:rPr>
              <a:t/>
            </a:r>
            <a:br>
              <a:rPr lang="en-US" b="1" dirty="0" smtClean="0">
                <a:solidFill>
                  <a:srgbClr val="FF0000"/>
                </a:solidFill>
              </a:rPr>
            </a:br>
            <a:r>
              <a:rPr lang="en-US" b="1" dirty="0" smtClean="0">
                <a:solidFill>
                  <a:srgbClr val="FF0000"/>
                </a:solidFill>
              </a:rPr>
              <a:t>Freezing Time by Neumann, Tao and Non dimensional Method</a:t>
            </a:r>
            <a:r>
              <a:rPr lang="en-US" sz="5400" dirty="0" smtClean="0">
                <a:solidFill>
                  <a:srgbClr val="FFFF00"/>
                </a:solidFill>
              </a:rPr>
              <a:t/>
            </a:r>
            <a:br>
              <a:rPr lang="en-US" sz="5400" dirty="0" smtClean="0">
                <a:solidFill>
                  <a:srgbClr val="FFFF00"/>
                </a:solidFill>
              </a:rPr>
            </a:br>
            <a:endParaRPr lang="en-US" sz="4000" b="1" dirty="0" smtClean="0">
              <a:solidFill>
                <a:srgbClr val="FF0000"/>
              </a:solidFill>
              <a:effectLst>
                <a:outerShdw blurRad="38100" dist="38100" dir="2700000" algn="tl">
                  <a:srgbClr val="FFFFFF"/>
                </a:outerShdw>
              </a:effectLst>
            </a:endParaRPr>
          </a:p>
        </p:txBody>
      </p:sp>
      <p:sp>
        <p:nvSpPr>
          <p:cNvPr id="2052" name="Rectangle 3"/>
          <p:cNvSpPr>
            <a:spLocks noGrp="1" noChangeArrowheads="1"/>
          </p:cNvSpPr>
          <p:nvPr>
            <p:ph type="subTitle" idx="1"/>
          </p:nvPr>
        </p:nvSpPr>
        <p:spPr>
          <a:xfrm>
            <a:off x="1066800" y="3962400"/>
            <a:ext cx="6705600" cy="2362200"/>
          </a:xfrm>
        </p:spPr>
        <p:txBody>
          <a:bodyPr/>
          <a:lstStyle/>
          <a:p>
            <a:pPr eaLnBrk="1" hangingPunct="1">
              <a:lnSpc>
                <a:spcPct val="90000"/>
              </a:lnSpc>
            </a:pPr>
            <a:r>
              <a:rPr lang="en-US" b="1" smtClean="0">
                <a:solidFill>
                  <a:srgbClr val="A50021"/>
                </a:solidFill>
              </a:rPr>
              <a:t>Dr. J. Badshah</a:t>
            </a:r>
          </a:p>
          <a:p>
            <a:pPr eaLnBrk="1" hangingPunct="1">
              <a:lnSpc>
                <a:spcPct val="90000"/>
              </a:lnSpc>
            </a:pPr>
            <a:r>
              <a:rPr lang="en-US" sz="2000" b="1" smtClean="0"/>
              <a:t>University Professor – cum - Chief Scientist</a:t>
            </a:r>
          </a:p>
          <a:p>
            <a:pPr eaLnBrk="1" hangingPunct="1">
              <a:lnSpc>
                <a:spcPct val="90000"/>
              </a:lnSpc>
            </a:pPr>
            <a:r>
              <a:rPr lang="en-US" sz="2000" b="1" smtClean="0"/>
              <a:t>Dairy Engineering Department</a:t>
            </a:r>
          </a:p>
          <a:p>
            <a:pPr eaLnBrk="1" hangingPunct="1">
              <a:lnSpc>
                <a:spcPct val="90000"/>
              </a:lnSpc>
            </a:pPr>
            <a:r>
              <a:rPr lang="en-US" sz="2000" b="1" smtClean="0"/>
              <a:t>Sanjay Gandhi Institute of Dairy Science &amp; Technology, Jagdeopath, Patna</a:t>
            </a:r>
          </a:p>
          <a:p>
            <a:pPr eaLnBrk="1" hangingPunct="1">
              <a:lnSpc>
                <a:spcPct val="90000"/>
              </a:lnSpc>
            </a:pPr>
            <a:r>
              <a:rPr lang="en-US" sz="1800" b="1" smtClean="0"/>
              <a:t>(Bihar Animal Sciences University, Patna)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609600"/>
          </a:xfrm>
        </p:spPr>
        <p:txBody>
          <a:bodyPr/>
          <a:lstStyle/>
          <a:p>
            <a:r>
              <a:rPr lang="en-US" sz="2800" b="1" dirty="0" smtClean="0">
                <a:solidFill>
                  <a:srgbClr val="C00000"/>
                </a:solidFill>
              </a:rPr>
              <a:t>Neumann Problem for Freezing Time</a:t>
            </a:r>
            <a:endParaRPr lang="en-US" sz="3200" dirty="0" smtClean="0"/>
          </a:p>
        </p:txBody>
      </p:sp>
      <p:sp>
        <p:nvSpPr>
          <p:cNvPr id="3" name="Content Placeholder 2"/>
          <p:cNvSpPr>
            <a:spLocks noGrp="1"/>
          </p:cNvSpPr>
          <p:nvPr>
            <p:ph idx="1"/>
          </p:nvPr>
        </p:nvSpPr>
        <p:spPr>
          <a:xfrm>
            <a:off x="0" y="762000"/>
            <a:ext cx="8915400" cy="5943600"/>
          </a:xfrm>
        </p:spPr>
        <p:txBody>
          <a:bodyPr/>
          <a:lstStyle/>
          <a:p>
            <a:pPr algn="just">
              <a:buFont typeface="Arial" pitchFamily="34" charset="0"/>
              <a:buChar char="•"/>
            </a:pPr>
            <a:r>
              <a:rPr lang="en-US" sz="2000" dirty="0" smtClean="0"/>
              <a:t>Solution given by Neumann for freezing time </a:t>
            </a:r>
            <a:r>
              <a:rPr lang="en-US" sz="2000" dirty="0" err="1" smtClean="0"/>
              <a:t>determinationin</a:t>
            </a:r>
            <a:r>
              <a:rPr lang="en-US" sz="2000" dirty="0" smtClean="0"/>
              <a:t> unsteady state heat transfer process for sudden cooling with freezing medium was published in </a:t>
            </a:r>
            <a:r>
              <a:rPr lang="en-US" sz="2000" dirty="0" err="1" smtClean="0"/>
              <a:t>Carslaw</a:t>
            </a:r>
            <a:r>
              <a:rPr lang="en-US" sz="2000" dirty="0" smtClean="0"/>
              <a:t> and Jaeger (1959). It is well known by Neumann Problem.</a:t>
            </a:r>
          </a:p>
          <a:p>
            <a:pPr algn="just">
              <a:buFont typeface="Arial" pitchFamily="34" charset="0"/>
              <a:buChar char="•"/>
            </a:pPr>
            <a:r>
              <a:rPr lang="en-US" sz="2000" dirty="0" smtClean="0"/>
              <a:t>This approach utilizes one dimensional heat transfer in a semi-infinite body. There are three basic equations which describe the Neumann Problem. The first two are partial differential equations which describe the temperature distribution in the frozen and unfrozen portion of the semi-infinite body in one dimension. </a:t>
            </a:r>
            <a:endParaRPr lang="en-US" sz="2000" dirty="0" smtClean="0"/>
          </a:p>
          <a:p>
            <a:pPr algn="just">
              <a:buFont typeface="Arial" pitchFamily="34" charset="0"/>
              <a:buChar char="•"/>
            </a:pPr>
            <a:r>
              <a:rPr lang="en-US" sz="2000" dirty="0" smtClean="0"/>
              <a:t>These are as follows where subscripts 1 and 2 refers to the frozen and unfrozen portion of the body, respectively:</a:t>
            </a:r>
          </a:p>
          <a:p>
            <a:pPr algn="just">
              <a:buFont typeface="Arial" pitchFamily="34" charset="0"/>
              <a:buChar char="•"/>
            </a:pPr>
            <a:r>
              <a:rPr lang="en-US" sz="2000" dirty="0" smtClean="0"/>
              <a:t>∂</a:t>
            </a:r>
            <a:r>
              <a:rPr lang="en-US" sz="2000" baseline="30000" dirty="0" smtClean="0"/>
              <a:t>2 </a:t>
            </a:r>
            <a:r>
              <a:rPr lang="en-US" sz="2000" dirty="0" smtClean="0"/>
              <a:t>T</a:t>
            </a:r>
            <a:r>
              <a:rPr lang="en-US" sz="2000" baseline="-25000" dirty="0" smtClean="0"/>
              <a:t>1</a:t>
            </a:r>
            <a:r>
              <a:rPr lang="en-US" sz="2000" dirty="0" smtClean="0"/>
              <a:t>/ ∂ x</a:t>
            </a:r>
            <a:r>
              <a:rPr lang="en-US" sz="2000" baseline="30000" dirty="0" smtClean="0"/>
              <a:t>2</a:t>
            </a:r>
            <a:r>
              <a:rPr lang="en-US" sz="2000" dirty="0" smtClean="0"/>
              <a:t> = (ℓ</a:t>
            </a:r>
            <a:r>
              <a:rPr lang="en-US" sz="2000" baseline="-25000" dirty="0" smtClean="0"/>
              <a:t>1</a:t>
            </a:r>
            <a:r>
              <a:rPr lang="en-US" sz="2000" dirty="0" smtClean="0"/>
              <a:t> C</a:t>
            </a:r>
            <a:r>
              <a:rPr lang="en-US" sz="2000" baseline="-25000" dirty="0" smtClean="0"/>
              <a:t>p1</a:t>
            </a:r>
            <a:r>
              <a:rPr lang="en-US" sz="2000" dirty="0" smtClean="0"/>
              <a:t>/k</a:t>
            </a:r>
            <a:r>
              <a:rPr lang="en-US" sz="2000" baseline="-25000" dirty="0" smtClean="0"/>
              <a:t>1</a:t>
            </a:r>
            <a:r>
              <a:rPr lang="en-US" sz="2000" dirty="0" smtClean="0"/>
              <a:t>) (∂</a:t>
            </a:r>
            <a:r>
              <a:rPr lang="en-US" sz="2000" baseline="30000" dirty="0" smtClean="0"/>
              <a:t> </a:t>
            </a:r>
            <a:r>
              <a:rPr lang="en-US" sz="2000" dirty="0" smtClean="0"/>
              <a:t>T</a:t>
            </a:r>
            <a:r>
              <a:rPr lang="en-US" sz="2000" baseline="-25000" dirty="0" smtClean="0"/>
              <a:t>1</a:t>
            </a:r>
            <a:r>
              <a:rPr lang="en-US" sz="2000" dirty="0" smtClean="0"/>
              <a:t>/ ∂</a:t>
            </a:r>
            <a:r>
              <a:rPr lang="en-US" sz="2000" baseline="30000" dirty="0" smtClean="0"/>
              <a:t> </a:t>
            </a:r>
            <a:r>
              <a:rPr lang="en-US" sz="2000" dirty="0" smtClean="0"/>
              <a:t> t )</a:t>
            </a:r>
          </a:p>
          <a:p>
            <a:pPr algn="just">
              <a:buFont typeface="Arial" pitchFamily="34" charset="0"/>
              <a:buChar char="•"/>
            </a:pPr>
            <a:endParaRPr lang="en-US" sz="2000" dirty="0" smtClean="0"/>
          </a:p>
          <a:p>
            <a:pPr algn="just">
              <a:buFont typeface="Arial" pitchFamily="34" charset="0"/>
              <a:buChar char="•"/>
            </a:pPr>
            <a:r>
              <a:rPr lang="en-US" sz="2000" dirty="0" smtClean="0"/>
              <a:t>∂</a:t>
            </a:r>
            <a:r>
              <a:rPr lang="en-US" sz="2000" baseline="30000" dirty="0" smtClean="0"/>
              <a:t>2 </a:t>
            </a:r>
            <a:r>
              <a:rPr lang="en-US" sz="2000" dirty="0" smtClean="0"/>
              <a:t>T</a:t>
            </a:r>
            <a:r>
              <a:rPr lang="en-US" sz="2000" baseline="-25000" dirty="0" smtClean="0"/>
              <a:t>2</a:t>
            </a:r>
            <a:r>
              <a:rPr lang="en-US" sz="2000" dirty="0" smtClean="0"/>
              <a:t>/ </a:t>
            </a:r>
            <a:r>
              <a:rPr lang="en-US" sz="2000" dirty="0" smtClean="0"/>
              <a:t>∂ x</a:t>
            </a:r>
            <a:r>
              <a:rPr lang="en-US" sz="2000" baseline="30000" dirty="0" smtClean="0"/>
              <a:t>2</a:t>
            </a:r>
            <a:r>
              <a:rPr lang="en-US" sz="2000" dirty="0" smtClean="0"/>
              <a:t> = (</a:t>
            </a:r>
            <a:r>
              <a:rPr lang="en-US" sz="2000" dirty="0" smtClean="0"/>
              <a:t>ℓ</a:t>
            </a:r>
            <a:r>
              <a:rPr lang="en-US" sz="2000" baseline="-25000" dirty="0" smtClean="0"/>
              <a:t>2</a:t>
            </a:r>
            <a:r>
              <a:rPr lang="en-US" sz="2000" dirty="0" smtClean="0"/>
              <a:t> C</a:t>
            </a:r>
            <a:r>
              <a:rPr lang="en-US" sz="2000" baseline="-25000" dirty="0" smtClean="0"/>
              <a:t>p2</a:t>
            </a:r>
            <a:r>
              <a:rPr lang="en-US" sz="2000" dirty="0" smtClean="0"/>
              <a:t>/k</a:t>
            </a:r>
            <a:r>
              <a:rPr lang="en-US" sz="2000" baseline="-25000" dirty="0" smtClean="0"/>
              <a:t>2</a:t>
            </a:r>
            <a:r>
              <a:rPr lang="en-US" sz="2000" dirty="0" smtClean="0"/>
              <a:t>) </a:t>
            </a:r>
            <a:r>
              <a:rPr lang="en-US" sz="2000" dirty="0" smtClean="0"/>
              <a:t>(∂</a:t>
            </a:r>
            <a:r>
              <a:rPr lang="en-US" sz="2000" baseline="30000" dirty="0" smtClean="0"/>
              <a:t> </a:t>
            </a:r>
            <a:r>
              <a:rPr lang="en-US" sz="2000" dirty="0" smtClean="0"/>
              <a:t>T</a:t>
            </a:r>
            <a:r>
              <a:rPr lang="en-US" sz="2000" baseline="-25000" dirty="0" smtClean="0"/>
              <a:t>2</a:t>
            </a:r>
            <a:r>
              <a:rPr lang="en-US" sz="2000" dirty="0" smtClean="0"/>
              <a:t>/ </a:t>
            </a:r>
            <a:r>
              <a:rPr lang="en-US" sz="2000" dirty="0" smtClean="0"/>
              <a:t>∂</a:t>
            </a:r>
            <a:r>
              <a:rPr lang="en-US" sz="2000" baseline="30000" dirty="0" smtClean="0"/>
              <a:t> </a:t>
            </a:r>
            <a:r>
              <a:rPr lang="en-US" sz="2000" dirty="0" smtClean="0"/>
              <a:t> t </a:t>
            </a:r>
            <a:r>
              <a:rPr lang="en-US" sz="2000" dirty="0" smtClean="0"/>
              <a:t>)</a:t>
            </a:r>
          </a:p>
          <a:p>
            <a:pPr algn="just">
              <a:buFont typeface="Arial" pitchFamily="34" charset="0"/>
              <a:buChar char="•"/>
            </a:pPr>
            <a:r>
              <a:rPr lang="en-US" sz="2000" dirty="0" smtClean="0"/>
              <a:t>The third equation can be expressed as the difference in heat flux  between the solid and liquid portions of a semi-infinite body which must be equal to the heat generated at the freezing front. This can be written as : </a:t>
            </a:r>
          </a:p>
          <a:p>
            <a:pPr algn="just">
              <a:buFont typeface="Arial" pitchFamily="34" charset="0"/>
              <a:buChar char="•"/>
            </a:pPr>
            <a:r>
              <a:rPr lang="en-US" sz="2000" dirty="0" smtClean="0"/>
              <a:t>k</a:t>
            </a:r>
            <a:r>
              <a:rPr lang="en-US" sz="2000" baseline="-25000" dirty="0" smtClean="0"/>
              <a:t>1</a:t>
            </a:r>
            <a:r>
              <a:rPr lang="en-US" sz="2000" dirty="0" smtClean="0"/>
              <a:t>∂</a:t>
            </a:r>
            <a:r>
              <a:rPr lang="en-US" sz="2000" baseline="30000" dirty="0" smtClean="0"/>
              <a:t> </a:t>
            </a:r>
            <a:r>
              <a:rPr lang="en-US" sz="2000" dirty="0" smtClean="0"/>
              <a:t>T</a:t>
            </a:r>
            <a:r>
              <a:rPr lang="en-US" sz="2000" baseline="-25000" dirty="0" smtClean="0"/>
              <a:t>1</a:t>
            </a:r>
            <a:r>
              <a:rPr lang="en-US" sz="2000" dirty="0" smtClean="0"/>
              <a:t>/ ∂ </a:t>
            </a:r>
            <a:r>
              <a:rPr lang="en-US" sz="2000" dirty="0" smtClean="0"/>
              <a:t>x  -</a:t>
            </a:r>
            <a:r>
              <a:rPr lang="en-US" sz="2000" dirty="0" smtClean="0"/>
              <a:t> </a:t>
            </a:r>
            <a:r>
              <a:rPr lang="en-US" sz="2000" dirty="0" smtClean="0"/>
              <a:t>k</a:t>
            </a:r>
            <a:r>
              <a:rPr lang="en-US" sz="2000" baseline="-25000" dirty="0" smtClean="0"/>
              <a:t>2</a:t>
            </a:r>
            <a:r>
              <a:rPr lang="en-US" sz="2000" dirty="0" smtClean="0"/>
              <a:t> ∂</a:t>
            </a:r>
            <a:r>
              <a:rPr lang="en-US" sz="2000" baseline="30000" dirty="0" smtClean="0"/>
              <a:t> </a:t>
            </a:r>
            <a:r>
              <a:rPr lang="en-US" sz="2000" dirty="0" smtClean="0"/>
              <a:t>T</a:t>
            </a:r>
            <a:r>
              <a:rPr lang="en-US" sz="2000" baseline="-25000" dirty="0" smtClean="0"/>
              <a:t>2</a:t>
            </a:r>
            <a:r>
              <a:rPr lang="en-US" sz="2000" dirty="0" smtClean="0"/>
              <a:t> / </a:t>
            </a:r>
            <a:r>
              <a:rPr lang="en-US" sz="2000" dirty="0" smtClean="0"/>
              <a:t>∂ x</a:t>
            </a:r>
            <a:r>
              <a:rPr lang="en-US" sz="2000" dirty="0" smtClean="0"/>
              <a:t> =  </a:t>
            </a:r>
            <a:r>
              <a:rPr lang="en-US" sz="2000" dirty="0" smtClean="0"/>
              <a:t>(</a:t>
            </a:r>
            <a:r>
              <a:rPr lang="en-US" sz="2000" dirty="0" smtClean="0"/>
              <a:t>ℓ</a:t>
            </a:r>
            <a:r>
              <a:rPr lang="en-US" sz="2000" baseline="-25000" dirty="0" smtClean="0"/>
              <a:t> </a:t>
            </a:r>
            <a:r>
              <a:rPr lang="en-US" sz="2000" dirty="0" smtClean="0"/>
              <a:t> </a:t>
            </a:r>
            <a:r>
              <a:rPr lang="en-US" sz="2000" dirty="0" smtClean="0"/>
              <a:t>∆H </a:t>
            </a:r>
            <a:r>
              <a:rPr lang="en-US" sz="2000" dirty="0" err="1" smtClean="0"/>
              <a:t>dx</a:t>
            </a:r>
            <a:r>
              <a:rPr lang="en-US" sz="2000" dirty="0" smtClean="0"/>
              <a:t>/</a:t>
            </a:r>
            <a:r>
              <a:rPr lang="en-US" sz="2000" dirty="0" err="1" smtClean="0"/>
              <a:t>dt</a:t>
            </a:r>
            <a:r>
              <a:rPr lang="en-US" sz="2000" dirty="0" smtClean="0"/>
              <a:t>)</a:t>
            </a:r>
            <a:endParaRPr lang="en-US" sz="2000" dirty="0" smtClean="0"/>
          </a:p>
          <a:p>
            <a:pPr algn="just">
              <a:buFont typeface="Arial" pitchFamily="34" charset="0"/>
              <a:buChar char="•"/>
            </a:pPr>
            <a:endParaRPr lang="en-US" sz="2000" dirty="0" smtClean="0"/>
          </a:p>
          <a:p>
            <a:pPr algn="just">
              <a:buFont typeface="Arial" pitchFamily="34" charset="0"/>
              <a:buChar char="•"/>
            </a:pPr>
            <a:endParaRPr lang="en-US" sz="2000" dirty="0" smtClean="0"/>
          </a:p>
          <a:p>
            <a:pPr algn="just">
              <a:buNone/>
            </a:pPr>
            <a:endParaRPr lang="en-US" sz="2000" dirty="0" smtClean="0"/>
          </a:p>
          <a:p>
            <a:pPr>
              <a:buNone/>
            </a:pPr>
            <a:r>
              <a:rPr lang="en-US" sz="2000" dirty="0" smtClean="0"/>
              <a:t/>
            </a:r>
            <a:br>
              <a:rPr lang="en-US" sz="2000" dirty="0" smtClean="0"/>
            </a:br>
            <a:endParaRPr lang="en-US" sz="2000" dirty="0" smtClean="0"/>
          </a:p>
          <a:p>
            <a:pPr>
              <a:buNone/>
            </a:pPr>
            <a:r>
              <a:rPr lang="en-US" sz="2000" dirty="0" smtClean="0"/>
              <a:t/>
            </a:r>
            <a:br>
              <a:rPr lang="en-US" sz="2000" dirty="0" smtClean="0"/>
            </a:br>
            <a:endParaRPr lang="en-US" sz="20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lstStyle/>
          <a:p>
            <a:r>
              <a:rPr lang="en-US" sz="2800" b="1" dirty="0" smtClean="0">
                <a:solidFill>
                  <a:srgbClr val="C00000"/>
                </a:solidFill>
              </a:rPr>
              <a:t>Neumann Problem</a:t>
            </a:r>
            <a:endParaRPr lang="en-US" sz="2800" b="1" dirty="0">
              <a:solidFill>
                <a:srgbClr val="C00000"/>
              </a:solidFill>
            </a:endParaRPr>
          </a:p>
        </p:txBody>
      </p:sp>
      <p:sp>
        <p:nvSpPr>
          <p:cNvPr id="3" name="Content Placeholder 2"/>
          <p:cNvSpPr>
            <a:spLocks noGrp="1"/>
          </p:cNvSpPr>
          <p:nvPr>
            <p:ph idx="1"/>
          </p:nvPr>
        </p:nvSpPr>
        <p:spPr>
          <a:xfrm>
            <a:off x="228600" y="685800"/>
            <a:ext cx="8763000" cy="6172200"/>
          </a:xfrm>
        </p:spPr>
        <p:txBody>
          <a:bodyPr/>
          <a:lstStyle/>
          <a:p>
            <a:pPr algn="just"/>
            <a:r>
              <a:rPr lang="en-US" sz="2000" dirty="0" smtClean="0"/>
              <a:t>The solution of these equations which describes the temperature distribution in the solid and liquid portions of the semi-infinite body is expressed in error function form.</a:t>
            </a:r>
          </a:p>
          <a:p>
            <a:pPr algn="just">
              <a:buNone/>
            </a:pPr>
            <a:endParaRPr lang="en-US" sz="2000" dirty="0" smtClean="0"/>
          </a:p>
          <a:p>
            <a:pPr algn="just"/>
            <a:r>
              <a:rPr lang="en-US" sz="2000" dirty="0" smtClean="0"/>
              <a:t>The Neumann problem and the approach used for computation of freezing times represent slight improvement over Plank equation.</a:t>
            </a:r>
          </a:p>
          <a:p>
            <a:pPr algn="just"/>
            <a:r>
              <a:rPr lang="en-US" sz="2000" dirty="0" smtClean="0"/>
              <a:t>It is more accurate as it allows two different thermal conductivities and specific heats for unfrozen and frozen portions.</a:t>
            </a:r>
          </a:p>
          <a:p>
            <a:pPr algn="just">
              <a:buNone/>
            </a:pPr>
            <a:endParaRPr lang="en-US" sz="2000" dirty="0" smtClean="0"/>
          </a:p>
          <a:p>
            <a:pPr algn="just"/>
            <a:r>
              <a:rPr lang="en-US" sz="2000" dirty="0" smtClean="0"/>
              <a:t>The Neumann problem assumes that the latent heat of fusion is removed at constant temperature </a:t>
            </a:r>
            <a:r>
              <a:rPr lang="en-US" sz="2000" dirty="0" err="1" smtClean="0"/>
              <a:t>T</a:t>
            </a:r>
            <a:r>
              <a:rPr lang="en-US" sz="2000" baseline="-25000" dirty="0" err="1" smtClean="0"/>
              <a:t>f</a:t>
            </a:r>
            <a:r>
              <a:rPr lang="en-US" sz="2000" dirty="0" smtClean="0"/>
              <a:t> and does not provide the incorporation of convection heat transfer coefficient into freezing time computation. The application is limited to semi-infinite body geometry only. Due to use of </a:t>
            </a:r>
            <a:r>
              <a:rPr lang="en-US" sz="2000" dirty="0" err="1" smtClean="0"/>
              <a:t>Guass</a:t>
            </a:r>
            <a:r>
              <a:rPr lang="en-US" sz="2000" dirty="0" smtClean="0"/>
              <a:t> Error function curve/table, in general the procedure for calculation of freezing time is complex.</a:t>
            </a:r>
          </a:p>
          <a:p>
            <a:pPr algn="just">
              <a:buNone/>
            </a:pPr>
            <a:endParaRPr lang="en-US" sz="2000" dirty="0" smtClean="0"/>
          </a:p>
          <a:p>
            <a:pPr algn="just"/>
            <a:r>
              <a:rPr lang="en-US" sz="2000" dirty="0" smtClean="0"/>
              <a:t>This approach is unlikely to be used when compared to other less complex procedures for calculation of freezing times.</a:t>
            </a:r>
            <a:endParaRPr lang="en-US" sz="2000" dirty="0" smtClean="0"/>
          </a:p>
          <a:p>
            <a:pPr>
              <a:buNone/>
            </a:pPr>
            <a:r>
              <a:rPr lang="en-US" dirty="0" smtClean="0"/>
              <a:t/>
            </a:r>
            <a:br>
              <a:rPr lang="en-US" dirty="0" smtClean="0"/>
            </a:br>
            <a:endParaRPr lang="en-US" dirty="0" smtClean="0"/>
          </a:p>
          <a:p>
            <a:pPr>
              <a:buNone/>
            </a:pPr>
            <a:r>
              <a:rPr lang="en-US" dirty="0" smtClean="0"/>
              <a:t/>
            </a:r>
            <a:br>
              <a:rPr lang="en-US" dirty="0" smtClean="0"/>
            </a:br>
            <a:endParaRPr lang="en-US" dirty="0" smtClean="0"/>
          </a:p>
          <a:p>
            <a:pPr>
              <a:buNone/>
            </a:pPr>
            <a:r>
              <a:rPr lang="en-US" dirty="0" smtClean="0"/>
              <a:t/>
            </a:r>
            <a:br>
              <a:rPr lang="en-US" dirty="0" smtClean="0"/>
            </a:b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2800" b="1" dirty="0" smtClean="0">
                <a:solidFill>
                  <a:srgbClr val="C00000"/>
                </a:solidFill>
              </a:rPr>
              <a:t>Tao Solutions for Freezing Time</a:t>
            </a:r>
            <a:endParaRPr lang="en-US" sz="2800" b="1" dirty="0">
              <a:solidFill>
                <a:srgbClr val="C00000"/>
              </a:solidFill>
            </a:endParaRPr>
          </a:p>
        </p:txBody>
      </p:sp>
      <p:sp>
        <p:nvSpPr>
          <p:cNvPr id="3" name="Content Placeholder 2"/>
          <p:cNvSpPr>
            <a:spLocks noGrp="1"/>
          </p:cNvSpPr>
          <p:nvPr>
            <p:ph idx="1"/>
          </p:nvPr>
        </p:nvSpPr>
        <p:spPr>
          <a:xfrm>
            <a:off x="228600" y="838200"/>
            <a:ext cx="8763000" cy="5791200"/>
          </a:xfrm>
        </p:spPr>
        <p:txBody>
          <a:bodyPr/>
          <a:lstStyle/>
          <a:p>
            <a:r>
              <a:rPr lang="en-US" sz="2000" dirty="0" smtClean="0"/>
              <a:t>Tao (1967) developed charts for infinite slab, infinite cylinder and sphere to determine Freezing times.</a:t>
            </a:r>
          </a:p>
          <a:p>
            <a:pPr>
              <a:buNone/>
            </a:pPr>
            <a:endParaRPr lang="en-US" sz="2000" dirty="0" smtClean="0"/>
          </a:p>
          <a:p>
            <a:pPr>
              <a:buFont typeface="Arial" pitchFamily="34" charset="0"/>
              <a:buChar char="•"/>
            </a:pPr>
            <a:r>
              <a:rPr lang="en-US" sz="2000" dirty="0" smtClean="0"/>
              <a:t>The dimensionless Numbers shown on these charts are:</a:t>
            </a:r>
          </a:p>
          <a:p>
            <a:pPr>
              <a:buFont typeface="Arial" pitchFamily="34" charset="0"/>
              <a:buChar char="•"/>
            </a:pPr>
            <a:r>
              <a:rPr lang="en-US" sz="2000" dirty="0" smtClean="0"/>
              <a:t>Dimensionless time   </a:t>
            </a:r>
            <a:r>
              <a:rPr lang="en-US" sz="2000" dirty="0" err="1" smtClean="0"/>
              <a:t>t</a:t>
            </a:r>
            <a:r>
              <a:rPr lang="en-US" sz="2000" baseline="-25000" dirty="0" err="1" smtClean="0"/>
              <a:t>f</a:t>
            </a:r>
            <a:r>
              <a:rPr lang="en-US" sz="2000" baseline="30000" dirty="0" smtClean="0"/>
              <a:t>* </a:t>
            </a:r>
            <a:r>
              <a:rPr lang="en-US" sz="2000" dirty="0" smtClean="0"/>
              <a:t> = </a:t>
            </a:r>
            <a:r>
              <a:rPr lang="en-US" sz="2000" dirty="0" err="1" smtClean="0"/>
              <a:t>t</a:t>
            </a:r>
            <a:r>
              <a:rPr lang="en-US" sz="2000" baseline="-25000" dirty="0" err="1" smtClean="0"/>
              <a:t>f</a:t>
            </a:r>
            <a:r>
              <a:rPr lang="en-US" sz="2000" dirty="0" smtClean="0"/>
              <a:t> </a:t>
            </a:r>
            <a:r>
              <a:rPr lang="en-US" sz="2000" dirty="0" err="1" smtClean="0"/>
              <a:t>k</a:t>
            </a:r>
            <a:r>
              <a:rPr lang="en-US" sz="2000" baseline="-25000" dirty="0" err="1" smtClean="0"/>
              <a:t>I</a:t>
            </a:r>
            <a:r>
              <a:rPr lang="en-US" sz="2000" baseline="-25000" dirty="0" smtClean="0"/>
              <a:t> </a:t>
            </a:r>
            <a:r>
              <a:rPr lang="en-US" sz="2000" dirty="0" smtClean="0"/>
              <a:t> (T</a:t>
            </a:r>
            <a:r>
              <a:rPr lang="en-US" sz="2000" baseline="-25000" dirty="0" smtClean="0"/>
              <a:t>F</a:t>
            </a:r>
            <a:r>
              <a:rPr lang="en-US" sz="2000" dirty="0" smtClean="0"/>
              <a:t> – T</a:t>
            </a:r>
            <a:r>
              <a:rPr lang="en-US" sz="2000" baseline="-25000" dirty="0" smtClean="0"/>
              <a:t>m</a:t>
            </a:r>
            <a:r>
              <a:rPr lang="en-US" sz="2000" dirty="0" smtClean="0"/>
              <a:t>)/ </a:t>
            </a:r>
            <a:r>
              <a:rPr lang="en-US" sz="2000" dirty="0" smtClean="0"/>
              <a:t>a</a:t>
            </a:r>
            <a:r>
              <a:rPr lang="en-US" sz="2000" baseline="30000" dirty="0" smtClean="0"/>
              <a:t>2</a:t>
            </a:r>
            <a:r>
              <a:rPr lang="en-US" sz="2000" dirty="0" smtClean="0"/>
              <a:t> </a:t>
            </a:r>
            <a:r>
              <a:rPr lang="en-US" sz="2000" dirty="0" err="1" smtClean="0"/>
              <a:t>ℓ</a:t>
            </a:r>
            <a:r>
              <a:rPr lang="en-US" sz="2000" baseline="-25000" dirty="0" err="1" smtClean="0"/>
              <a:t>i</a:t>
            </a:r>
            <a:r>
              <a:rPr lang="en-US" sz="2000" dirty="0" smtClean="0"/>
              <a:t> L</a:t>
            </a:r>
          </a:p>
          <a:p>
            <a:pPr>
              <a:buFont typeface="Arial" pitchFamily="34" charset="0"/>
              <a:buChar char="•"/>
            </a:pPr>
            <a:r>
              <a:rPr lang="en-US" sz="2000" dirty="0" smtClean="0"/>
              <a:t>Inverse </a:t>
            </a:r>
            <a:r>
              <a:rPr lang="en-US" sz="2000" dirty="0" err="1" smtClean="0"/>
              <a:t>Biot</a:t>
            </a:r>
            <a:r>
              <a:rPr lang="en-US" sz="2000" dirty="0" smtClean="0"/>
              <a:t> No. 1/ </a:t>
            </a:r>
            <a:r>
              <a:rPr lang="en-US" sz="2000" dirty="0" err="1" smtClean="0"/>
              <a:t>N</a:t>
            </a:r>
            <a:r>
              <a:rPr lang="en-US" sz="2000" baseline="-25000" dirty="0" err="1" smtClean="0"/>
              <a:t>Bi</a:t>
            </a:r>
            <a:r>
              <a:rPr lang="en-US" sz="2000" baseline="-25000" dirty="0" smtClean="0"/>
              <a:t> </a:t>
            </a:r>
            <a:r>
              <a:rPr lang="en-US" sz="2000" dirty="0" smtClean="0"/>
              <a:t> = </a:t>
            </a:r>
            <a:r>
              <a:rPr lang="en-US" sz="2000" dirty="0" err="1" smtClean="0"/>
              <a:t>k</a:t>
            </a:r>
            <a:r>
              <a:rPr lang="en-US" sz="2000" baseline="-25000" dirty="0" err="1" smtClean="0"/>
              <a:t>I</a:t>
            </a:r>
            <a:r>
              <a:rPr lang="en-US" sz="2000" baseline="-25000" dirty="0" smtClean="0"/>
              <a:t> </a:t>
            </a:r>
            <a:r>
              <a:rPr lang="en-US" sz="2000" dirty="0" smtClean="0"/>
              <a:t> / </a:t>
            </a:r>
            <a:r>
              <a:rPr lang="en-US" sz="2000" dirty="0" err="1" smtClean="0"/>
              <a:t>h</a:t>
            </a:r>
            <a:r>
              <a:rPr lang="en-US" sz="2000" baseline="-25000" dirty="0" err="1" smtClean="0"/>
              <a:t>c</a:t>
            </a:r>
            <a:r>
              <a:rPr lang="en-US" sz="2000" dirty="0" smtClean="0"/>
              <a:t> . A</a:t>
            </a:r>
          </a:p>
          <a:p>
            <a:pPr>
              <a:buFont typeface="Arial" pitchFamily="34" charset="0"/>
              <a:buChar char="•"/>
            </a:pPr>
            <a:r>
              <a:rPr lang="en-US" sz="2000" dirty="0" smtClean="0"/>
              <a:t>Modified </a:t>
            </a:r>
            <a:r>
              <a:rPr lang="en-US" sz="2000" dirty="0" err="1" smtClean="0"/>
              <a:t>Steffan</a:t>
            </a:r>
            <a:r>
              <a:rPr lang="en-US" sz="2000" dirty="0" smtClean="0"/>
              <a:t> No. </a:t>
            </a:r>
            <a:r>
              <a:rPr lang="en-US" sz="2000" dirty="0" err="1" smtClean="0"/>
              <a:t>N</a:t>
            </a:r>
            <a:r>
              <a:rPr lang="en-US" sz="2000" baseline="-25000" dirty="0" err="1" smtClean="0"/>
              <a:t>ste</a:t>
            </a:r>
            <a:r>
              <a:rPr lang="en-US" sz="2000" dirty="0" smtClean="0"/>
              <a:t> </a:t>
            </a:r>
            <a:r>
              <a:rPr lang="en-US" sz="2000" baseline="30000" dirty="0" smtClean="0"/>
              <a:t>*</a:t>
            </a:r>
            <a:r>
              <a:rPr lang="en-US" sz="2000" dirty="0" smtClean="0"/>
              <a:t> = </a:t>
            </a:r>
            <a:r>
              <a:rPr lang="en-US" sz="2000" dirty="0" err="1" smtClean="0"/>
              <a:t>C</a:t>
            </a:r>
            <a:r>
              <a:rPr lang="en-US" sz="2000" baseline="-25000" dirty="0" err="1" smtClean="0"/>
              <a:t>pI</a:t>
            </a:r>
            <a:r>
              <a:rPr lang="en-US" sz="2000" dirty="0" smtClean="0"/>
              <a:t> (</a:t>
            </a:r>
            <a:r>
              <a:rPr lang="en-US" sz="2000" dirty="0" smtClean="0"/>
              <a:t>T</a:t>
            </a:r>
            <a:r>
              <a:rPr lang="en-US" sz="2000" baseline="-25000" dirty="0" smtClean="0"/>
              <a:t>F</a:t>
            </a:r>
            <a:r>
              <a:rPr lang="en-US" sz="2000" dirty="0" smtClean="0"/>
              <a:t> – </a:t>
            </a:r>
            <a:r>
              <a:rPr lang="en-US" sz="2000" dirty="0" smtClean="0"/>
              <a:t>T</a:t>
            </a:r>
            <a:r>
              <a:rPr lang="en-US" sz="2000" baseline="-25000" dirty="0" smtClean="0"/>
              <a:t>m</a:t>
            </a:r>
            <a:r>
              <a:rPr lang="en-US" sz="2000" dirty="0" smtClean="0"/>
              <a:t> )/ L</a:t>
            </a:r>
          </a:p>
          <a:p>
            <a:pPr>
              <a:buFont typeface="Arial" pitchFamily="34" charset="0"/>
              <a:buChar char="•"/>
            </a:pPr>
            <a:endParaRPr lang="en-US" sz="2000" baseline="-25000" dirty="0" smtClean="0"/>
          </a:p>
          <a:p>
            <a:pPr>
              <a:buFont typeface="Arial" pitchFamily="34" charset="0"/>
              <a:buChar char="•"/>
            </a:pPr>
            <a:r>
              <a:rPr lang="en-US" sz="2000" dirty="0" smtClean="0"/>
              <a:t>For each shape the curve is drawn between dimensionless time and Inverse </a:t>
            </a:r>
            <a:r>
              <a:rPr lang="en-US" sz="2000" dirty="0" err="1" smtClean="0"/>
              <a:t>B</a:t>
            </a:r>
            <a:r>
              <a:rPr lang="en-US" sz="2000" dirty="0" err="1" smtClean="0"/>
              <a:t>iot</a:t>
            </a:r>
            <a:r>
              <a:rPr lang="en-US" sz="2000" dirty="0" smtClean="0"/>
              <a:t> number for different values of modified </a:t>
            </a:r>
            <a:r>
              <a:rPr lang="en-US" sz="2000" dirty="0" err="1" smtClean="0"/>
              <a:t>Steffan</a:t>
            </a:r>
            <a:r>
              <a:rPr lang="en-US" sz="2000" dirty="0" smtClean="0"/>
              <a:t> Number. Obtaining dimensionless Freezing time </a:t>
            </a:r>
            <a:r>
              <a:rPr lang="en-US" sz="2000" dirty="0" err="1" smtClean="0"/>
              <a:t>t</a:t>
            </a:r>
            <a:r>
              <a:rPr lang="en-US" sz="2000" baseline="-25000" dirty="0" err="1" smtClean="0"/>
              <a:t>f</a:t>
            </a:r>
            <a:r>
              <a:rPr lang="en-US" sz="2000" baseline="30000" dirty="0" smtClean="0"/>
              <a:t>*</a:t>
            </a:r>
            <a:r>
              <a:rPr lang="en-US" sz="2000" dirty="0" smtClean="0"/>
              <a:t> , the freezing time can be calculated.</a:t>
            </a:r>
          </a:p>
          <a:p>
            <a:pPr>
              <a:buFont typeface="Arial" pitchFamily="34" charset="0"/>
              <a:buChar char="•"/>
            </a:pPr>
            <a:r>
              <a:rPr lang="en-US" sz="2000" dirty="0" smtClean="0"/>
              <a:t>L = Latent heat x % water in food, </a:t>
            </a:r>
            <a:r>
              <a:rPr lang="en-US" sz="2000" dirty="0" err="1" smtClean="0"/>
              <a:t>ℓ</a:t>
            </a:r>
            <a:r>
              <a:rPr lang="en-US" sz="2000" baseline="-25000" dirty="0" err="1" smtClean="0"/>
              <a:t>i</a:t>
            </a:r>
            <a:r>
              <a:rPr lang="en-US" sz="2000" dirty="0" smtClean="0"/>
              <a:t> </a:t>
            </a:r>
            <a:r>
              <a:rPr lang="en-US" sz="2000" dirty="0" smtClean="0"/>
              <a:t> = Density of Ice</a:t>
            </a:r>
          </a:p>
          <a:p>
            <a:pPr>
              <a:buFont typeface="Arial" pitchFamily="34" charset="0"/>
              <a:buChar char="•"/>
            </a:pPr>
            <a:r>
              <a:rPr lang="en-US" sz="2000" dirty="0" smtClean="0"/>
              <a:t> </a:t>
            </a:r>
            <a:r>
              <a:rPr lang="en-US" sz="2000" dirty="0" err="1" smtClean="0"/>
              <a:t>k</a:t>
            </a:r>
            <a:r>
              <a:rPr lang="en-US" sz="2000" baseline="-25000" dirty="0" err="1" smtClean="0"/>
              <a:t>I</a:t>
            </a:r>
            <a:r>
              <a:rPr lang="en-US" sz="2000" baseline="-25000" dirty="0" smtClean="0"/>
              <a:t> </a:t>
            </a:r>
            <a:r>
              <a:rPr lang="en-US" sz="2000" dirty="0" smtClean="0"/>
              <a:t> = Thermal conductivity of ice, a = least dimension</a:t>
            </a:r>
          </a:p>
          <a:p>
            <a:pPr>
              <a:buFont typeface="Arial" pitchFamily="34" charset="0"/>
              <a:buChar char="•"/>
            </a:pPr>
            <a:r>
              <a:rPr lang="en-US" sz="2000" dirty="0" err="1" smtClean="0"/>
              <a:t>N</a:t>
            </a:r>
            <a:r>
              <a:rPr lang="en-US" sz="2000" baseline="-25000" dirty="0" err="1" smtClean="0"/>
              <a:t>Bi</a:t>
            </a:r>
            <a:r>
              <a:rPr lang="en-US" sz="2000" dirty="0" smtClean="0"/>
              <a:t> = </a:t>
            </a:r>
            <a:r>
              <a:rPr lang="en-US" sz="2000" dirty="0" err="1" smtClean="0"/>
              <a:t>Biot</a:t>
            </a:r>
            <a:r>
              <a:rPr lang="en-US" sz="2000" dirty="0" smtClean="0"/>
              <a:t> Number, </a:t>
            </a:r>
            <a:r>
              <a:rPr lang="en-US" sz="2000" dirty="0" err="1" smtClean="0"/>
              <a:t>C</a:t>
            </a:r>
            <a:r>
              <a:rPr lang="en-US" sz="2000" baseline="-25000" dirty="0" err="1" smtClean="0"/>
              <a:t>pI</a:t>
            </a:r>
            <a:r>
              <a:rPr lang="en-US" sz="2000" dirty="0" smtClean="0"/>
              <a:t> = specific heat of Ice</a:t>
            </a:r>
          </a:p>
          <a:p>
            <a:pPr>
              <a:buFont typeface="Arial" pitchFamily="34" charset="0"/>
              <a:buChar char="•"/>
            </a:pPr>
            <a:r>
              <a:rPr lang="en-US" sz="2000" dirty="0" smtClean="0"/>
              <a:t>T</a:t>
            </a:r>
            <a:r>
              <a:rPr lang="en-US" sz="2000" baseline="-25000" dirty="0" smtClean="0"/>
              <a:t>F</a:t>
            </a:r>
            <a:r>
              <a:rPr lang="en-US" sz="2000" dirty="0" smtClean="0"/>
              <a:t> = Initial Freezing Temperature</a:t>
            </a:r>
          </a:p>
          <a:p>
            <a:pPr>
              <a:buFont typeface="Arial" pitchFamily="34" charset="0"/>
              <a:buChar char="•"/>
            </a:pPr>
            <a:r>
              <a:rPr lang="en-US" sz="2000" dirty="0" smtClean="0"/>
              <a:t>T</a:t>
            </a:r>
            <a:r>
              <a:rPr lang="en-US" sz="2000" baseline="-25000" dirty="0" smtClean="0"/>
              <a:t>m</a:t>
            </a:r>
            <a:r>
              <a:rPr lang="en-US" sz="2000" dirty="0" smtClean="0"/>
              <a:t> = Cooling medium temperature</a:t>
            </a:r>
          </a:p>
          <a:p>
            <a:pPr>
              <a:buFont typeface="Arial" pitchFamily="34" charset="0"/>
              <a:buChar char="•"/>
            </a:pPr>
            <a:endParaRPr lang="en-US" sz="2000" dirty="0" smtClean="0"/>
          </a:p>
          <a:p>
            <a:pPr>
              <a:buNone/>
            </a:pPr>
            <a:endParaRPr lang="en-US" sz="2000" baseline="-25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2800" b="1" dirty="0" smtClean="0">
                <a:solidFill>
                  <a:srgbClr val="FF0000"/>
                </a:solidFill>
              </a:rPr>
              <a:t>Cleland and Earle Non Dimensional Equation</a:t>
            </a:r>
            <a:endParaRPr lang="en-US" sz="2800" dirty="0">
              <a:solidFill>
                <a:srgbClr val="FF0000"/>
              </a:solidFill>
            </a:endParaRPr>
          </a:p>
        </p:txBody>
      </p:sp>
      <p:sp>
        <p:nvSpPr>
          <p:cNvPr id="3" name="Content Placeholder 2"/>
          <p:cNvSpPr>
            <a:spLocks noGrp="1"/>
          </p:cNvSpPr>
          <p:nvPr>
            <p:ph idx="1"/>
          </p:nvPr>
        </p:nvSpPr>
        <p:spPr>
          <a:xfrm>
            <a:off x="457200" y="990600"/>
            <a:ext cx="8229600" cy="5715000"/>
          </a:xfrm>
        </p:spPr>
        <p:txBody>
          <a:bodyPr/>
          <a:lstStyle/>
          <a:p>
            <a:pPr>
              <a:buFont typeface="Wingdings" pitchFamily="2" charset="2"/>
              <a:buChar char="q"/>
            </a:pPr>
            <a:r>
              <a:rPr lang="en-US" sz="2000" dirty="0" smtClean="0"/>
              <a:t>N</a:t>
            </a:r>
            <a:r>
              <a:rPr lang="en-US" sz="2000" baseline="-25000" dirty="0" smtClean="0"/>
              <a:t>FO</a:t>
            </a:r>
            <a:r>
              <a:rPr lang="en-US" sz="2000" dirty="0" smtClean="0"/>
              <a:t>  = P [ 1/ </a:t>
            </a:r>
            <a:r>
              <a:rPr lang="en-US" sz="2000" dirty="0" err="1" smtClean="0"/>
              <a:t>N</a:t>
            </a:r>
            <a:r>
              <a:rPr lang="en-US" sz="2000" baseline="-25000" dirty="0" err="1" smtClean="0"/>
              <a:t>Bi</a:t>
            </a:r>
            <a:r>
              <a:rPr lang="en-US" sz="2000" baseline="-25000" dirty="0" smtClean="0"/>
              <a:t> </a:t>
            </a:r>
            <a:r>
              <a:rPr lang="en-US" sz="2000" dirty="0" err="1" smtClean="0"/>
              <a:t>N</a:t>
            </a:r>
            <a:r>
              <a:rPr lang="en-US" sz="2000" baseline="-25000" dirty="0" err="1" smtClean="0"/>
              <a:t>ste</a:t>
            </a:r>
            <a:r>
              <a:rPr lang="en-US" sz="2000" dirty="0" smtClean="0"/>
              <a:t> ] + R [ 1/ </a:t>
            </a:r>
            <a:r>
              <a:rPr lang="en-US" sz="2000" dirty="0" err="1" smtClean="0"/>
              <a:t>N</a:t>
            </a:r>
            <a:r>
              <a:rPr lang="en-US" sz="2000" baseline="-25000" dirty="0" err="1" smtClean="0"/>
              <a:t>ste</a:t>
            </a:r>
            <a:r>
              <a:rPr lang="en-US" sz="2000" dirty="0" smtClean="0"/>
              <a:t> ] , where</a:t>
            </a:r>
          </a:p>
          <a:p>
            <a:pPr>
              <a:buFont typeface="Wingdings" pitchFamily="2" charset="2"/>
              <a:buChar char="q"/>
            </a:pPr>
            <a:endParaRPr lang="en-US" sz="2000" dirty="0" smtClean="0"/>
          </a:p>
          <a:p>
            <a:pPr>
              <a:buFont typeface="Wingdings" pitchFamily="2" charset="2"/>
              <a:buChar char="q"/>
            </a:pPr>
            <a:r>
              <a:rPr lang="en-US" sz="2000" dirty="0" smtClean="0"/>
              <a:t> </a:t>
            </a:r>
            <a:r>
              <a:rPr lang="en-US" sz="2000" dirty="0" smtClean="0"/>
              <a:t>N</a:t>
            </a:r>
            <a:r>
              <a:rPr lang="en-US" sz="2000" baseline="-25000" dirty="0" smtClean="0"/>
              <a:t>FO </a:t>
            </a:r>
            <a:r>
              <a:rPr lang="en-US" sz="2000" dirty="0" smtClean="0"/>
              <a:t> = Fourier No. </a:t>
            </a:r>
            <a:r>
              <a:rPr lang="el-GR" sz="2000" dirty="0" smtClean="0"/>
              <a:t>α</a:t>
            </a:r>
            <a:r>
              <a:rPr lang="en-US" sz="2000" dirty="0" smtClean="0"/>
              <a:t> . t /a</a:t>
            </a:r>
            <a:r>
              <a:rPr lang="en-US" sz="2000" baseline="30000" dirty="0" smtClean="0"/>
              <a:t>2 </a:t>
            </a:r>
            <a:r>
              <a:rPr lang="en-US" sz="2000" dirty="0" smtClean="0"/>
              <a:t>, where t = freezing time and </a:t>
            </a:r>
          </a:p>
          <a:p>
            <a:pPr>
              <a:buFont typeface="Wingdings" pitchFamily="2" charset="2"/>
              <a:buChar char="q"/>
            </a:pPr>
            <a:r>
              <a:rPr lang="en-US" sz="2000" dirty="0" smtClean="0"/>
              <a:t> </a:t>
            </a:r>
            <a:r>
              <a:rPr lang="el-GR" sz="2000" dirty="0" smtClean="0"/>
              <a:t>α </a:t>
            </a:r>
            <a:r>
              <a:rPr lang="en-US" sz="2000" dirty="0" smtClean="0"/>
              <a:t>= </a:t>
            </a:r>
            <a:r>
              <a:rPr lang="en-US" sz="2000" dirty="0" err="1" smtClean="0"/>
              <a:t>k</a:t>
            </a:r>
            <a:r>
              <a:rPr lang="en-US" sz="2000" baseline="-25000" dirty="0" err="1" smtClean="0"/>
              <a:t>I</a:t>
            </a:r>
            <a:r>
              <a:rPr lang="en-US" sz="2000" baseline="-25000" dirty="0" smtClean="0"/>
              <a:t> </a:t>
            </a:r>
            <a:r>
              <a:rPr lang="en-US" sz="2000" dirty="0" smtClean="0"/>
              <a:t>/ </a:t>
            </a:r>
            <a:r>
              <a:rPr lang="en-US" sz="2000" dirty="0" err="1" smtClean="0"/>
              <a:t>ℓ</a:t>
            </a:r>
            <a:r>
              <a:rPr lang="en-US" sz="2000" baseline="-25000" dirty="0" err="1" smtClean="0"/>
              <a:t>i</a:t>
            </a:r>
            <a:r>
              <a:rPr lang="en-US" sz="2000" dirty="0" smtClean="0"/>
              <a:t> </a:t>
            </a:r>
            <a:r>
              <a:rPr lang="en-US" sz="2000" dirty="0" err="1" smtClean="0"/>
              <a:t>C</a:t>
            </a:r>
            <a:r>
              <a:rPr lang="en-US" sz="2000" baseline="-25000" dirty="0" err="1" smtClean="0"/>
              <a:t>pI</a:t>
            </a:r>
            <a:r>
              <a:rPr lang="en-US" sz="2000" baseline="-25000" dirty="0" smtClean="0"/>
              <a:t>      </a:t>
            </a:r>
            <a:r>
              <a:rPr lang="en-US" sz="2000" dirty="0" smtClean="0"/>
              <a:t> i.e. thermal diffusivity</a:t>
            </a:r>
          </a:p>
          <a:p>
            <a:pPr>
              <a:buFont typeface="Wingdings" pitchFamily="2" charset="2"/>
              <a:buChar char="q"/>
            </a:pPr>
            <a:endParaRPr lang="en-US" sz="2000" dirty="0" smtClean="0"/>
          </a:p>
          <a:p>
            <a:pPr>
              <a:buFont typeface="Wingdings" pitchFamily="2" charset="2"/>
              <a:buChar char="q"/>
            </a:pPr>
            <a:r>
              <a:rPr lang="en-US" sz="2000" dirty="0" err="1" smtClean="0"/>
              <a:t>N</a:t>
            </a:r>
            <a:r>
              <a:rPr lang="en-US" sz="2000" baseline="-25000" dirty="0" err="1" smtClean="0"/>
              <a:t>Bi</a:t>
            </a:r>
            <a:r>
              <a:rPr lang="en-US" sz="2000" baseline="-25000" dirty="0" smtClean="0"/>
              <a:t> </a:t>
            </a:r>
            <a:r>
              <a:rPr lang="en-US" sz="2000" dirty="0" smtClean="0"/>
              <a:t> = </a:t>
            </a:r>
            <a:r>
              <a:rPr lang="en-US" sz="2000" dirty="0" err="1" smtClean="0"/>
              <a:t>Biot</a:t>
            </a:r>
            <a:r>
              <a:rPr lang="en-US" sz="2000" dirty="0" smtClean="0"/>
              <a:t> Number = </a:t>
            </a:r>
            <a:r>
              <a:rPr lang="en-US" sz="2000" dirty="0" err="1" smtClean="0"/>
              <a:t>h</a:t>
            </a:r>
            <a:r>
              <a:rPr lang="en-US" sz="2000" baseline="-25000" dirty="0" err="1" smtClean="0"/>
              <a:t>c</a:t>
            </a:r>
            <a:r>
              <a:rPr lang="en-US" sz="2000" dirty="0" smtClean="0"/>
              <a:t> . A </a:t>
            </a:r>
            <a:r>
              <a:rPr lang="en-US" sz="2000" dirty="0" smtClean="0"/>
              <a:t>/ K</a:t>
            </a:r>
            <a:r>
              <a:rPr lang="en-US" sz="2000" baseline="-25000" dirty="0" smtClean="0"/>
              <a:t>I </a:t>
            </a:r>
            <a:r>
              <a:rPr lang="en-US" sz="2000" dirty="0" smtClean="0"/>
              <a:t> </a:t>
            </a:r>
          </a:p>
          <a:p>
            <a:pPr>
              <a:buFont typeface="Wingdings" pitchFamily="2" charset="2"/>
              <a:buChar char="q"/>
            </a:pPr>
            <a:endParaRPr lang="en-US" sz="2000" dirty="0" smtClean="0"/>
          </a:p>
          <a:p>
            <a:pPr>
              <a:buFont typeface="Wingdings" pitchFamily="2" charset="2"/>
              <a:buChar char="q"/>
            </a:pPr>
            <a:r>
              <a:rPr lang="en-US" sz="2000" dirty="0" err="1" smtClean="0"/>
              <a:t>N</a:t>
            </a:r>
            <a:r>
              <a:rPr lang="en-US" sz="2000" baseline="-25000" dirty="0" err="1" smtClean="0"/>
              <a:t>ste</a:t>
            </a:r>
            <a:r>
              <a:rPr lang="en-US" sz="2000" baseline="-25000" dirty="0" smtClean="0"/>
              <a:t> </a:t>
            </a:r>
            <a:r>
              <a:rPr lang="en-US" sz="2000" dirty="0" smtClean="0"/>
              <a:t> = </a:t>
            </a:r>
            <a:r>
              <a:rPr lang="en-US" sz="2000" dirty="0" err="1" smtClean="0"/>
              <a:t>Steffan</a:t>
            </a:r>
            <a:r>
              <a:rPr lang="en-US" sz="2000" dirty="0" smtClean="0"/>
              <a:t> Number = </a:t>
            </a:r>
            <a:r>
              <a:rPr lang="en-US" sz="2000" dirty="0" err="1" smtClean="0"/>
              <a:t>C</a:t>
            </a:r>
            <a:r>
              <a:rPr lang="en-US" sz="2000" baseline="-25000" dirty="0" err="1" smtClean="0"/>
              <a:t>pI</a:t>
            </a:r>
            <a:r>
              <a:rPr lang="en-US" sz="2000" dirty="0" smtClean="0"/>
              <a:t> (T</a:t>
            </a:r>
            <a:r>
              <a:rPr lang="en-US" sz="2000" baseline="-25000" dirty="0" smtClean="0"/>
              <a:t>F</a:t>
            </a:r>
            <a:r>
              <a:rPr lang="en-US" sz="2000" dirty="0" smtClean="0"/>
              <a:t> – T</a:t>
            </a:r>
            <a:r>
              <a:rPr lang="en-US" sz="2000" baseline="-25000" dirty="0" smtClean="0"/>
              <a:t>m</a:t>
            </a:r>
            <a:r>
              <a:rPr lang="en-US" sz="2000" dirty="0" smtClean="0"/>
              <a:t> )/ L </a:t>
            </a:r>
            <a:endParaRPr lang="en-US" sz="2000" dirty="0" smtClean="0"/>
          </a:p>
          <a:p>
            <a:pPr>
              <a:buFont typeface="Wingdings" pitchFamily="2" charset="2"/>
              <a:buChar char="q"/>
            </a:pPr>
            <a:r>
              <a:rPr lang="en-US" sz="2000" dirty="0" smtClean="0"/>
              <a:t>By Introducing Plank Number, the influence of Sensible heat above the initial freezing point can be incorporated.</a:t>
            </a:r>
          </a:p>
          <a:p>
            <a:pPr>
              <a:buFont typeface="Wingdings" pitchFamily="2" charset="2"/>
              <a:buChar char="q"/>
            </a:pPr>
            <a:r>
              <a:rPr lang="en-US" sz="2000" dirty="0" smtClean="0"/>
              <a:t> </a:t>
            </a:r>
            <a:r>
              <a:rPr lang="en-US" sz="2000" dirty="0" smtClean="0"/>
              <a:t>N</a:t>
            </a:r>
            <a:r>
              <a:rPr lang="en-US" sz="2000" baseline="-25000" dirty="0" smtClean="0"/>
              <a:t>FO</a:t>
            </a:r>
            <a:r>
              <a:rPr lang="en-US" sz="2000" dirty="0" smtClean="0"/>
              <a:t> = f (</a:t>
            </a:r>
            <a:r>
              <a:rPr lang="en-US" sz="2000" dirty="0" err="1" smtClean="0"/>
              <a:t>N</a:t>
            </a:r>
            <a:r>
              <a:rPr lang="en-US" sz="2000" baseline="-25000" dirty="0" err="1" smtClean="0"/>
              <a:t>Bi</a:t>
            </a:r>
            <a:r>
              <a:rPr lang="en-US" sz="2000" baseline="-25000" dirty="0" smtClean="0"/>
              <a:t> </a:t>
            </a:r>
            <a:r>
              <a:rPr lang="en-US" sz="2000" baseline="-25000" dirty="0" smtClean="0"/>
              <a:t>, </a:t>
            </a:r>
            <a:r>
              <a:rPr lang="en-US" sz="2000" dirty="0" err="1" smtClean="0"/>
              <a:t>N</a:t>
            </a:r>
            <a:r>
              <a:rPr lang="en-US" sz="2000" baseline="-25000" dirty="0" err="1" smtClean="0"/>
              <a:t>ste</a:t>
            </a:r>
            <a:r>
              <a:rPr lang="en-US" sz="2000" baseline="-25000" dirty="0" smtClean="0"/>
              <a:t> </a:t>
            </a:r>
            <a:r>
              <a:rPr lang="en-US" sz="2000" baseline="-25000" dirty="0" smtClean="0"/>
              <a:t>, </a:t>
            </a:r>
            <a:r>
              <a:rPr lang="en-US" sz="2000" dirty="0" err="1" smtClean="0"/>
              <a:t>N</a:t>
            </a:r>
            <a:r>
              <a:rPr lang="en-US" sz="2000" baseline="-25000" dirty="0" err="1" smtClean="0"/>
              <a:t>pk</a:t>
            </a:r>
            <a:r>
              <a:rPr lang="en-US" sz="2000" dirty="0" smtClean="0"/>
              <a:t>)</a:t>
            </a:r>
          </a:p>
          <a:p>
            <a:pPr>
              <a:buFont typeface="Wingdings" pitchFamily="2" charset="2"/>
              <a:buChar char="q"/>
            </a:pPr>
            <a:endParaRPr lang="en-US" sz="2000" dirty="0" smtClean="0"/>
          </a:p>
          <a:p>
            <a:pPr>
              <a:buFont typeface="Wingdings" pitchFamily="2" charset="2"/>
              <a:buChar char="q"/>
            </a:pPr>
            <a:r>
              <a:rPr lang="en-US" sz="2000" dirty="0" smtClean="0"/>
              <a:t>Where, </a:t>
            </a:r>
            <a:r>
              <a:rPr lang="en-US" sz="2000" dirty="0" err="1" smtClean="0"/>
              <a:t>N</a:t>
            </a:r>
            <a:r>
              <a:rPr lang="en-US" sz="2000" baseline="-25000" dirty="0" err="1" smtClean="0"/>
              <a:t>pk</a:t>
            </a:r>
            <a:r>
              <a:rPr lang="en-US" sz="2000" dirty="0" smtClean="0"/>
              <a:t> </a:t>
            </a:r>
            <a:r>
              <a:rPr lang="en-US" sz="2000" dirty="0" smtClean="0"/>
              <a:t> </a:t>
            </a:r>
            <a:r>
              <a:rPr lang="en-US" sz="2000" dirty="0" smtClean="0"/>
              <a:t>= </a:t>
            </a:r>
            <a:r>
              <a:rPr lang="en-US" sz="2000" dirty="0" err="1" smtClean="0"/>
              <a:t>C</a:t>
            </a:r>
            <a:r>
              <a:rPr lang="en-US" sz="2000" baseline="-25000" dirty="0" err="1" smtClean="0"/>
              <a:t>pI</a:t>
            </a:r>
            <a:r>
              <a:rPr lang="en-US" sz="2000" dirty="0" smtClean="0"/>
              <a:t> (</a:t>
            </a:r>
            <a:r>
              <a:rPr lang="en-US" sz="2000" dirty="0" smtClean="0"/>
              <a:t>T</a:t>
            </a:r>
            <a:r>
              <a:rPr lang="en-US" sz="2000" baseline="-25000" dirty="0" smtClean="0"/>
              <a:t>i</a:t>
            </a:r>
            <a:r>
              <a:rPr lang="en-US" sz="2000" dirty="0" smtClean="0"/>
              <a:t> </a:t>
            </a:r>
            <a:r>
              <a:rPr lang="en-US" sz="2000" dirty="0" smtClean="0"/>
              <a:t>– </a:t>
            </a:r>
            <a:r>
              <a:rPr lang="en-US" sz="2000" dirty="0" smtClean="0"/>
              <a:t>T</a:t>
            </a:r>
            <a:r>
              <a:rPr lang="en-US" sz="2000" baseline="-25000" dirty="0" smtClean="0"/>
              <a:t>F</a:t>
            </a:r>
            <a:r>
              <a:rPr lang="en-US" sz="2000" dirty="0" smtClean="0"/>
              <a:t> </a:t>
            </a:r>
            <a:r>
              <a:rPr lang="en-US" sz="2000" dirty="0" smtClean="0"/>
              <a:t>)/ L </a:t>
            </a:r>
            <a:endParaRPr lang="en-US" sz="2000" dirty="0" smtClean="0"/>
          </a:p>
          <a:p>
            <a:pPr>
              <a:buFont typeface="Wingdings" pitchFamily="2" charset="2"/>
              <a:buChar char="q"/>
            </a:pPr>
            <a:r>
              <a:rPr lang="en-US" sz="2000" dirty="0" smtClean="0"/>
              <a:t>The empirical expressions were investigated by Cleland and Earle for slab, cylindrical and spherical shapes separately.</a:t>
            </a:r>
            <a:r>
              <a:rPr lang="en-US" sz="2000" dirty="0" smtClean="0"/>
              <a:t/>
            </a:r>
            <a:br>
              <a:rPr lang="en-US" sz="2000" dirty="0" smtClean="0"/>
            </a:br>
            <a:endParaRPr lang="en-US" sz="2000" dirty="0" smtClean="0"/>
          </a:p>
          <a:p>
            <a:pPr>
              <a:buNone/>
            </a:pPr>
            <a:r>
              <a:rPr lang="en-US" sz="2000" dirty="0" smtClean="0"/>
              <a:t> </a:t>
            </a:r>
            <a:endParaRPr lang="en-US" sz="20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sz="3200" b="1" dirty="0" err="1" smtClean="0">
                <a:solidFill>
                  <a:srgbClr val="FF0000"/>
                </a:solidFill>
              </a:rPr>
              <a:t>Nagaoka</a:t>
            </a:r>
            <a:r>
              <a:rPr lang="en-US" sz="3200" b="1" dirty="0" smtClean="0">
                <a:solidFill>
                  <a:srgbClr val="FF0000"/>
                </a:solidFill>
              </a:rPr>
              <a:t> et. al. (1955) Equation</a:t>
            </a:r>
            <a:endParaRPr lang="en-US" sz="2800" b="1" dirty="0">
              <a:solidFill>
                <a:srgbClr val="FF0000"/>
              </a:solidFill>
            </a:endParaRPr>
          </a:p>
        </p:txBody>
      </p:sp>
      <p:sp>
        <p:nvSpPr>
          <p:cNvPr id="3" name="Content Placeholder 2"/>
          <p:cNvSpPr>
            <a:spLocks noGrp="1"/>
          </p:cNvSpPr>
          <p:nvPr>
            <p:ph idx="1"/>
          </p:nvPr>
        </p:nvSpPr>
        <p:spPr>
          <a:xfrm>
            <a:off x="457200" y="990600"/>
            <a:ext cx="8229600" cy="5135563"/>
          </a:xfrm>
        </p:spPr>
        <p:txBody>
          <a:bodyPr/>
          <a:lstStyle/>
          <a:p>
            <a:endParaRPr lang="en-US" sz="2000" dirty="0" smtClean="0"/>
          </a:p>
          <a:p>
            <a:r>
              <a:rPr lang="en-US" sz="2000" dirty="0"/>
              <a:t> </a:t>
            </a:r>
            <a:r>
              <a:rPr lang="en-US" sz="2000" dirty="0" err="1" smtClean="0"/>
              <a:t>t</a:t>
            </a:r>
            <a:r>
              <a:rPr lang="en-US" sz="2000" baseline="-25000" dirty="0" err="1" smtClean="0"/>
              <a:t>f</a:t>
            </a:r>
            <a:r>
              <a:rPr lang="en-US" sz="2000" baseline="-25000" dirty="0" smtClean="0"/>
              <a:t> </a:t>
            </a:r>
            <a:r>
              <a:rPr lang="en-US" sz="2000" dirty="0" smtClean="0"/>
              <a:t> = ∆H’ ℓ / (T</a:t>
            </a:r>
            <a:r>
              <a:rPr lang="en-US" sz="2000" baseline="-25000" dirty="0" smtClean="0"/>
              <a:t>F</a:t>
            </a:r>
            <a:r>
              <a:rPr lang="en-US" sz="2000" dirty="0" smtClean="0"/>
              <a:t> </a:t>
            </a:r>
            <a:r>
              <a:rPr lang="en-US" sz="2000" dirty="0" smtClean="0"/>
              <a:t>– T</a:t>
            </a:r>
            <a:r>
              <a:rPr lang="en-US" sz="2000" baseline="-25000" dirty="0" smtClean="0"/>
              <a:t>m</a:t>
            </a:r>
            <a:r>
              <a:rPr lang="en-US" sz="2000" dirty="0" smtClean="0"/>
              <a:t> </a:t>
            </a:r>
            <a:r>
              <a:rPr lang="en-US" sz="2000" dirty="0" smtClean="0"/>
              <a:t>)[P. a /</a:t>
            </a:r>
            <a:r>
              <a:rPr lang="en-US" sz="2000" dirty="0" err="1" smtClean="0"/>
              <a:t>h</a:t>
            </a:r>
            <a:r>
              <a:rPr lang="en-US" sz="2000" baseline="-25000" dirty="0" err="1" smtClean="0"/>
              <a:t>c</a:t>
            </a:r>
            <a:r>
              <a:rPr lang="en-US" sz="2000" dirty="0" smtClean="0"/>
              <a:t>  + R a</a:t>
            </a:r>
            <a:r>
              <a:rPr lang="en-US" sz="2000" baseline="30000" dirty="0" smtClean="0"/>
              <a:t>2</a:t>
            </a:r>
            <a:r>
              <a:rPr lang="en-US" sz="2000" dirty="0" smtClean="0"/>
              <a:t> / K</a:t>
            </a:r>
            <a:r>
              <a:rPr lang="en-US" sz="2000" baseline="-25000" dirty="0" smtClean="0"/>
              <a:t>I</a:t>
            </a:r>
            <a:r>
              <a:rPr lang="en-US" sz="2000" dirty="0" smtClean="0"/>
              <a:t>],   where</a:t>
            </a:r>
          </a:p>
          <a:p>
            <a:endParaRPr lang="en-US" sz="2000" baseline="-25000" dirty="0" smtClean="0"/>
          </a:p>
          <a:p>
            <a:r>
              <a:rPr lang="en-US" sz="2000" dirty="0" smtClean="0"/>
              <a:t>∆H</a:t>
            </a:r>
            <a:r>
              <a:rPr lang="en-US" sz="2000" dirty="0" smtClean="0"/>
              <a:t>’ = [1 + 0.00445 (T</a:t>
            </a:r>
            <a:r>
              <a:rPr lang="en-US" sz="2000" baseline="-25000" dirty="0" smtClean="0"/>
              <a:t>i</a:t>
            </a:r>
            <a:r>
              <a:rPr lang="en-US" sz="2000" dirty="0" smtClean="0"/>
              <a:t> – T</a:t>
            </a:r>
            <a:r>
              <a:rPr lang="en-US" sz="2000" baseline="-25000" dirty="0" smtClean="0"/>
              <a:t>F</a:t>
            </a:r>
            <a:r>
              <a:rPr lang="en-US" sz="2000" dirty="0" smtClean="0"/>
              <a:t>) ] [</a:t>
            </a:r>
            <a:r>
              <a:rPr lang="en-US" sz="2000" dirty="0" err="1" smtClean="0"/>
              <a:t>C</a:t>
            </a:r>
            <a:r>
              <a:rPr lang="en-US" sz="2000" baseline="-25000" dirty="0" err="1" smtClean="0"/>
              <a:t>pu</a:t>
            </a:r>
            <a:r>
              <a:rPr lang="en-US" sz="2000" dirty="0" smtClean="0"/>
              <a:t> ( T</a:t>
            </a:r>
            <a:r>
              <a:rPr lang="en-US" sz="2000" baseline="-25000" dirty="0" smtClean="0"/>
              <a:t>i</a:t>
            </a:r>
            <a:r>
              <a:rPr lang="en-US" sz="2000" dirty="0" smtClean="0"/>
              <a:t> – T</a:t>
            </a:r>
            <a:r>
              <a:rPr lang="en-US" sz="2000" baseline="-25000" dirty="0" smtClean="0"/>
              <a:t>F</a:t>
            </a:r>
            <a:r>
              <a:rPr lang="en-US" sz="2000" dirty="0" smtClean="0"/>
              <a:t>) + L +</a:t>
            </a:r>
            <a:r>
              <a:rPr lang="en-US" sz="2000" dirty="0" smtClean="0"/>
              <a:t> </a:t>
            </a:r>
            <a:r>
              <a:rPr lang="en-US" sz="2000" dirty="0" smtClean="0"/>
              <a:t> </a:t>
            </a:r>
            <a:r>
              <a:rPr lang="en-US" sz="2000" dirty="0" err="1" smtClean="0"/>
              <a:t>C</a:t>
            </a:r>
            <a:r>
              <a:rPr lang="en-US" sz="2000" baseline="-25000" dirty="0" err="1" smtClean="0"/>
              <a:t>pI</a:t>
            </a:r>
            <a:r>
              <a:rPr lang="en-US" sz="2000" dirty="0" smtClean="0"/>
              <a:t> (T</a:t>
            </a:r>
            <a:r>
              <a:rPr lang="en-US" sz="2000" baseline="-25000" dirty="0" smtClean="0"/>
              <a:t>F</a:t>
            </a:r>
            <a:r>
              <a:rPr lang="en-US" sz="2000" dirty="0" smtClean="0"/>
              <a:t> – T)] </a:t>
            </a:r>
          </a:p>
          <a:p>
            <a:pPr>
              <a:buNone/>
            </a:pPr>
            <a:endParaRPr lang="en-US" sz="2000" dirty="0" smtClean="0"/>
          </a:p>
          <a:p>
            <a:pPr algn="just">
              <a:buFont typeface="Wingdings" pitchFamily="2" charset="2"/>
              <a:buChar char="§"/>
            </a:pPr>
            <a:r>
              <a:rPr lang="en-US" sz="2000" dirty="0" smtClean="0"/>
              <a:t>The modification by </a:t>
            </a:r>
            <a:r>
              <a:rPr lang="en-US" sz="2000" dirty="0" err="1" smtClean="0"/>
              <a:t>Nagaoka</a:t>
            </a:r>
            <a:r>
              <a:rPr lang="en-US" sz="2000" dirty="0" smtClean="0"/>
              <a:t> has incorporated factors to account for sensible heat above and below the initial freezing temperature.</a:t>
            </a:r>
          </a:p>
          <a:p>
            <a:pPr algn="just">
              <a:buNone/>
            </a:pPr>
            <a:endParaRPr lang="en-US" sz="2000" dirty="0" smtClean="0"/>
          </a:p>
          <a:p>
            <a:pPr algn="just">
              <a:buFont typeface="Wingdings" pitchFamily="2" charset="2"/>
              <a:buChar char="§"/>
            </a:pPr>
            <a:r>
              <a:rPr lang="en-US" sz="2000" dirty="0" smtClean="0"/>
              <a:t>It still assumes that all latent heat is removed at constant temperature T</a:t>
            </a:r>
            <a:r>
              <a:rPr lang="en-US" sz="2000" baseline="-25000" dirty="0" smtClean="0"/>
              <a:t>F </a:t>
            </a:r>
            <a:r>
              <a:rPr lang="en-US" sz="2000" dirty="0" smtClean="0"/>
              <a:t>(i.e. IFT).</a:t>
            </a:r>
          </a:p>
          <a:p>
            <a:pPr>
              <a:buFont typeface="Wingdings" pitchFamily="2" charset="2"/>
              <a:buChar char="§"/>
            </a:pPr>
            <a:endParaRPr lang="en-US" sz="20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2800" b="1" dirty="0" err="1" smtClean="0">
                <a:solidFill>
                  <a:srgbClr val="FF0000"/>
                </a:solidFill>
              </a:rPr>
              <a:t>Numericals</a:t>
            </a:r>
            <a:endParaRPr lang="en-US" sz="2800" b="1" dirty="0">
              <a:solidFill>
                <a:srgbClr val="FF0000"/>
              </a:solidFill>
            </a:endParaRPr>
          </a:p>
        </p:txBody>
      </p:sp>
      <p:sp>
        <p:nvSpPr>
          <p:cNvPr id="3" name="Content Placeholder 2"/>
          <p:cNvSpPr>
            <a:spLocks noGrp="1"/>
          </p:cNvSpPr>
          <p:nvPr>
            <p:ph idx="1"/>
          </p:nvPr>
        </p:nvSpPr>
        <p:spPr>
          <a:xfrm>
            <a:off x="457200" y="838200"/>
            <a:ext cx="8229600" cy="5486400"/>
          </a:xfrm>
        </p:spPr>
        <p:txBody>
          <a:bodyPr/>
          <a:lstStyle/>
          <a:p>
            <a:pPr algn="just">
              <a:buFont typeface="Wingdings" pitchFamily="2" charset="2"/>
              <a:buChar char="§"/>
            </a:pPr>
            <a:r>
              <a:rPr lang="en-US" sz="2000" dirty="0" smtClean="0"/>
              <a:t>Solve Numerical: compute the temperature at which ice formation begins in an ice cream mix (10 % Fat, 12% SNF, 15 % Sucrose, 0.22 % stabilizer). Assume 25 % of SNF including sugar is bound water)</a:t>
            </a:r>
          </a:p>
          <a:p>
            <a:pPr algn="just">
              <a:buFont typeface="Wingdings" pitchFamily="2" charset="2"/>
              <a:buChar char="§"/>
            </a:pPr>
            <a:r>
              <a:rPr lang="en-US" sz="2000" dirty="0" smtClean="0"/>
              <a:t>Free water = 100- (10 + 12 + 15 +0.22) – 0.25 x (12 +15)= </a:t>
            </a:r>
            <a:r>
              <a:rPr lang="en-US" sz="2000" dirty="0" smtClean="0"/>
              <a:t>56.03</a:t>
            </a:r>
          </a:p>
          <a:p>
            <a:pPr algn="just">
              <a:buNone/>
            </a:pPr>
            <a:endParaRPr lang="en-US" sz="2000" dirty="0" smtClean="0"/>
          </a:p>
          <a:p>
            <a:pPr algn="just">
              <a:buFont typeface="Wingdings" pitchFamily="2" charset="2"/>
              <a:buChar char="§"/>
            </a:pPr>
            <a:r>
              <a:rPr lang="en-US" sz="2000" dirty="0" smtClean="0"/>
              <a:t>Calculate mole fraction of free water </a:t>
            </a:r>
            <a:r>
              <a:rPr lang="en-US" sz="2000" dirty="0" err="1" smtClean="0"/>
              <a:t>x</a:t>
            </a:r>
            <a:r>
              <a:rPr lang="en-US" sz="2000" baseline="-25000" dirty="0" err="1" smtClean="0"/>
              <a:t>w</a:t>
            </a:r>
            <a:r>
              <a:rPr lang="en-US" sz="2000" baseline="-25000" dirty="0" smtClean="0"/>
              <a:t> </a:t>
            </a:r>
            <a:r>
              <a:rPr lang="en-US" sz="2000" dirty="0" smtClean="0"/>
              <a:t> = </a:t>
            </a:r>
            <a:r>
              <a:rPr lang="en-US" sz="2000" dirty="0" smtClean="0"/>
              <a:t>(56/ 18)/ [56/18+ 15/342 +4.5/342 +2x1.5/58.5]</a:t>
            </a:r>
          </a:p>
          <a:p>
            <a:pPr algn="just">
              <a:buFont typeface="Wingdings" pitchFamily="2" charset="2"/>
              <a:buChar char="§"/>
            </a:pPr>
            <a:endParaRPr lang="en-US" sz="2000" dirty="0" smtClean="0"/>
          </a:p>
          <a:p>
            <a:pPr algn="just">
              <a:buFont typeface="Wingdings" pitchFamily="2" charset="2"/>
              <a:buChar char="§"/>
            </a:pPr>
            <a:r>
              <a:rPr lang="en-US" sz="2000" dirty="0" err="1" smtClean="0"/>
              <a:t>l</a:t>
            </a:r>
            <a:r>
              <a:rPr lang="en-US" sz="2000" dirty="0" err="1" smtClean="0"/>
              <a:t>n</a:t>
            </a:r>
            <a:r>
              <a:rPr lang="en-US" sz="2000" dirty="0" smtClean="0"/>
              <a:t> </a:t>
            </a:r>
            <a:r>
              <a:rPr lang="en-US" sz="2000" dirty="0" err="1" smtClean="0"/>
              <a:t>x</a:t>
            </a:r>
            <a:r>
              <a:rPr lang="en-US" sz="2000" baseline="-25000" dirty="0" err="1" smtClean="0"/>
              <a:t>w</a:t>
            </a:r>
            <a:r>
              <a:rPr lang="en-US" sz="2000" dirty="0" smtClean="0"/>
              <a:t>  = {∆H/ R} [ 1/ T</a:t>
            </a:r>
            <a:r>
              <a:rPr lang="en-US" sz="2000" baseline="-25000" dirty="0" smtClean="0"/>
              <a:t>0</a:t>
            </a:r>
            <a:r>
              <a:rPr lang="en-US" sz="2000" dirty="0" smtClean="0"/>
              <a:t> – 1/ T</a:t>
            </a:r>
            <a:r>
              <a:rPr lang="en-US" sz="2000" baseline="-25000" dirty="0" smtClean="0"/>
              <a:t>F</a:t>
            </a:r>
            <a:r>
              <a:rPr lang="en-US" sz="2000" dirty="0" smtClean="0"/>
              <a:t>]</a:t>
            </a:r>
          </a:p>
          <a:p>
            <a:pPr algn="just">
              <a:buFont typeface="Wingdings" pitchFamily="2" charset="2"/>
              <a:buChar char="§"/>
            </a:pPr>
            <a:endParaRPr lang="en-US" sz="2000" baseline="-25000" dirty="0" smtClean="0"/>
          </a:p>
          <a:p>
            <a:pPr algn="just">
              <a:buFont typeface="Wingdings" pitchFamily="2" charset="2"/>
              <a:buChar char="§"/>
            </a:pPr>
            <a:r>
              <a:rPr lang="en-US" sz="2000" dirty="0" smtClean="0"/>
              <a:t>Calculate unknown value from this equation , where R is a gas constant i.e. 1.9872 cal/g. mol. K or 4.8 x 19872 = 8.314 KJ/kg mol. K and </a:t>
            </a:r>
            <a:r>
              <a:rPr lang="en-US" sz="2000" dirty="0" smtClean="0"/>
              <a:t>∆</a:t>
            </a:r>
            <a:r>
              <a:rPr lang="en-US" sz="2000" dirty="0" smtClean="0"/>
              <a:t>H = 80 x 18 = 1440 cal /g mol = 80 x 18 x 4.81= KJ/kg .mol</a:t>
            </a:r>
          </a:p>
          <a:p>
            <a:pPr algn="just">
              <a:buFont typeface="Wingdings" pitchFamily="2" charset="2"/>
              <a:buChar char="§"/>
            </a:pPr>
            <a:r>
              <a:rPr lang="en-US" sz="2000" dirty="0" smtClean="0"/>
              <a:t>IFT T</a:t>
            </a:r>
            <a:r>
              <a:rPr lang="en-US" sz="2000" baseline="-25000" dirty="0" smtClean="0"/>
              <a:t>F</a:t>
            </a:r>
            <a:r>
              <a:rPr lang="en-US" sz="2000" dirty="0" smtClean="0"/>
              <a:t> = about  -3.77 °C</a:t>
            </a:r>
            <a:endParaRPr lang="en-US" sz="2000" baseline="-25000" dirty="0" smtClean="0"/>
          </a:p>
          <a:p>
            <a:pPr algn="just">
              <a:buFont typeface="Wingdings" pitchFamily="2" charset="2"/>
              <a:buChar char="§"/>
            </a:pPr>
            <a:endParaRPr lang="en-US" sz="2000" baseline="-25000" dirty="0" smtClean="0"/>
          </a:p>
          <a:p>
            <a:pPr algn="just">
              <a:buFont typeface="Wingdings" pitchFamily="2" charset="2"/>
              <a:buChar char="§"/>
            </a:pPr>
            <a:endParaRPr lang="en-US" sz="2000" dirty="0" smtClean="0"/>
          </a:p>
          <a:p>
            <a:pPr algn="just"/>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WordArt 2"/>
          <p:cNvSpPr>
            <a:spLocks noChangeArrowheads="1" noChangeShapeType="1" noTextEdit="1"/>
          </p:cNvSpPr>
          <p:nvPr/>
        </p:nvSpPr>
        <p:spPr bwMode="auto">
          <a:xfrm>
            <a:off x="3171825" y="2703513"/>
            <a:ext cx="2771775" cy="1285875"/>
          </a:xfrm>
          <a:prstGeom prst="rect">
            <a:avLst/>
          </a:prstGeom>
        </p:spPr>
        <p:txBody>
          <a:bodyPr wrap="none" fromWordArt="1">
            <a:prstTxWarp prst="textSlantUp">
              <a:avLst>
                <a:gd name="adj" fmla="val 55556"/>
              </a:avLst>
            </a:prstTxWarp>
          </a:bodyPr>
          <a:lstStyle/>
          <a:p>
            <a:pPr algn="ctr"/>
            <a:r>
              <a:rPr lang="en-US" sz="3200" kern="10">
                <a:ln w="9525">
                  <a:solidFill>
                    <a:srgbClr val="000000"/>
                  </a:solidFill>
                  <a:round/>
                  <a:headEnd/>
                  <a:tailEnd/>
                </a:ln>
                <a:solidFill>
                  <a:srgbClr val="FFFF00"/>
                </a:solidFill>
                <a:latin typeface="Arial Black"/>
              </a:rPr>
              <a:t>THANK YOU</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15173251</TotalTime>
  <Words>961</Words>
  <Application>Microsoft Office PowerPoint</Application>
  <PresentationFormat>On-screen Show (4:3)</PresentationFormat>
  <Paragraphs>82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Design</vt:lpstr>
      <vt:lpstr> Freezing Time by Neumann, Tao and Non dimensional Method </vt:lpstr>
      <vt:lpstr>Neumann Problem for Freezing Time</vt:lpstr>
      <vt:lpstr>Neumann Problem</vt:lpstr>
      <vt:lpstr>Tao Solutions for Freezing Time</vt:lpstr>
      <vt:lpstr>Cleland and Earle Non Dimensional Equation</vt:lpstr>
      <vt:lpstr>Nagaoka et. al. (1955) Equation</vt:lpstr>
      <vt:lpstr>Numericals</vt:lpstr>
      <vt:lpstr>Slide 8</vt:lpstr>
    </vt:vector>
  </TitlesOfParts>
  <Company>RSSB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ICTDF-2007 TRADITIONAL INDIAN DAIRY PRODUCTS: Prospects for Industrialization</dc:title>
  <dc:creator>ps</dc:creator>
  <cp:lastModifiedBy>jhangir</cp:lastModifiedBy>
  <cp:revision>190</cp:revision>
  <dcterms:created xsi:type="dcterms:W3CDTF">2007-11-06T10:48:03Z</dcterms:created>
  <dcterms:modified xsi:type="dcterms:W3CDTF">2020-04-21T04:29:03Z</dcterms:modified>
</cp:coreProperties>
</file>