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2DB7-7E34-4918-B499-0A93CC0EF3F9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0B1B-683D-4B39-8643-3EE2059CAA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0B1B-683D-4B39-8643-3EE2059CAAE9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99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39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48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20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51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85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81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73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E5C8-1FC9-4815-9EE0-DD5FF8732AD1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5952-C078-4B00-962B-DD2AE8275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4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795" y="407406"/>
            <a:ext cx="10526751" cy="577037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Class </a:t>
            </a:r>
          </a:p>
          <a:p>
            <a:pPr lvl="0"/>
            <a:endParaRPr lang="en-US" sz="3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</a:p>
          <a:p>
            <a:pPr lvl="0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</a:p>
          <a:p>
            <a:pPr lvl="0"/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enetics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1 </a:t>
            </a:r>
          </a:p>
          <a:p>
            <a:pPr lvl="0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Genetics </a:t>
            </a:r>
          </a:p>
          <a:p>
            <a:pPr lvl="0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4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7362"/>
            <a:ext cx="10515600" cy="50996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Conditions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H-W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Population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large &amp; random mating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at any stage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segregate normally at gametogenesis.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Equal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frequencies in males &amp; females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of genes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6.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disregarded.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8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424"/>
            <a:ext cx="10515600" cy="50395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Hardy-Weinberg Law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union of gametes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mating of genotypes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union of gametes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4 steps: </a:t>
            </a:r>
          </a:p>
          <a:p>
            <a:pPr marL="0" lv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frequency in parents to gene frequency in gametes 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frequency in gametics to genotype frequencies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zygotes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zygotes to adults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genotype frequencies to gene frequencies in progeny.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1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3657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Gametic types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their frequencies and product of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gametic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Female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gametes &amp;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frequencies.</a:t>
            </a:r>
          </a:p>
          <a:p>
            <a:endParaRPr lang="en-US" sz="9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Genotype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zygotes/ progeny and their frequency</a:t>
            </a:r>
          </a:p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Genotypes           A1 A1         A1 A2         A2 A2</a:t>
            </a:r>
          </a:p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              p2            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2pq              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q2</a:t>
            </a:r>
          </a:p>
          <a:p>
            <a:pPr marL="0" indent="0" algn="just">
              <a:buNone/>
            </a:pPr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485946"/>
              </p:ext>
            </p:extLst>
          </p:nvPr>
        </p:nvGraphicFramePr>
        <p:xfrm>
          <a:off x="838200" y="1773044"/>
          <a:ext cx="10402228" cy="3228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0000">
                  <a:extLst>
                    <a:ext uri="{9D8B030D-6E8A-4147-A177-3AD203B41FA5}">
                      <a16:colId xmlns:a16="http://schemas.microsoft.com/office/drawing/2014/main" xmlns="" val="1655053985"/>
                    </a:ext>
                  </a:extLst>
                </a:gridCol>
                <a:gridCol w="2600000">
                  <a:extLst>
                    <a:ext uri="{9D8B030D-6E8A-4147-A177-3AD203B41FA5}">
                      <a16:colId xmlns:a16="http://schemas.microsoft.com/office/drawing/2014/main" xmlns="" val="452000296"/>
                    </a:ext>
                  </a:extLst>
                </a:gridCol>
                <a:gridCol w="2601114">
                  <a:extLst>
                    <a:ext uri="{9D8B030D-6E8A-4147-A177-3AD203B41FA5}">
                      <a16:colId xmlns:a16="http://schemas.microsoft.com/office/drawing/2014/main" xmlns="" val="2768529354"/>
                    </a:ext>
                  </a:extLst>
                </a:gridCol>
                <a:gridCol w="2601114">
                  <a:extLst>
                    <a:ext uri="{9D8B030D-6E8A-4147-A177-3AD203B41FA5}">
                      <a16:colId xmlns:a16="http://schemas.microsoft.com/office/drawing/2014/main" xmlns="" val="1141937251"/>
                    </a:ext>
                  </a:extLst>
                </a:gridCol>
              </a:tblGrid>
              <a:tr h="617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A1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A2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q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555796"/>
                  </a:ext>
                </a:extLst>
              </a:tr>
              <a:tr h="980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gametes &amp;their frequencies   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A1 A1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IN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A1 A2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pq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3813759"/>
                  </a:ext>
                </a:extLst>
              </a:tr>
              <a:tr h="955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q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 A2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pq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 A2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IN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277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42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341"/>
            <a:ext cx="10515600" cy="5340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 frequency in the adult progeny can be found from the relationship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and genotype frequencies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frequency of A1 is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p2+1/2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(2pq)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p2+pq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p(p + 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p    since,   p + q=1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frequency of A2 is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q2+1/2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(2pq)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q2+pq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q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+ 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q     since, q + p=1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frequency in the progeny generation is the same as in the parent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generation.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proved HW law</a:t>
            </a:r>
          </a:p>
        </p:txBody>
      </p:sp>
    </p:spTree>
    <p:extLst>
      <p:ext uri="{BB962C8B-B14F-4D97-AF65-F5344CB8AC3E}">
        <p14:creationId xmlns:p14="http://schemas.microsoft.com/office/powerpoint/2010/main" xmlns="" val="40826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8352"/>
            <a:ext cx="10515600" cy="57786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equilibrium population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genotype frequencies are determined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square of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gene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A1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A2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q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A1A1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A1A2    A2A2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+ q)2 = p2   +    2pq   +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+ q + r)2 = p2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+q2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r2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+2pq +2pr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2qr</a:t>
            </a: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gene frequencies and genotype frequencies are applied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Genotype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in the progeny depend only on the gene frequencies of the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parent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on the genotype frequencies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Maximum frequency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heterozygotes will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50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q = 0.5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Frequency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rare allele occurs almost exclusively in the heterozygotes condition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Proportion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heterozygotes is twice the square root of the product of frequency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homozygotes.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4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7118"/>
                <a:ext cx="10515600" cy="5479846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just">
                  <a:buNone/>
                </a:pPr>
                <a:endPara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Application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Hardy-Weinberg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law</a:t>
                </a:r>
              </a:p>
              <a:p>
                <a:pPr marL="514350" lvl="0" indent="-514350" algn="just">
                  <a:buAutoNum type="arabi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frequency of recessive allele Frequency of recessive homozygotes A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=q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hence. A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q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To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frequency of carrier Frequency of carrier,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H</a:t>
                </a:r>
                <a:r>
                  <a:rPr lang="en-US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pq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baseline="3000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+ 2</m:t>
                        </m:r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pq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 algn="just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To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test Hardy-Weinberg equilibrium. X2(chi-square) test is used to test it.</a:t>
                </a:r>
              </a:p>
              <a:p>
                <a:pPr marL="0" indent="0" algn="just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7118"/>
                <a:ext cx="10515600" cy="5479846"/>
              </a:xfrm>
              <a:blipFill>
                <a:blip r:embed="rId2"/>
                <a:stretch>
                  <a:fillRect l="-1217" r="-11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106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039" y="702527"/>
            <a:ext cx="10649415" cy="550870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68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Genetics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68"/>
            <a:ext cx="10515600" cy="46921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Genetics?</a:t>
            </a: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of Genetics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Mendedion Genetics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Cytogenetics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Genetics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Biometrical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6749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Population Genetics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844"/>
            <a:ext cx="10515600" cy="486111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genetics at population level is known as population genetics. Population is the unit of study.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genetic structure of a population is known as population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&amp; genotype frequencies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population for a given locus constitute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structure of a population.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study of gene frequencies and genotype frequencies of a population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respect to a given locus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population genetics. 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8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9434"/>
            <a:ext cx="10515600" cy="5407529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Population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Statistically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Biologically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Genetically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Limits, size and nature of 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of a population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of a Population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a Population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Population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Subordinate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endelian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Population or Isolates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Idealized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Population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5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6170"/>
            <a:ext cx="10515600" cy="5470793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study of Population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Genetics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trait specific 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traits 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Quantitative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ualitative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frequency of genes and genotypes at a given locus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determine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hange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and genotype frequencies from generation to generation under the influences of certain forces.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the effect (magnitudes) of polygenes and their potentiality changing the mean (average), correlation, regression,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heritability,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repeatability and response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444"/>
            <a:ext cx="10515600" cy="6244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traits Vs Quantitative Traits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665563"/>
              </p:ext>
            </p:extLst>
          </p:nvPr>
        </p:nvGraphicFramePr>
        <p:xfrm>
          <a:off x="838199" y="1260089"/>
          <a:ext cx="10515600" cy="4828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013">
                  <a:extLst>
                    <a:ext uri="{9D8B030D-6E8A-4147-A177-3AD203B41FA5}">
                      <a16:colId xmlns:a16="http://schemas.microsoft.com/office/drawing/2014/main" xmlns="" val="2594028725"/>
                    </a:ext>
                  </a:extLst>
                </a:gridCol>
                <a:gridCol w="3036590">
                  <a:extLst>
                    <a:ext uri="{9D8B030D-6E8A-4147-A177-3AD203B41FA5}">
                      <a16:colId xmlns:a16="http://schemas.microsoft.com/office/drawing/2014/main" xmlns="" val="3235088424"/>
                    </a:ext>
                  </a:extLst>
                </a:gridCol>
                <a:gridCol w="2744354">
                  <a:extLst>
                    <a:ext uri="{9D8B030D-6E8A-4147-A177-3AD203B41FA5}">
                      <a16:colId xmlns:a16="http://schemas.microsoft.com/office/drawing/2014/main" xmlns="" val="4060047546"/>
                    </a:ext>
                  </a:extLst>
                </a:gridCol>
                <a:gridCol w="3525643">
                  <a:extLst>
                    <a:ext uri="{9D8B030D-6E8A-4147-A177-3AD203B41FA5}">
                      <a16:colId xmlns:a16="http://schemas.microsoft.com/office/drawing/2014/main" xmlns="" val="2592048886"/>
                    </a:ext>
                  </a:extLst>
                </a:gridCol>
              </a:tblGrid>
              <a:tr h="337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SI. No.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 Traits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Quantitative Traits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8505759"/>
                  </a:ext>
                </a:extLst>
              </a:tr>
              <a:tr h="1395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 of Characters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Countable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Measured/quantified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thorough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metric units kg, g, mt, cm, ml, lit, lbs etc.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912744"/>
                  </a:ext>
                </a:extLst>
              </a:tr>
              <a:tr h="689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genes involved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One, two or a few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Many more – polygenes polygenic traits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8336048"/>
                  </a:ext>
                </a:extLst>
              </a:tr>
              <a:tr h="337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 of gene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Major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7057604"/>
                  </a:ext>
                </a:extLst>
              </a:tr>
              <a:tr h="337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Discrete (Discontinuous)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5808857"/>
                  </a:ext>
                </a:extLst>
              </a:tr>
              <a:tr h="689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Causes of variation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Genetic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Genetic &amp; environment both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1739826"/>
                  </a:ext>
                </a:extLst>
              </a:tr>
              <a:tr h="1042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 of analysis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Mean, SE, SD,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CV%,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variance,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regression, ANOVA etc.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2584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5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797"/>
            <a:ext cx="10515600" cy="545610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structure of a population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frequency:</a:t>
            </a:r>
            <a:endParaRPr lang="en-US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or percentage of different alleles present at each locus in a population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gene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of all the alleles together at a given locus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to one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percent.</a:t>
            </a:r>
          </a:p>
          <a:p>
            <a:pPr marL="0" indent="0" algn="just">
              <a:buNone/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Genotype </a:t>
            </a: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frequency:</a:t>
            </a:r>
            <a:endParaRPr lang="en-US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percentage of individuals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each genotype in respect to a locus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genotype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frequencies of all the genotypes for a given locus is equal to one or 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8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3893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gene frequencies and genotype frequencies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Genotype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		  A1A1       A1A2       A2A2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Frequencies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Q 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 + q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&amp; 	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 + Q = 1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A1(p)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Frequency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A2(q)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Q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7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1316"/>
            <a:ext cx="10515600" cy="5615648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Hardy-Weinberg Law (1908) 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random mating population the gene frequencies and genotype frequencies tends to remain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from generation to generation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absence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migration, mutation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genotype frequencies of the progeny is determined by the gene frequencies of the parents not by the genotypes frequencies.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Population?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mating population?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Hardy-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Weinberg equilibrium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population with constant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frequencies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genotype frequencies is said to be in Hardy-Weinberg equilibrium.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H. Hardy-An English mathematician,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Wilhelm Weinberg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German Physician 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2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617</Words>
  <Application>Microsoft Office PowerPoint</Application>
  <PresentationFormat>Custom</PresentationFormat>
  <Paragraphs>213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Population Genetics </vt:lpstr>
      <vt:lpstr> Introduction to Population Genetics  </vt:lpstr>
      <vt:lpstr>Slide 4</vt:lpstr>
      <vt:lpstr>Slide 5</vt:lpstr>
      <vt:lpstr> Qualitative traits Vs Quantitative Traits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What is Genetics? Branch of Genetics</dc:title>
  <dc:creator>VISHAL</dc:creator>
  <cp:lastModifiedBy>User</cp:lastModifiedBy>
  <cp:revision>55</cp:revision>
  <dcterms:created xsi:type="dcterms:W3CDTF">2017-04-19T20:44:16Z</dcterms:created>
  <dcterms:modified xsi:type="dcterms:W3CDTF">2020-04-11T07:02:33Z</dcterms:modified>
</cp:coreProperties>
</file>