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63" r:id="rId4"/>
    <p:sldId id="281" r:id="rId5"/>
    <p:sldId id="260" r:id="rId6"/>
    <p:sldId id="276" r:id="rId7"/>
    <p:sldId id="278" r:id="rId8"/>
    <p:sldId id="279" r:id="rId9"/>
    <p:sldId id="277" r:id="rId10"/>
    <p:sldId id="259" r:id="rId11"/>
    <p:sldId id="294" r:id="rId12"/>
    <p:sldId id="264" r:id="rId13"/>
    <p:sldId id="293" r:id="rId14"/>
    <p:sldId id="291" r:id="rId15"/>
    <p:sldId id="292" r:id="rId16"/>
    <p:sldId id="265" r:id="rId17"/>
    <p:sldId id="266" r:id="rId18"/>
    <p:sldId id="274" r:id="rId19"/>
    <p:sldId id="290" r:id="rId20"/>
    <p:sldId id="267" r:id="rId21"/>
    <p:sldId id="268" r:id="rId22"/>
    <p:sldId id="269" r:id="rId23"/>
    <p:sldId id="270" r:id="rId24"/>
    <p:sldId id="282" r:id="rId25"/>
    <p:sldId id="271" r:id="rId26"/>
    <p:sldId id="273" r:id="rId27"/>
    <p:sldId id="283" r:id="rId28"/>
    <p:sldId id="285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270" y="14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ecoursesonline.iasri.res.in/mod/page/view.php?id=66076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 smtClean="0"/>
              <a:t>                              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Dr Deepak Kumar    </a:t>
            </a:r>
          </a:p>
          <a:p>
            <a:pPr algn="ctr">
              <a:buNone/>
            </a:pPr>
            <a:r>
              <a:rPr lang="en-US" i="1" dirty="0" smtClean="0"/>
              <a:t>Assistant professor</a:t>
            </a:r>
          </a:p>
          <a:p>
            <a:pPr algn="ctr">
              <a:buNone/>
            </a:pPr>
            <a:r>
              <a:rPr lang="en-US" i="1" dirty="0" smtClean="0"/>
              <a:t>Department of Veterinary Pathology</a:t>
            </a:r>
          </a:p>
          <a:p>
            <a:pPr algn="ctr">
              <a:buNone/>
            </a:pPr>
            <a:r>
              <a:rPr lang="en-US" i="1" dirty="0" smtClean="0"/>
              <a:t>Bihar Veterinary College, Patna </a:t>
            </a:r>
          </a:p>
          <a:p>
            <a:pPr algn="ctr">
              <a:buNone/>
            </a:pPr>
            <a:r>
              <a:rPr lang="en-US" i="1" dirty="0" smtClean="0"/>
              <a:t>Bihar Animal Sciences University, Patna - 14</a:t>
            </a:r>
            <a:endParaRPr lang="en-IN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764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 descr="C:\Users\santosh kumar\Desktop\logo bv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2028" y="1524000"/>
            <a:ext cx="2441972" cy="16279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mtClean="0"/>
              <a:t>Cow pox</a:t>
            </a:r>
            <a:br>
              <a:rPr lang="en-IN" smtClean="0"/>
            </a:b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Cowpox is caused by a virus with an unusually wide host range</a:t>
            </a:r>
          </a:p>
          <a:p>
            <a:pPr algn="just"/>
            <a:r>
              <a:rPr lang="en-IN" dirty="0" smtClean="0"/>
              <a:t>Its lesions mainly found only on the teats and udder</a:t>
            </a:r>
          </a:p>
          <a:p>
            <a:pPr algn="just"/>
            <a:r>
              <a:rPr lang="en-IN" dirty="0" smtClean="0"/>
              <a:t>Microscopic lesions: Vesicle formation and cytoplasmic inclusions</a:t>
            </a:r>
          </a:p>
          <a:p>
            <a:pPr algn="just"/>
            <a:endParaRPr lang="en-IN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Cowpox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84367" y="1600200"/>
            <a:ext cx="79752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Sheep pox/ Goat pox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 smtClean="0"/>
              <a:t>Definition – sheep &amp; goat pox are serious often fatal disease characterized by widespread skin eruption lesions may be found on the mucous membrane of pharynx, trachea and abomasums</a:t>
            </a:r>
          </a:p>
          <a:p>
            <a:pPr algn="just"/>
            <a:r>
              <a:rPr lang="en-US" dirty="0" smtClean="0"/>
              <a:t>The malignant form of sheep &amp; goat pox is mostly common in lamb.</a:t>
            </a:r>
            <a:endParaRPr lang="en-IN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Sheep pox/ Goat pox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67669"/>
            <a:ext cx="754380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dirty="0" err="1" smtClean="0"/>
              <a:t>Etiology</a:t>
            </a:r>
            <a:r>
              <a:rPr lang="en-IN" dirty="0" smtClean="0"/>
              <a:t> - </a:t>
            </a:r>
            <a:r>
              <a:rPr lang="en-IN" dirty="0" err="1" smtClean="0"/>
              <a:t>Capripox</a:t>
            </a:r>
            <a:r>
              <a:rPr lang="en-IN" dirty="0" smtClean="0"/>
              <a:t> viruses</a:t>
            </a:r>
          </a:p>
          <a:p>
            <a:pPr algn="ctr">
              <a:buNone/>
            </a:pPr>
            <a:r>
              <a:rPr lang="en-US" dirty="0" smtClean="0"/>
              <a:t>         Family    - Sheep pox, Goat pox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Clinically picture is similar in the two disease but is generally less severe in goat.</a:t>
            </a:r>
            <a:endParaRPr lang="en-IN" sz="2800" dirty="0" smtClean="0"/>
          </a:p>
          <a:p>
            <a:pPr algn="ctr"/>
            <a:endParaRPr lang="en-IN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Incubation period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I/C  of sheep pox – 4- 8 days</a:t>
            </a:r>
          </a:p>
          <a:p>
            <a:pPr algn="ctr">
              <a:buNone/>
            </a:pPr>
            <a:r>
              <a:rPr lang="en-US" dirty="0" smtClean="0"/>
              <a:t>             goat pox -  5- 14 days</a:t>
            </a:r>
            <a:endParaRPr lang="en-IN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Incidence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is endemic in India and produces severe economic losses.</a:t>
            </a:r>
          </a:p>
          <a:p>
            <a:r>
              <a:rPr lang="en-IN" dirty="0" smtClean="0"/>
              <a:t>Mortality is 50% in adults and 100% in lambs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Transmission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dirty="0" smtClean="0"/>
              <a:t>Direct Contact</a:t>
            </a:r>
          </a:p>
          <a:p>
            <a:pPr algn="ctr">
              <a:buNone/>
            </a:pPr>
            <a:r>
              <a:rPr lang="en-US" dirty="0" smtClean="0"/>
              <a:t>Airborne </a:t>
            </a:r>
            <a:endParaRPr lang="en-IN" dirty="0" smtClean="0"/>
          </a:p>
          <a:p>
            <a:pPr algn="ctr">
              <a:buNone/>
            </a:pPr>
            <a:r>
              <a:rPr lang="en-US" dirty="0" smtClean="0"/>
              <a:t>Ingestion </a:t>
            </a:r>
            <a:endParaRPr lang="en-IN" dirty="0" smtClean="0"/>
          </a:p>
          <a:p>
            <a:pPr algn="ctr">
              <a:buNone/>
            </a:pPr>
            <a:r>
              <a:rPr lang="en-US" dirty="0" smtClean="0"/>
              <a:t>Mechanically </a:t>
            </a:r>
            <a:endParaRPr lang="en-IN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 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8589412" cy="556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 Five Stage development in poxvirus infection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1. </a:t>
            </a:r>
            <a:r>
              <a:rPr lang="en-US" dirty="0" err="1" smtClean="0">
                <a:solidFill>
                  <a:srgbClr val="FF0000"/>
                </a:solidFill>
              </a:rPr>
              <a:t>Roseola</a:t>
            </a:r>
            <a:r>
              <a:rPr lang="en-US" dirty="0" smtClean="0">
                <a:solidFill>
                  <a:srgbClr val="FF0000"/>
                </a:solidFill>
              </a:rPr>
              <a:t> stage ( Red spots)</a:t>
            </a:r>
          </a:p>
          <a:p>
            <a:r>
              <a:rPr lang="en-US" dirty="0" smtClean="0"/>
              <a:t>                                        </a:t>
            </a:r>
            <a:r>
              <a:rPr lang="en-US" sz="2400" dirty="0" smtClean="0"/>
              <a:t>3 days of infection</a:t>
            </a:r>
          </a:p>
          <a:p>
            <a:r>
              <a:rPr lang="en-US" sz="2400" dirty="0" smtClean="0"/>
              <a:t>                        </a:t>
            </a:r>
            <a:r>
              <a:rPr lang="en-US" dirty="0" smtClean="0">
                <a:solidFill>
                  <a:schemeClr val="tx2"/>
                </a:solidFill>
              </a:rPr>
              <a:t>2. Papules (Febrile, Hard )</a:t>
            </a:r>
          </a:p>
          <a:p>
            <a:r>
              <a:rPr lang="en-US" sz="2400" dirty="0" smtClean="0"/>
              <a:t>                                                   develop after 3 days of </a:t>
            </a:r>
            <a:r>
              <a:rPr lang="en-US" sz="2400" dirty="0" err="1" smtClean="0"/>
              <a:t>roseola</a:t>
            </a:r>
            <a:r>
              <a:rPr lang="en-US" sz="2400" dirty="0" smtClean="0"/>
              <a:t> stage.</a:t>
            </a:r>
          </a:p>
          <a:p>
            <a:r>
              <a:rPr lang="en-US" sz="2400" dirty="0" smtClean="0"/>
              <a:t>                        </a:t>
            </a:r>
            <a:r>
              <a:rPr lang="en-US" dirty="0" smtClean="0">
                <a:solidFill>
                  <a:schemeClr val="accent6"/>
                </a:solidFill>
              </a:rPr>
              <a:t>3. Vesicular stage</a:t>
            </a:r>
          </a:p>
          <a:p>
            <a:r>
              <a:rPr lang="en-US" dirty="0" smtClean="0"/>
              <a:t>                                      </a:t>
            </a:r>
            <a:r>
              <a:rPr lang="en-US" sz="2600" dirty="0" smtClean="0"/>
              <a:t>after the 5-6 days of </a:t>
            </a:r>
            <a:r>
              <a:rPr lang="en-US" sz="2600" dirty="0" err="1" smtClean="0"/>
              <a:t>pupules</a:t>
            </a:r>
            <a:endParaRPr lang="en-US" sz="2600" dirty="0" smtClean="0"/>
          </a:p>
          <a:p>
            <a:r>
              <a:rPr lang="en-US" sz="2600" dirty="0" smtClean="0"/>
              <a:t>                      </a:t>
            </a:r>
            <a:r>
              <a:rPr lang="en-US" dirty="0" smtClean="0">
                <a:solidFill>
                  <a:srgbClr val="00B0F0"/>
                </a:solidFill>
              </a:rPr>
              <a:t>4.  </a:t>
            </a:r>
            <a:r>
              <a:rPr lang="en-US" dirty="0" err="1" smtClean="0">
                <a:solidFill>
                  <a:srgbClr val="00B0F0"/>
                </a:solidFill>
              </a:rPr>
              <a:t>Pustular</a:t>
            </a:r>
            <a:r>
              <a:rPr lang="en-US" dirty="0" smtClean="0">
                <a:solidFill>
                  <a:srgbClr val="00B0F0"/>
                </a:solidFill>
              </a:rPr>
              <a:t> Stage </a:t>
            </a:r>
          </a:p>
          <a:p>
            <a:r>
              <a:rPr lang="en-US" sz="2400" dirty="0" smtClean="0"/>
              <a:t>                                                    after 3 days of vesicular stage</a:t>
            </a:r>
          </a:p>
          <a:p>
            <a:r>
              <a:rPr lang="en-US" sz="2400" dirty="0" smtClean="0"/>
              <a:t>                         </a:t>
            </a:r>
            <a:r>
              <a:rPr lang="en-US" dirty="0" smtClean="0"/>
              <a:t>5.         Scab</a:t>
            </a:r>
            <a:endParaRPr lang="en-IN" dirty="0"/>
          </a:p>
        </p:txBody>
      </p:sp>
      <p:sp>
        <p:nvSpPr>
          <p:cNvPr id="4" name="Down Arrow 3"/>
          <p:cNvSpPr/>
          <p:nvPr/>
        </p:nvSpPr>
        <p:spPr>
          <a:xfrm>
            <a:off x="3657600" y="21336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Down Arrow 5"/>
          <p:cNvSpPr/>
          <p:nvPr/>
        </p:nvSpPr>
        <p:spPr>
          <a:xfrm>
            <a:off x="3581400" y="30480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Down Arrow 6"/>
          <p:cNvSpPr/>
          <p:nvPr/>
        </p:nvSpPr>
        <p:spPr>
          <a:xfrm>
            <a:off x="3581400" y="39624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Down Arrow 7"/>
          <p:cNvSpPr/>
          <p:nvPr/>
        </p:nvSpPr>
        <p:spPr>
          <a:xfrm>
            <a:off x="3581400" y="49530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Pox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Definition</a:t>
            </a:r>
          </a:p>
          <a:p>
            <a:pPr algn="just">
              <a:buNone/>
            </a:pPr>
            <a:r>
              <a:rPr lang="en-IN" dirty="0" smtClean="0"/>
              <a:t>     Pox is a contagious disease characterized by purulent skin eruptions that may leave pock marks.</a:t>
            </a:r>
          </a:p>
          <a:p>
            <a:pPr algn="just">
              <a:buNone/>
            </a:pPr>
            <a:r>
              <a:rPr lang="en-IN" dirty="0" smtClean="0"/>
              <a:t>      Viruses belongs to the family of pox </a:t>
            </a:r>
            <a:r>
              <a:rPr lang="en-IN" dirty="0" err="1" smtClean="0"/>
              <a:t>viridae</a:t>
            </a:r>
            <a:r>
              <a:rPr lang="en-IN" dirty="0" smtClean="0"/>
              <a:t> cause infections in humans, animals and birds. 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Clinical signs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IN" dirty="0" smtClean="0"/>
          </a:p>
          <a:p>
            <a:r>
              <a:rPr lang="en-IN" dirty="0" smtClean="0"/>
              <a:t>Depression</a:t>
            </a:r>
          </a:p>
          <a:p>
            <a:r>
              <a:rPr lang="en-IN" dirty="0" smtClean="0"/>
              <a:t>Fever</a:t>
            </a:r>
          </a:p>
          <a:p>
            <a:r>
              <a:rPr lang="en-US" dirty="0" smtClean="0"/>
              <a:t>Eyelids become swollen</a:t>
            </a:r>
            <a:endParaRPr lang="en-IN" dirty="0" smtClean="0"/>
          </a:p>
          <a:p>
            <a:r>
              <a:rPr lang="en-IN" dirty="0" smtClean="0"/>
              <a:t> </a:t>
            </a:r>
            <a:r>
              <a:rPr lang="en-IN" dirty="0" err="1" smtClean="0"/>
              <a:t>Mucopurulent</a:t>
            </a:r>
            <a:r>
              <a:rPr lang="en-IN" dirty="0" smtClean="0"/>
              <a:t> discharge from the eye and nose</a:t>
            </a:r>
          </a:p>
          <a:p>
            <a:r>
              <a:rPr lang="en-US" dirty="0" smtClean="0"/>
              <a:t>Widespread skin lesion develop &amp; are most readily seen on muzzle, ear &amp; areas free from wool or long hair. 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Lesions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IN" dirty="0" smtClean="0"/>
              <a:t>Malignant form is common in lambs.</a:t>
            </a:r>
          </a:p>
          <a:p>
            <a:pPr algn="just"/>
            <a:r>
              <a:rPr lang="en-IN" dirty="0" smtClean="0"/>
              <a:t>Benign form is more common in adults and is particularly under the tail, perineum, inner aspect of thigh and wool less areas.</a:t>
            </a:r>
          </a:p>
          <a:p>
            <a:pPr algn="just"/>
            <a:r>
              <a:rPr lang="en-IN" dirty="0" smtClean="0"/>
              <a:t>Papules, nodular, vesicular, </a:t>
            </a:r>
            <a:r>
              <a:rPr lang="en-IN" dirty="0" err="1" smtClean="0"/>
              <a:t>pustular</a:t>
            </a:r>
            <a:r>
              <a:rPr lang="en-IN" dirty="0" smtClean="0"/>
              <a:t> and finally scab formation</a:t>
            </a:r>
          </a:p>
          <a:p>
            <a:pPr algn="just"/>
            <a:r>
              <a:rPr lang="en-IN" dirty="0" smtClean="0"/>
              <a:t>Skin lesions appear on the </a:t>
            </a:r>
            <a:r>
              <a:rPr lang="en-IN" dirty="0" err="1" smtClean="0"/>
              <a:t>unwoolled</a:t>
            </a:r>
            <a:r>
              <a:rPr lang="en-IN" dirty="0" smtClean="0"/>
              <a:t> skin, </a:t>
            </a:r>
            <a:r>
              <a:rPr lang="en-IN" dirty="0" err="1" smtClean="0"/>
              <a:t>buccal</a:t>
            </a:r>
            <a:r>
              <a:rPr lang="en-IN" dirty="0" smtClean="0"/>
              <a:t>, respiratory, digestive and </a:t>
            </a:r>
            <a:r>
              <a:rPr lang="en-IN" dirty="0" err="1" smtClean="0"/>
              <a:t>urogenital</a:t>
            </a:r>
            <a:r>
              <a:rPr lang="en-IN" dirty="0" smtClean="0"/>
              <a:t> tract mucosa.</a:t>
            </a:r>
          </a:p>
          <a:p>
            <a:pPr algn="just"/>
            <a:r>
              <a:rPr lang="en-IN" dirty="0" smtClean="0"/>
              <a:t>In the mouth, ulcerative lesions on the tongue, gums and cheeks are common.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Localized </a:t>
            </a:r>
            <a:r>
              <a:rPr lang="en-IN" dirty="0" err="1" smtClean="0"/>
              <a:t>acanthosis</a:t>
            </a:r>
            <a:r>
              <a:rPr lang="en-IN" dirty="0" smtClean="0"/>
              <a:t> and hyperplasia followed by </a:t>
            </a:r>
            <a:r>
              <a:rPr lang="en-IN" dirty="0" err="1" smtClean="0"/>
              <a:t>vesiculation</a:t>
            </a:r>
            <a:endParaRPr lang="en-IN" dirty="0" smtClean="0"/>
          </a:p>
          <a:p>
            <a:r>
              <a:rPr lang="en-IN" dirty="0" smtClean="0"/>
              <a:t>Underlying oedematous dermis and </a:t>
            </a:r>
            <a:r>
              <a:rPr lang="en-IN" dirty="0" err="1" smtClean="0"/>
              <a:t>subcutis</a:t>
            </a:r>
            <a:r>
              <a:rPr lang="en-IN" dirty="0" smtClean="0"/>
              <a:t> contain distinctive cells called “ cellules </a:t>
            </a:r>
            <a:r>
              <a:rPr lang="en-IN" dirty="0" err="1" smtClean="0"/>
              <a:t>claveleuses</a:t>
            </a:r>
            <a:r>
              <a:rPr lang="en-IN" dirty="0" smtClean="0"/>
              <a:t>” of </a:t>
            </a:r>
            <a:r>
              <a:rPr lang="en-IN" dirty="0" err="1" smtClean="0"/>
              <a:t>borrel</a:t>
            </a:r>
            <a:r>
              <a:rPr lang="en-IN" dirty="0" smtClean="0"/>
              <a:t> or “ sheep pox cells”.</a:t>
            </a:r>
          </a:p>
          <a:p>
            <a:r>
              <a:rPr lang="en-IN" dirty="0" smtClean="0"/>
              <a:t>These cells mainly around vessels and between the collagen bundles.</a:t>
            </a:r>
          </a:p>
          <a:p>
            <a:r>
              <a:rPr lang="en-IN" dirty="0" smtClean="0"/>
              <a:t>Most of the cells contain </a:t>
            </a:r>
            <a:r>
              <a:rPr lang="en-IN" dirty="0" err="1" smtClean="0"/>
              <a:t>intracytoplasmic</a:t>
            </a:r>
            <a:r>
              <a:rPr lang="en-IN" dirty="0" smtClean="0"/>
              <a:t> inclusion bodies.</a:t>
            </a:r>
          </a:p>
          <a:p>
            <a:pPr>
              <a:buNone/>
            </a:pP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Severe necrotizing </a:t>
            </a:r>
            <a:r>
              <a:rPr lang="en-IN" dirty="0" err="1" smtClean="0"/>
              <a:t>vasculitis</a:t>
            </a:r>
            <a:endParaRPr lang="en-IN" dirty="0" smtClean="0"/>
          </a:p>
          <a:p>
            <a:pPr algn="just"/>
            <a:r>
              <a:rPr lang="en-IN" dirty="0" smtClean="0"/>
              <a:t>Pneumonia with sheep pox cells and inclusion bodies in alveolar </a:t>
            </a:r>
            <a:r>
              <a:rPr lang="en-IN" dirty="0" err="1" smtClean="0"/>
              <a:t>septal</a:t>
            </a:r>
            <a:r>
              <a:rPr lang="en-IN" dirty="0" smtClean="0"/>
              <a:t> cells is the most important visceral lesion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Boller</a:t>
            </a:r>
            <a:r>
              <a:rPr lang="en-US" dirty="0" smtClean="0"/>
              <a:t> bodies</a:t>
            </a:r>
            <a:endParaRPr lang="en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24000"/>
            <a:ext cx="789651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/>
              <a:t>Fluorescent antibody test</a:t>
            </a:r>
          </a:p>
          <a:p>
            <a:pPr algn="just"/>
            <a:r>
              <a:rPr lang="en-IN" dirty="0" err="1" smtClean="0"/>
              <a:t>Immunodiffusion</a:t>
            </a:r>
            <a:r>
              <a:rPr lang="en-IN" dirty="0" smtClean="0"/>
              <a:t> techniques</a:t>
            </a:r>
          </a:p>
          <a:p>
            <a:pPr algn="just"/>
            <a:r>
              <a:rPr lang="en-IN" dirty="0" smtClean="0"/>
              <a:t>Sheep pox cells containing inclusion bodies can be demonstrated in the skin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Monkey pox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 smtClean="0"/>
              <a:t>Monkey pox is characterized by a generalized </a:t>
            </a:r>
            <a:r>
              <a:rPr lang="en-IN" dirty="0" err="1" smtClean="0"/>
              <a:t>cutaneous</a:t>
            </a:r>
            <a:r>
              <a:rPr lang="en-IN" dirty="0" smtClean="0"/>
              <a:t> rash and pocks. </a:t>
            </a:r>
          </a:p>
          <a:p>
            <a:pPr algn="just"/>
            <a:r>
              <a:rPr lang="en-IN" dirty="0" smtClean="0"/>
              <a:t>These eruptions are most common on the hands, feet, legs and buttocks. </a:t>
            </a:r>
          </a:p>
          <a:p>
            <a:pPr algn="just"/>
            <a:r>
              <a:rPr lang="en-IN" dirty="0" smtClean="0"/>
              <a:t>It was first identified in Denmark, in 1958. Generalized fatal infections in infant monkeys with necrotizing </a:t>
            </a:r>
            <a:r>
              <a:rPr lang="en-IN" dirty="0" smtClean="0">
                <a:hlinkClick r:id="rId2" tooltip="Lesions"/>
              </a:rPr>
              <a:t>lesions</a:t>
            </a:r>
            <a:r>
              <a:rPr lang="en-IN" dirty="0" smtClean="0"/>
              <a:t> in many visceral organs. The presence of cytoplasmic inclusion bodies helps in the diagnosis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Avian Pox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902" y="1524000"/>
            <a:ext cx="8424297" cy="474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sign</a:t>
            </a:r>
            <a:endParaRPr lang="en-IN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883" y="1600200"/>
            <a:ext cx="8709027" cy="490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33556"/>
            <a:ext cx="8201310" cy="484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Vaccinia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IN" dirty="0" smtClean="0"/>
          </a:p>
          <a:p>
            <a:pPr algn="just"/>
            <a:r>
              <a:rPr lang="en-US" dirty="0" smtClean="0"/>
              <a:t>The cowpox virus which is used to vaccinate against smallpox is called </a:t>
            </a:r>
            <a:r>
              <a:rPr lang="en-US" dirty="0" err="1" smtClean="0"/>
              <a:t>vaccinia</a:t>
            </a:r>
            <a:r>
              <a:rPr lang="en-US" dirty="0" smtClean="0"/>
              <a:t>.</a:t>
            </a:r>
            <a:endParaRPr lang="en-IN" dirty="0" smtClean="0"/>
          </a:p>
          <a:p>
            <a:pPr algn="just"/>
            <a:endParaRPr lang="en-IN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Diphtheritic Form</a:t>
            </a:r>
            <a:endParaRPr lang="en-IN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34"/>
            <a:ext cx="8260530" cy="518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Oculonasal form</a:t>
            </a:r>
            <a:endParaRPr lang="en-IN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76434"/>
            <a:ext cx="8125110" cy="4800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P.M Lesions</a:t>
            </a:r>
            <a:endParaRPr lang="en-IN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34"/>
            <a:ext cx="8305800" cy="5181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/>
              <a:t>Vaccinia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b="1" dirty="0" smtClean="0"/>
              <a:t>Vaccinia</a:t>
            </a:r>
            <a:r>
              <a:rPr lang="en-IN" dirty="0" smtClean="0"/>
              <a:t> virus (VACV or VV) is a large, complex, enveloped virus belonging to the poxvirus family. </a:t>
            </a:r>
          </a:p>
          <a:p>
            <a:pPr algn="just"/>
            <a:r>
              <a:rPr lang="en-IN" dirty="0" smtClean="0"/>
              <a:t>It has a brick shaped, double-stranded DNA genome, one of the largest virus approximately 170 -200 nm by 300 – 450 nm, which encodes approximately 250 genes.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Pox virus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924799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Vaccines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778522" cy="49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 Jenner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56687"/>
            <a:ext cx="8001000" cy="471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Smallpox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33556"/>
            <a:ext cx="8336730" cy="484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Smallpox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610600" cy="440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500</Words>
  <Application>Microsoft Office PowerPoint</Application>
  <PresentationFormat>On-screen Show (4:3)</PresentationFormat>
  <Paragraphs>98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Pox </vt:lpstr>
      <vt:lpstr>Vaccinia </vt:lpstr>
      <vt:lpstr>Vaccinia</vt:lpstr>
      <vt:lpstr>Pox virus</vt:lpstr>
      <vt:lpstr>Vaccines</vt:lpstr>
      <vt:lpstr>Edward Jenner</vt:lpstr>
      <vt:lpstr>Smallpox</vt:lpstr>
      <vt:lpstr>Smallpox</vt:lpstr>
      <vt:lpstr>Cow pox </vt:lpstr>
      <vt:lpstr>Cowpox</vt:lpstr>
      <vt:lpstr>Sheep pox/ Goat pox</vt:lpstr>
      <vt:lpstr>Sheep pox/ Goat pox</vt:lpstr>
      <vt:lpstr>Etiology</vt:lpstr>
      <vt:lpstr>Incubation period </vt:lpstr>
      <vt:lpstr>Incidence </vt:lpstr>
      <vt:lpstr>Transmission </vt:lpstr>
      <vt:lpstr>Pathogenesis </vt:lpstr>
      <vt:lpstr> Five Stage development in poxvirus infection </vt:lpstr>
      <vt:lpstr>Clinical signs</vt:lpstr>
      <vt:lpstr>Gross Lesions</vt:lpstr>
      <vt:lpstr>Lesions </vt:lpstr>
      <vt:lpstr>Slide 23</vt:lpstr>
      <vt:lpstr>Boller bodies</vt:lpstr>
      <vt:lpstr>Diagnosis</vt:lpstr>
      <vt:lpstr>Monkey pox </vt:lpstr>
      <vt:lpstr>Avian Pox</vt:lpstr>
      <vt:lpstr>Clinical sign</vt:lpstr>
      <vt:lpstr>Slide 29</vt:lpstr>
      <vt:lpstr>Diphtheritic Form</vt:lpstr>
      <vt:lpstr>Oculonasal form</vt:lpstr>
      <vt:lpstr>P.M Lesions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Pox </dc:title>
  <dc:creator>santosh kumar</dc:creator>
  <cp:lastModifiedBy>santosh kumar</cp:lastModifiedBy>
  <cp:revision>75</cp:revision>
  <dcterms:created xsi:type="dcterms:W3CDTF">2006-08-16T00:00:00Z</dcterms:created>
  <dcterms:modified xsi:type="dcterms:W3CDTF">2020-04-11T17:53:03Z</dcterms:modified>
</cp:coreProperties>
</file>