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CC840908-ECC3-45A8-B9B2-D8DC3818B5B6}"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C840908-ECC3-45A8-B9B2-D8DC3818B5B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C840908-ECC3-45A8-B9B2-D8DC3818B5B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C840908-ECC3-45A8-B9B2-D8DC3818B5B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C840908-ECC3-45A8-B9B2-D8DC3818B5B6}"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C840908-ECC3-45A8-B9B2-D8DC3818B5B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C840908-ECC3-45A8-B9B2-D8DC3818B5B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C840908-ECC3-45A8-B9B2-D8DC3818B5B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CC840908-ECC3-45A8-B9B2-D8DC3818B5B6}"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C840908-ECC3-45A8-B9B2-D8DC3818B5B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B6A67E1-972C-4EA8-9BF0-F0EB471FEA31}" type="datetimeFigureOut">
              <a:rPr lang="en-US" smtClean="0"/>
              <a:pPr/>
              <a:t>4/2/2020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C840908-ECC3-45A8-B9B2-D8DC3818B5B6}"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6A67E1-972C-4EA8-9BF0-F0EB471FEA31}" type="datetimeFigureOut">
              <a:rPr lang="en-US" smtClean="0"/>
              <a:pPr/>
              <a:t>4/2/2020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C840908-ECC3-45A8-B9B2-D8DC3818B5B6}"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2714620"/>
            <a:ext cx="7767662" cy="1472184"/>
          </a:xfrm>
        </p:spPr>
        <p:txBody>
          <a:bodyPr>
            <a:noAutofit/>
          </a:bodyPr>
          <a:lstStyle/>
          <a:p>
            <a:pPr algn="ctr"/>
            <a:r>
              <a:rPr lang="en-IN" sz="3600" b="1" dirty="0" smtClean="0"/>
              <a:t>DEFINITION</a:t>
            </a:r>
            <a:r>
              <a:rPr lang="en-IN" sz="3600" b="1" dirty="0"/>
              <a:t>, FUNCTION AND STRUCTURE OF PRODUCTION MANAGEMENT</a:t>
            </a:r>
            <a:endParaRPr lang="en-IN"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346076"/>
            <a:ext cx="7658096" cy="725470"/>
          </a:xfrm>
        </p:spPr>
        <p:txBody>
          <a:bodyPr>
            <a:normAutofit/>
          </a:bodyPr>
          <a:lstStyle/>
          <a:p>
            <a:r>
              <a:rPr lang="en-IN" sz="3200" b="1" dirty="0">
                <a:effectLst/>
              </a:rPr>
              <a:t>Definition of Production </a:t>
            </a:r>
            <a:r>
              <a:rPr lang="en-IN" sz="3200" b="1" dirty="0" smtClean="0">
                <a:effectLst/>
              </a:rPr>
              <a:t>Management </a:t>
            </a:r>
            <a:endParaRPr lang="en-IN" sz="3200" dirty="0">
              <a:effectLst/>
            </a:endParaRPr>
          </a:p>
        </p:txBody>
      </p:sp>
      <p:sp>
        <p:nvSpPr>
          <p:cNvPr id="3" name="Content Placeholder 2"/>
          <p:cNvSpPr>
            <a:spLocks noGrp="1"/>
          </p:cNvSpPr>
          <p:nvPr>
            <p:ph idx="1"/>
          </p:nvPr>
        </p:nvSpPr>
        <p:spPr>
          <a:xfrm>
            <a:off x="700118" y="1357298"/>
            <a:ext cx="8229600" cy="4983179"/>
          </a:xfrm>
        </p:spPr>
        <p:txBody>
          <a:bodyPr>
            <a:normAutofit fontScale="85000" lnSpcReduction="20000"/>
          </a:bodyPr>
          <a:lstStyle/>
          <a:p>
            <a:pPr lvl="0" algn="just">
              <a:spcAft>
                <a:spcPts val="600"/>
              </a:spcAft>
            </a:pPr>
            <a:r>
              <a:rPr lang="en-IN" sz="3100" dirty="0" smtClean="0"/>
              <a:t>Production </a:t>
            </a:r>
            <a:r>
              <a:rPr lang="en-IN" sz="3100" dirty="0"/>
              <a:t>management is a function of management, related to planning, </a:t>
            </a:r>
            <a:r>
              <a:rPr lang="en-IN" sz="3100" dirty="0" smtClean="0"/>
              <a:t>organizing implementing, coordinating </a:t>
            </a:r>
            <a:r>
              <a:rPr lang="en-IN" sz="3100" dirty="0"/>
              <a:t>and controlling the resources </a:t>
            </a:r>
            <a:r>
              <a:rPr lang="en-IN" sz="3100" dirty="0" smtClean="0"/>
              <a:t>activities required to </a:t>
            </a:r>
            <a:r>
              <a:rPr lang="en-IN" sz="3100" dirty="0"/>
              <a:t>produce specified product by specified </a:t>
            </a:r>
            <a:r>
              <a:rPr lang="en-IN" sz="3100" dirty="0" smtClean="0"/>
              <a:t>methods with optimal </a:t>
            </a:r>
            <a:r>
              <a:rPr lang="en-IN" sz="3100" dirty="0"/>
              <a:t>utilization of resources.</a:t>
            </a:r>
          </a:p>
          <a:p>
            <a:pPr lvl="0" algn="just">
              <a:spcAft>
                <a:spcPts val="600"/>
              </a:spcAft>
            </a:pPr>
            <a:r>
              <a:rPr lang="en-IN" sz="3100" dirty="0"/>
              <a:t>Production management is defined as management function which plans, organizes, coordinates, directs and controls the material supply and processing activities of an enterprise, so that specified products are produced by specified methods to meet an approved sales programme. </a:t>
            </a:r>
            <a:endParaRPr lang="en-IN" sz="3100" dirty="0" smtClean="0"/>
          </a:p>
          <a:p>
            <a:pPr lvl="1" algn="just">
              <a:spcBef>
                <a:spcPts val="600"/>
              </a:spcBef>
              <a:spcAft>
                <a:spcPts val="600"/>
              </a:spcAft>
            </a:pPr>
            <a:r>
              <a:rPr lang="en-IN" dirty="0" smtClean="0"/>
              <a:t>These </a:t>
            </a:r>
            <a:r>
              <a:rPr lang="en-IN" dirty="0"/>
              <a:t>activities are being carried out in such a manner that </a:t>
            </a:r>
            <a:r>
              <a:rPr lang="en-IN" dirty="0" err="1"/>
              <a:t>labor</a:t>
            </a:r>
            <a:r>
              <a:rPr lang="en-IN" dirty="0"/>
              <a:t>, plant and capital available are used to the best advantage of the organization.</a:t>
            </a:r>
          </a:p>
          <a:p>
            <a:pPr algn="just">
              <a:spcAft>
                <a:spcPts val="600"/>
              </a:spcAft>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36" y="928670"/>
            <a:ext cx="7158030" cy="725470"/>
          </a:xfrm>
        </p:spPr>
        <p:txBody>
          <a:bodyPr>
            <a:normAutofit fontScale="90000"/>
          </a:bodyPr>
          <a:lstStyle/>
          <a:p>
            <a:r>
              <a:rPr lang="en-IN" sz="3200" b="1" dirty="0" smtClean="0">
                <a:effectLst/>
              </a:rPr>
              <a:t>Objectives </a:t>
            </a:r>
            <a:r>
              <a:rPr lang="en-IN" sz="3200" b="1" dirty="0">
                <a:effectLst/>
              </a:rPr>
              <a:t>of Production </a:t>
            </a:r>
            <a:r>
              <a:rPr lang="en-IN" sz="3200" b="1" dirty="0" smtClean="0">
                <a:effectLst/>
              </a:rPr>
              <a:t>Management</a:t>
            </a:r>
            <a:endParaRPr lang="en-IN" sz="3200" dirty="0">
              <a:effectLst/>
            </a:endParaRPr>
          </a:p>
        </p:txBody>
      </p:sp>
      <p:sp>
        <p:nvSpPr>
          <p:cNvPr id="3" name="Content Placeholder 2"/>
          <p:cNvSpPr>
            <a:spLocks noGrp="1"/>
          </p:cNvSpPr>
          <p:nvPr>
            <p:ph idx="1"/>
          </p:nvPr>
        </p:nvSpPr>
        <p:spPr>
          <a:xfrm>
            <a:off x="842994" y="2000240"/>
            <a:ext cx="8229600" cy="4525963"/>
          </a:xfrm>
        </p:spPr>
        <p:txBody>
          <a:bodyPr>
            <a:normAutofit/>
          </a:bodyPr>
          <a:lstStyle/>
          <a:p>
            <a:pPr lvl="0" algn="just"/>
            <a:r>
              <a:rPr lang="en-IN" sz="2800" dirty="0" smtClean="0"/>
              <a:t>Produce </a:t>
            </a:r>
            <a:r>
              <a:rPr lang="en-IN" sz="2800" dirty="0"/>
              <a:t>the desired product or specified product by specified methods </a:t>
            </a:r>
            <a:r>
              <a:rPr lang="en-IN" sz="2800" dirty="0" smtClean="0"/>
              <a:t>with optimal </a:t>
            </a:r>
            <a:r>
              <a:rPr lang="en-IN" sz="2800" dirty="0"/>
              <a:t>utilization of available </a:t>
            </a:r>
            <a:r>
              <a:rPr lang="en-IN" sz="2800" dirty="0" smtClean="0"/>
              <a:t>resources.</a:t>
            </a:r>
          </a:p>
          <a:p>
            <a:pPr lvl="0" algn="just"/>
            <a:r>
              <a:rPr lang="en-IN" sz="2800" dirty="0" smtClean="0"/>
              <a:t>Produce products which are cost efficient and conforming to the quality. </a:t>
            </a:r>
            <a:endParaRPr lang="en-IN" sz="2800" dirty="0"/>
          </a:p>
          <a:p>
            <a:pPr lvl="0" algn="just"/>
            <a:r>
              <a:rPr lang="en-IN" sz="2800" dirty="0" smtClean="0"/>
              <a:t>Deliver right </a:t>
            </a:r>
            <a:r>
              <a:rPr lang="en-IN" sz="2800" dirty="0"/>
              <a:t>goods of right </a:t>
            </a:r>
            <a:r>
              <a:rPr lang="en-IN" sz="2800" dirty="0" smtClean="0"/>
              <a:t>quality </a:t>
            </a:r>
            <a:r>
              <a:rPr lang="en-IN" sz="2800" dirty="0"/>
              <a:t>at right place </a:t>
            </a:r>
            <a:r>
              <a:rPr lang="en-IN" sz="2800" dirty="0" smtClean="0"/>
              <a:t>at the right </a:t>
            </a:r>
            <a:r>
              <a:rPr lang="en-IN" sz="2800" dirty="0"/>
              <a:t>price.</a:t>
            </a:r>
          </a:p>
          <a:p>
            <a:pPr algn="just">
              <a:buNone/>
            </a:pPr>
            <a:endParaRPr lang="en-IN"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88952"/>
            <a:ext cx="7498080" cy="725470"/>
          </a:xfrm>
        </p:spPr>
        <p:txBody>
          <a:bodyPr>
            <a:normAutofit/>
          </a:bodyPr>
          <a:lstStyle/>
          <a:p>
            <a:r>
              <a:rPr lang="en-IN" sz="3600" b="1" dirty="0">
                <a:effectLst/>
              </a:rPr>
              <a:t>Types of Production </a:t>
            </a:r>
            <a:r>
              <a:rPr lang="en-IN" sz="3600" b="1" dirty="0" smtClean="0">
                <a:effectLst/>
              </a:rPr>
              <a:t>Process</a:t>
            </a:r>
            <a:endParaRPr lang="en-IN" sz="3600" dirty="0">
              <a:effectLst/>
            </a:endParaRPr>
          </a:p>
        </p:txBody>
      </p:sp>
      <p:sp>
        <p:nvSpPr>
          <p:cNvPr id="3" name="Content Placeholder 2"/>
          <p:cNvSpPr>
            <a:spLocks noGrp="1"/>
          </p:cNvSpPr>
          <p:nvPr>
            <p:ph idx="1"/>
          </p:nvPr>
        </p:nvSpPr>
        <p:spPr>
          <a:xfrm>
            <a:off x="700118" y="1428736"/>
            <a:ext cx="8229600" cy="4525963"/>
          </a:xfrm>
        </p:spPr>
        <p:txBody>
          <a:bodyPr>
            <a:normAutofit/>
          </a:bodyPr>
          <a:lstStyle/>
          <a:p>
            <a:pPr algn="just"/>
            <a:r>
              <a:rPr lang="en-IN" dirty="0" smtClean="0"/>
              <a:t>There </a:t>
            </a:r>
            <a:r>
              <a:rPr lang="en-IN" dirty="0"/>
              <a:t>are four </a:t>
            </a:r>
            <a:r>
              <a:rPr lang="en-IN" dirty="0" smtClean="0"/>
              <a:t>types </a:t>
            </a:r>
            <a:r>
              <a:rPr lang="en-IN" dirty="0"/>
              <a:t>of production </a:t>
            </a:r>
            <a:r>
              <a:rPr lang="en-IN" dirty="0" smtClean="0"/>
              <a:t>process </a:t>
            </a:r>
            <a:r>
              <a:rPr lang="en-IN" dirty="0"/>
              <a:t>that are distinct and require different conditions for their working. </a:t>
            </a:r>
            <a:endParaRPr lang="en-IN" dirty="0" smtClean="0"/>
          </a:p>
          <a:p>
            <a:pPr algn="just"/>
            <a:r>
              <a:rPr lang="en-IN" dirty="0" smtClean="0"/>
              <a:t>Selection </a:t>
            </a:r>
            <a:r>
              <a:rPr lang="en-IN" dirty="0"/>
              <a:t>of production process is </a:t>
            </a:r>
            <a:r>
              <a:rPr lang="en-IN" dirty="0" smtClean="0"/>
              <a:t>a </a:t>
            </a:r>
            <a:r>
              <a:rPr lang="en-IN" dirty="0"/>
              <a:t>strategic </a:t>
            </a:r>
            <a:r>
              <a:rPr lang="en-IN" dirty="0" smtClean="0"/>
              <a:t>decision, which requires to be considered and decided at </a:t>
            </a:r>
            <a:r>
              <a:rPr lang="en-IN" dirty="0"/>
              <a:t>the stage of planning </a:t>
            </a:r>
            <a:r>
              <a:rPr lang="en-IN" dirty="0" smtClean="0"/>
              <a:t>itself. </a:t>
            </a:r>
          </a:p>
          <a:p>
            <a:pPr lvl="1" algn="just"/>
            <a:r>
              <a:rPr lang="en-IN" dirty="0" smtClean="0"/>
              <a:t>It </a:t>
            </a:r>
            <a:r>
              <a:rPr lang="en-IN" dirty="0"/>
              <a:t>should meet the basic two objectives i.e. to meet the specification of the final product and should be cost effective.</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7786742" cy="1143000"/>
          </a:xfrm>
        </p:spPr>
        <p:txBody>
          <a:bodyPr>
            <a:normAutofit fontScale="90000"/>
          </a:bodyPr>
          <a:lstStyle/>
          <a:p>
            <a:r>
              <a:rPr lang="en-IN" sz="3600" b="1" dirty="0" smtClean="0"/>
              <a:t>Classification of Manufacturing Process</a:t>
            </a:r>
            <a:endParaRPr lang="en-IN" sz="3600" b="1" dirty="0"/>
          </a:p>
        </p:txBody>
      </p:sp>
      <p:sp>
        <p:nvSpPr>
          <p:cNvPr id="3" name="Content Placeholder 2"/>
          <p:cNvSpPr>
            <a:spLocks noGrp="1"/>
          </p:cNvSpPr>
          <p:nvPr>
            <p:ph idx="1"/>
          </p:nvPr>
        </p:nvSpPr>
        <p:spPr>
          <a:xfrm>
            <a:off x="1142976" y="1447800"/>
            <a:ext cx="7498080" cy="4800600"/>
          </a:xfrm>
        </p:spPr>
        <p:txBody>
          <a:bodyPr/>
          <a:lstStyle/>
          <a:p>
            <a:pPr>
              <a:buNone/>
            </a:pPr>
            <a:r>
              <a:rPr lang="en-IN" dirty="0"/>
              <a:t>The manufacturing process is classified into four types.</a:t>
            </a:r>
          </a:p>
          <a:p>
            <a:pPr lvl="1"/>
            <a:r>
              <a:rPr lang="en-IN" dirty="0"/>
              <a:t>Job production</a:t>
            </a:r>
          </a:p>
          <a:p>
            <a:pPr lvl="1"/>
            <a:r>
              <a:rPr lang="en-IN" dirty="0"/>
              <a:t>Batch production</a:t>
            </a:r>
          </a:p>
          <a:p>
            <a:pPr lvl="1"/>
            <a:r>
              <a:rPr lang="en-IN" dirty="0"/>
              <a:t>Mass or flow production</a:t>
            </a:r>
          </a:p>
          <a:p>
            <a:pPr lvl="1"/>
            <a:r>
              <a:rPr lang="en-IN" dirty="0"/>
              <a:t>Process Production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642942"/>
          </a:xfrm>
        </p:spPr>
        <p:txBody>
          <a:bodyPr>
            <a:normAutofit fontScale="90000"/>
          </a:bodyPr>
          <a:lstStyle/>
          <a:p>
            <a:r>
              <a:rPr lang="en-IN" sz="3600" b="1" dirty="0" smtClean="0"/>
              <a:t>Classification of Manufacturing Process</a:t>
            </a:r>
            <a:endParaRPr lang="en-IN" sz="3600" dirty="0"/>
          </a:p>
        </p:txBody>
      </p:sp>
      <p:sp>
        <p:nvSpPr>
          <p:cNvPr id="3" name="Content Placeholder 2"/>
          <p:cNvSpPr>
            <a:spLocks noGrp="1"/>
          </p:cNvSpPr>
          <p:nvPr>
            <p:ph idx="1"/>
          </p:nvPr>
        </p:nvSpPr>
        <p:spPr>
          <a:xfrm>
            <a:off x="628680" y="688987"/>
            <a:ext cx="8229600" cy="5811847"/>
          </a:xfrm>
        </p:spPr>
        <p:txBody>
          <a:bodyPr>
            <a:noAutofit/>
          </a:bodyPr>
          <a:lstStyle/>
          <a:p>
            <a:r>
              <a:rPr lang="en-IN" sz="2400" b="1" dirty="0"/>
              <a:t>Job production</a:t>
            </a:r>
            <a:endParaRPr lang="en-IN" sz="2400" dirty="0"/>
          </a:p>
          <a:p>
            <a:pPr lvl="1" algn="just"/>
            <a:r>
              <a:rPr lang="en-IN" sz="2000" dirty="0"/>
              <a:t>Herein one or few units of the products are produced as per the requirement and specification of the customer. Production is to meet the delivery schedule and costs are fixed prior to the </a:t>
            </a:r>
            <a:r>
              <a:rPr lang="en-IN" sz="2000" dirty="0" smtClean="0"/>
              <a:t>contract.</a:t>
            </a:r>
          </a:p>
          <a:p>
            <a:r>
              <a:rPr lang="en-IN" sz="2400" b="1" dirty="0" smtClean="0"/>
              <a:t>Batch </a:t>
            </a:r>
            <a:r>
              <a:rPr lang="en-IN" sz="2400" b="1" dirty="0"/>
              <a:t>production</a:t>
            </a:r>
            <a:endParaRPr lang="en-IN" sz="2400" dirty="0"/>
          </a:p>
          <a:p>
            <a:pPr lvl="1" algn="just"/>
            <a:r>
              <a:rPr lang="en-IN" sz="2000" dirty="0"/>
              <a:t>In this, limited quantities of each of the different types of products are manufactured on same set of machines. Different products are produced separately one after the other.</a:t>
            </a:r>
          </a:p>
          <a:p>
            <a:r>
              <a:rPr lang="en-IN" sz="2400" b="1" dirty="0" smtClean="0"/>
              <a:t>Mass </a:t>
            </a:r>
            <a:r>
              <a:rPr lang="en-IN" sz="2400" b="1" dirty="0"/>
              <a:t>or flow production</a:t>
            </a:r>
            <a:endParaRPr lang="en-IN" sz="2400" dirty="0"/>
          </a:p>
          <a:p>
            <a:pPr lvl="1" algn="just"/>
            <a:r>
              <a:rPr lang="en-IN" sz="2000" dirty="0"/>
              <a:t>Under this, the production is conducted on a set of machines arranged according to the sequence of operations. A huge quantity of same product is manufactured at a time and is stocked for sale. Different product will require different manufacturing lines.</a:t>
            </a:r>
          </a:p>
          <a:p>
            <a:r>
              <a:rPr lang="en-IN" sz="2400" b="1" dirty="0" smtClean="0"/>
              <a:t>Process </a:t>
            </a:r>
            <a:r>
              <a:rPr lang="en-IN" sz="2400" b="1" dirty="0"/>
              <a:t>production</a:t>
            </a:r>
            <a:endParaRPr lang="en-IN" sz="2400" dirty="0"/>
          </a:p>
          <a:p>
            <a:pPr lvl="1" algn="just"/>
            <a:r>
              <a:rPr lang="en-IN" sz="2000" dirty="0"/>
              <a:t>Under this, the production is conducted </a:t>
            </a:r>
            <a:r>
              <a:rPr lang="en-IN" sz="2000" dirty="0" smtClean="0"/>
              <a:t>continuously for </a:t>
            </a:r>
            <a:r>
              <a:rPr lang="en-IN" sz="2000" dirty="0"/>
              <a:t>an indefinite period </a:t>
            </a:r>
            <a:r>
              <a:rPr lang="en-IN" sz="2000" dirty="0" smtClean="0"/>
              <a:t>to meet continuous market </a:t>
            </a:r>
            <a:r>
              <a:rPr lang="en-IN" sz="2000" dirty="0"/>
              <a:t>demand.</a:t>
            </a:r>
          </a:p>
          <a:p>
            <a:endParaRPr lang="en-IN"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500042"/>
            <a:ext cx="7400948" cy="785818"/>
          </a:xfrm>
        </p:spPr>
        <p:txBody>
          <a:bodyPr>
            <a:normAutofit/>
          </a:bodyPr>
          <a:lstStyle/>
          <a:p>
            <a:pPr algn="ctr"/>
            <a:r>
              <a:rPr lang="en-IN" sz="3200" b="1" dirty="0">
                <a:effectLst/>
              </a:rPr>
              <a:t>Scope of Production Management</a:t>
            </a:r>
            <a:endParaRPr lang="en-IN" sz="3200" dirty="0">
              <a:effectLst/>
            </a:endParaRPr>
          </a:p>
        </p:txBody>
      </p:sp>
      <p:sp>
        <p:nvSpPr>
          <p:cNvPr id="3" name="Content Placeholder 2"/>
          <p:cNvSpPr>
            <a:spLocks noGrp="1"/>
          </p:cNvSpPr>
          <p:nvPr>
            <p:ph idx="1"/>
          </p:nvPr>
        </p:nvSpPr>
        <p:spPr>
          <a:xfrm>
            <a:off x="1071538" y="1447800"/>
            <a:ext cx="7862150" cy="4800600"/>
          </a:xfrm>
        </p:spPr>
        <p:txBody>
          <a:bodyPr>
            <a:normAutofit fontScale="85000" lnSpcReduction="10000"/>
          </a:bodyPr>
          <a:lstStyle/>
          <a:p>
            <a:pPr algn="just"/>
            <a:r>
              <a:rPr lang="en-IN" dirty="0" smtClean="0"/>
              <a:t>An </a:t>
            </a:r>
            <a:r>
              <a:rPr lang="en-IN" dirty="0"/>
              <a:t>organization must follow the principles of management for its survival and growth. The same is applicable to production management also.</a:t>
            </a:r>
          </a:p>
          <a:p>
            <a:pPr algn="just"/>
            <a:r>
              <a:rPr lang="en-IN" dirty="0" smtClean="0"/>
              <a:t>Reading </a:t>
            </a:r>
            <a:r>
              <a:rPr lang="en-IN" dirty="0"/>
              <a:t>and learning production management will enable one to be capable of solving the problems of the </a:t>
            </a:r>
            <a:r>
              <a:rPr lang="en-IN" dirty="0" smtClean="0"/>
              <a:t>organization. </a:t>
            </a:r>
          </a:p>
          <a:p>
            <a:pPr algn="just"/>
            <a:r>
              <a:rPr lang="en-IN" dirty="0" smtClean="0"/>
              <a:t>The </a:t>
            </a:r>
            <a:r>
              <a:rPr lang="en-IN" dirty="0"/>
              <a:t>problems a manager face in various organizations are more or less similar to that of Production department but smaller in magnitude. </a:t>
            </a:r>
            <a:endParaRPr lang="en-IN" dirty="0" smtClean="0"/>
          </a:p>
          <a:p>
            <a:pPr lvl="1" algn="just"/>
            <a:r>
              <a:rPr lang="en-IN" dirty="0" smtClean="0"/>
              <a:t>Knowledge </a:t>
            </a:r>
            <a:r>
              <a:rPr lang="en-IN" dirty="0"/>
              <a:t>of Production Management </a:t>
            </a:r>
            <a:r>
              <a:rPr lang="en-IN" dirty="0" smtClean="0"/>
              <a:t>helps professionals </a:t>
            </a:r>
            <a:r>
              <a:rPr lang="en-IN" dirty="0"/>
              <a:t>to tackle the problems of </a:t>
            </a:r>
            <a:r>
              <a:rPr lang="en-IN" dirty="0" smtClean="0"/>
              <a:t>business, </a:t>
            </a:r>
            <a:r>
              <a:rPr lang="en-IN" dirty="0"/>
              <a:t>including dairy industry.</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effectLst/>
              </a:rPr>
              <a:t>What is management?</a:t>
            </a:r>
            <a:endParaRPr lang="en-IN" sz="3600" b="1" dirty="0">
              <a:effectLst/>
            </a:endParaRPr>
          </a:p>
        </p:txBody>
      </p:sp>
      <p:sp>
        <p:nvSpPr>
          <p:cNvPr id="3" name="Content Placeholder 2"/>
          <p:cNvSpPr>
            <a:spLocks noGrp="1"/>
          </p:cNvSpPr>
          <p:nvPr>
            <p:ph idx="1"/>
          </p:nvPr>
        </p:nvSpPr>
        <p:spPr/>
        <p:txBody>
          <a:bodyPr>
            <a:normAutofit/>
          </a:bodyPr>
          <a:lstStyle/>
          <a:p>
            <a:pPr algn="just"/>
            <a:r>
              <a:rPr lang="en-IN" sz="2800" dirty="0"/>
              <a:t>Management is a process of planning, </a:t>
            </a:r>
            <a:r>
              <a:rPr lang="en-IN" sz="2800" dirty="0" smtClean="0"/>
              <a:t>organizing</a:t>
            </a:r>
            <a:r>
              <a:rPr lang="en-IN" sz="2800" dirty="0"/>
              <a:t>, leading, </a:t>
            </a:r>
            <a:r>
              <a:rPr lang="en-IN" sz="2800" dirty="0" smtClean="0"/>
              <a:t>motivating </a:t>
            </a:r>
            <a:r>
              <a:rPr lang="en-IN" sz="2800" dirty="0"/>
              <a:t>and controlling the </a:t>
            </a:r>
            <a:r>
              <a:rPr lang="en-IN" sz="2800" dirty="0" smtClean="0"/>
              <a:t>human, </a:t>
            </a:r>
            <a:r>
              <a:rPr lang="en-IN" sz="2800" dirty="0"/>
              <a:t>financial, </a:t>
            </a:r>
            <a:r>
              <a:rPr lang="en-IN" sz="2800" dirty="0" smtClean="0"/>
              <a:t>physical resources, </a:t>
            </a:r>
            <a:r>
              <a:rPr lang="en-IN" sz="2800" dirty="0"/>
              <a:t>and information </a:t>
            </a:r>
            <a:r>
              <a:rPr lang="en-IN" sz="2800" dirty="0" smtClean="0"/>
              <a:t>of </a:t>
            </a:r>
            <a:r>
              <a:rPr lang="en-IN" sz="2800" dirty="0"/>
              <a:t>an organization to reach its goals in an efficient and effective manner</a:t>
            </a:r>
            <a:r>
              <a:rPr lang="en-IN" sz="2800" dirty="0" smtClean="0"/>
              <a:t>.</a:t>
            </a:r>
          </a:p>
          <a:p>
            <a:pPr algn="just"/>
            <a:r>
              <a:rPr lang="en-IN" sz="2800" dirty="0" smtClean="0"/>
              <a:t>It </a:t>
            </a:r>
            <a:r>
              <a:rPr lang="en-IN" sz="2800" dirty="0"/>
              <a:t>is the act of getting people together to accomplish desired goals and objectives using available resources efficiently and effectively.</a:t>
            </a:r>
          </a:p>
          <a:p>
            <a:endParaRPr lang="en-IN"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t>Functions of Management</a:t>
            </a:r>
            <a:endParaRPr lang="en-IN" sz="3600" dirty="0"/>
          </a:p>
        </p:txBody>
      </p:sp>
      <p:sp>
        <p:nvSpPr>
          <p:cNvPr id="3" name="Content Placeholder 2"/>
          <p:cNvSpPr>
            <a:spLocks noGrp="1"/>
          </p:cNvSpPr>
          <p:nvPr>
            <p:ph idx="1"/>
          </p:nvPr>
        </p:nvSpPr>
        <p:spPr>
          <a:xfrm>
            <a:off x="1243018" y="1600200"/>
            <a:ext cx="7258072" cy="4525963"/>
          </a:xfrm>
        </p:spPr>
        <p:txBody>
          <a:bodyPr/>
          <a:lstStyle/>
          <a:p>
            <a:r>
              <a:rPr lang="en-IN" dirty="0" smtClean="0"/>
              <a:t>Planning</a:t>
            </a:r>
          </a:p>
          <a:p>
            <a:r>
              <a:rPr lang="en-IN" dirty="0" smtClean="0"/>
              <a:t>Organizing</a:t>
            </a:r>
            <a:endParaRPr lang="en-IN" dirty="0"/>
          </a:p>
          <a:p>
            <a:r>
              <a:rPr lang="en-IN" dirty="0" smtClean="0"/>
              <a:t>Staffing</a:t>
            </a:r>
          </a:p>
          <a:p>
            <a:r>
              <a:rPr lang="en-IN" dirty="0" smtClean="0"/>
              <a:t>Directing</a:t>
            </a:r>
          </a:p>
          <a:p>
            <a:r>
              <a:rPr lang="en-IN" dirty="0" smtClean="0"/>
              <a:t>Coordinating </a:t>
            </a:r>
            <a:r>
              <a:rPr lang="en-IN" dirty="0"/>
              <a:t>and </a:t>
            </a:r>
            <a:endParaRPr lang="en-IN" dirty="0" smtClean="0"/>
          </a:p>
          <a:p>
            <a:r>
              <a:rPr lang="en-IN" dirty="0" smtClean="0"/>
              <a:t>Controlling</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effectLst/>
              </a:rPr>
              <a:t>Functions of </a:t>
            </a:r>
            <a:r>
              <a:rPr lang="en-IN" sz="3600" b="1" dirty="0">
                <a:effectLst/>
              </a:rPr>
              <a:t>M</a:t>
            </a:r>
            <a:r>
              <a:rPr lang="en-IN" sz="3600" b="1" dirty="0" smtClean="0">
                <a:effectLst/>
              </a:rPr>
              <a:t>anagement</a:t>
            </a:r>
            <a:endParaRPr lang="en-IN" sz="3600" b="1" dirty="0">
              <a:effectLst/>
            </a:endParaRPr>
          </a:p>
        </p:txBody>
      </p:sp>
      <p:sp>
        <p:nvSpPr>
          <p:cNvPr id="3" name="Content Placeholder 2"/>
          <p:cNvSpPr>
            <a:spLocks noGrp="1"/>
          </p:cNvSpPr>
          <p:nvPr>
            <p:ph idx="1"/>
          </p:nvPr>
        </p:nvSpPr>
        <p:spPr/>
        <p:txBody>
          <a:bodyPr>
            <a:normAutofit fontScale="85000" lnSpcReduction="20000"/>
          </a:bodyPr>
          <a:lstStyle/>
          <a:p>
            <a:pPr marL="365125" indent="-365125">
              <a:buNone/>
            </a:pPr>
            <a:r>
              <a:rPr lang="en-IN" b="1" dirty="0"/>
              <a:t>Planning</a:t>
            </a:r>
            <a:endParaRPr lang="en-IN" dirty="0"/>
          </a:p>
          <a:p>
            <a:pPr lvl="1"/>
            <a:r>
              <a:rPr lang="en-IN" dirty="0"/>
              <a:t>Planning is deciding in advance what is to be done, when it is to be done, how it is to be done. </a:t>
            </a:r>
            <a:endParaRPr lang="en-IN" dirty="0" smtClean="0"/>
          </a:p>
          <a:p>
            <a:pPr lvl="1"/>
            <a:r>
              <a:rPr lang="en-IN" dirty="0" smtClean="0"/>
              <a:t>It </a:t>
            </a:r>
            <a:r>
              <a:rPr lang="en-IN" dirty="0"/>
              <a:t>is basically concerned with the selection of goals to be achieved and determining the effective course of action from among the various alternatives. </a:t>
            </a:r>
            <a:endParaRPr lang="en-IN" dirty="0" smtClean="0"/>
          </a:p>
          <a:p>
            <a:pPr lvl="1"/>
            <a:r>
              <a:rPr lang="en-IN" dirty="0" smtClean="0"/>
              <a:t>This </a:t>
            </a:r>
            <a:r>
              <a:rPr lang="en-IN" dirty="0"/>
              <a:t>involves forecasting, establishing targets, developing the policies and programming and scheduling the action, procedure, etc., </a:t>
            </a:r>
            <a:endParaRPr lang="en-IN" dirty="0" smtClean="0"/>
          </a:p>
          <a:p>
            <a:pPr marL="4763" indent="0" algn="just">
              <a:buNone/>
            </a:pPr>
            <a:r>
              <a:rPr lang="en-IN" sz="3100" dirty="0" smtClean="0"/>
              <a:t>Thus</a:t>
            </a:r>
            <a:r>
              <a:rPr lang="en-IN" sz="3100" dirty="0"/>
              <a:t>, planning requires decisions to be made on what should be done, how it should be done, who will do it, where it will be done, and why it is to be done. The essential part of planning consists of setting goals and programmes of activities.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effectLst/>
              </a:rPr>
              <a:t>Functions of Management</a:t>
            </a:r>
            <a:endParaRPr lang="en-IN" sz="3600" b="1" dirty="0">
              <a:effectLst/>
            </a:endParaRPr>
          </a:p>
        </p:txBody>
      </p:sp>
      <p:sp>
        <p:nvSpPr>
          <p:cNvPr id="3" name="Content Placeholder 2"/>
          <p:cNvSpPr>
            <a:spLocks noGrp="1"/>
          </p:cNvSpPr>
          <p:nvPr>
            <p:ph idx="1"/>
          </p:nvPr>
        </p:nvSpPr>
        <p:spPr>
          <a:xfrm>
            <a:off x="1142976" y="1285860"/>
            <a:ext cx="7498080" cy="4800600"/>
          </a:xfrm>
        </p:spPr>
        <p:txBody>
          <a:bodyPr>
            <a:normAutofit lnSpcReduction="10000"/>
          </a:bodyPr>
          <a:lstStyle/>
          <a:p>
            <a:pPr algn="just">
              <a:buNone/>
            </a:pPr>
            <a:r>
              <a:rPr lang="en-IN" sz="2800" b="1" dirty="0"/>
              <a:t>Organizing</a:t>
            </a:r>
            <a:endParaRPr lang="en-IN" dirty="0"/>
          </a:p>
          <a:p>
            <a:pPr lvl="1" algn="just">
              <a:buFont typeface="Wingdings" pitchFamily="2" charset="2"/>
              <a:buChar char="§"/>
            </a:pPr>
            <a:r>
              <a:rPr lang="en-IN" dirty="0"/>
              <a:t>After the plans have been drawn, management has to organize the activities, and physical resources of the firm to carry out the selected programmes successfully. </a:t>
            </a:r>
            <a:endParaRPr lang="en-IN" dirty="0" smtClean="0"/>
          </a:p>
          <a:p>
            <a:pPr lvl="1" algn="just">
              <a:buFont typeface="Wingdings" pitchFamily="2" charset="2"/>
              <a:buChar char="§"/>
            </a:pPr>
            <a:r>
              <a:rPr lang="en-IN" dirty="0" smtClean="0"/>
              <a:t>The </a:t>
            </a:r>
            <a:r>
              <a:rPr lang="en-IN" dirty="0"/>
              <a:t>organising function of management is primarily concerned with identifying the tasks involved and grouping them into units and departments, and defining the duties and responsibilities of people in different positions within each </a:t>
            </a:r>
            <a:r>
              <a:rPr lang="en-IN" dirty="0" smtClean="0"/>
              <a:t>department.</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effectLst/>
              </a:rPr>
              <a:t>Functions of Management</a:t>
            </a:r>
            <a:endParaRPr lang="en-IN" sz="3600" b="1" dirty="0">
              <a:effectLst/>
            </a:endParaRPr>
          </a:p>
        </p:txBody>
      </p:sp>
      <p:sp>
        <p:nvSpPr>
          <p:cNvPr id="3" name="Content Placeholder 2"/>
          <p:cNvSpPr>
            <a:spLocks noGrp="1"/>
          </p:cNvSpPr>
          <p:nvPr>
            <p:ph idx="1"/>
          </p:nvPr>
        </p:nvSpPr>
        <p:spPr>
          <a:xfrm>
            <a:off x="1071538" y="1447800"/>
            <a:ext cx="7715304" cy="4800600"/>
          </a:xfrm>
        </p:spPr>
        <p:txBody>
          <a:bodyPr>
            <a:normAutofit/>
          </a:bodyPr>
          <a:lstStyle/>
          <a:p>
            <a:pPr marL="365125" indent="-365125">
              <a:buNone/>
            </a:pPr>
            <a:r>
              <a:rPr lang="en-IN" sz="2800" b="1" dirty="0" smtClean="0"/>
              <a:t>Staffing</a:t>
            </a:r>
            <a:endParaRPr lang="en-IN" sz="2800" b="1" dirty="0"/>
          </a:p>
          <a:p>
            <a:pPr marL="4763" indent="0">
              <a:buNone/>
            </a:pPr>
            <a:r>
              <a:rPr lang="en-IN" sz="2800" dirty="0" smtClean="0"/>
              <a:t>Staffing </a:t>
            </a:r>
            <a:r>
              <a:rPr lang="en-IN" sz="2800" dirty="0"/>
              <a:t>is concerned with employing people for the various </a:t>
            </a:r>
            <a:r>
              <a:rPr lang="en-IN" sz="2800" dirty="0" smtClean="0"/>
              <a:t>activities. </a:t>
            </a:r>
            <a:r>
              <a:rPr lang="en-IN" sz="2800" dirty="0"/>
              <a:t>The objective of staffing is to ensure that suitable people have been appointed for different positions. </a:t>
            </a:r>
            <a:endParaRPr lang="en-IN" dirty="0" smtClean="0"/>
          </a:p>
          <a:p>
            <a:pPr lvl="1" algn="just">
              <a:buFont typeface="Wingdings" pitchFamily="2" charset="2"/>
              <a:buChar char="§"/>
            </a:pPr>
            <a:r>
              <a:rPr lang="en-IN" dirty="0" smtClean="0"/>
              <a:t>It </a:t>
            </a:r>
            <a:r>
              <a:rPr lang="en-IN" dirty="0"/>
              <a:t>includes the functions of recruitment, training and development, placement and remuneration, and performance appraisal of the employees.</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24"/>
            <a:ext cx="6186502" cy="714380"/>
          </a:xfrm>
        </p:spPr>
        <p:txBody>
          <a:bodyPr>
            <a:normAutofit/>
          </a:bodyPr>
          <a:lstStyle/>
          <a:p>
            <a:r>
              <a:rPr lang="en-IN" sz="3200" b="1" dirty="0" smtClean="0">
                <a:effectLst/>
              </a:rPr>
              <a:t>Functions of Management </a:t>
            </a:r>
            <a:endParaRPr lang="en-IN" sz="3200" b="1" dirty="0">
              <a:effectLst/>
            </a:endParaRPr>
          </a:p>
        </p:txBody>
      </p:sp>
      <p:sp>
        <p:nvSpPr>
          <p:cNvPr id="3" name="Content Placeholder 2"/>
          <p:cNvSpPr>
            <a:spLocks noGrp="1"/>
          </p:cNvSpPr>
          <p:nvPr>
            <p:ph idx="1"/>
          </p:nvPr>
        </p:nvSpPr>
        <p:spPr>
          <a:xfrm>
            <a:off x="842994" y="642918"/>
            <a:ext cx="8229600" cy="6215082"/>
          </a:xfrm>
        </p:spPr>
        <p:txBody>
          <a:bodyPr>
            <a:noAutofit/>
          </a:bodyPr>
          <a:lstStyle/>
          <a:p>
            <a:pPr algn="just">
              <a:buNone/>
            </a:pPr>
            <a:r>
              <a:rPr lang="en-IN" sz="2800" b="1" dirty="0"/>
              <a:t>Directing</a:t>
            </a:r>
            <a:endParaRPr lang="en-IN" sz="2800" dirty="0"/>
          </a:p>
          <a:p>
            <a:pPr marL="174625" lvl="1" indent="0" algn="just">
              <a:buNone/>
            </a:pPr>
            <a:r>
              <a:rPr lang="en-IN" sz="2400" dirty="0"/>
              <a:t>The directing function of management includes guiding the subordinates, supervising their performance, communicating effectively and motivating them. </a:t>
            </a:r>
            <a:r>
              <a:rPr lang="en-IN" sz="2400" dirty="0" smtClean="0"/>
              <a:t>Effective directing depends on managerial quality i.e. </a:t>
            </a:r>
            <a:endParaRPr lang="en-IN" sz="2400" dirty="0" smtClean="0"/>
          </a:p>
          <a:p>
            <a:pPr lvl="1" algn="just">
              <a:buFont typeface="Wingdings" pitchFamily="2" charset="2"/>
              <a:buChar char="§"/>
            </a:pPr>
            <a:r>
              <a:rPr lang="en-IN" sz="2200" dirty="0" smtClean="0"/>
              <a:t>A </a:t>
            </a:r>
            <a:r>
              <a:rPr lang="en-IN" sz="2200" dirty="0"/>
              <a:t>manager should be a good leader. </a:t>
            </a:r>
            <a:endParaRPr lang="en-IN" sz="2200" dirty="0" smtClean="0"/>
          </a:p>
          <a:p>
            <a:pPr lvl="1" algn="just">
              <a:buFont typeface="Wingdings" pitchFamily="2" charset="2"/>
              <a:buChar char="§"/>
            </a:pPr>
            <a:r>
              <a:rPr lang="en-IN" sz="2200" dirty="0" smtClean="0"/>
              <a:t>He </a:t>
            </a:r>
            <a:r>
              <a:rPr lang="en-IN" sz="2200" dirty="0"/>
              <a:t>should be able to command and issue instruction without arousing any resentment among the subordinates. </a:t>
            </a:r>
            <a:endParaRPr lang="en-IN" sz="2200" dirty="0" smtClean="0"/>
          </a:p>
          <a:p>
            <a:pPr lvl="1" algn="just">
              <a:buFont typeface="Wingdings" pitchFamily="2" charset="2"/>
              <a:buChar char="§"/>
            </a:pPr>
            <a:r>
              <a:rPr lang="en-IN" sz="2200" dirty="0" smtClean="0"/>
              <a:t>He </a:t>
            </a:r>
            <a:r>
              <a:rPr lang="en-IN" sz="2200" dirty="0"/>
              <a:t>should keep a watch on the performance of his subordinates and help them out whenever they come across any difficulty. </a:t>
            </a:r>
            <a:endParaRPr lang="en-IN" sz="2200" dirty="0" smtClean="0"/>
          </a:p>
          <a:p>
            <a:pPr lvl="1" algn="just">
              <a:buFont typeface="Wingdings" pitchFamily="2" charset="2"/>
              <a:buChar char="§"/>
            </a:pPr>
            <a:r>
              <a:rPr lang="en-IN" sz="2200" dirty="0" smtClean="0"/>
              <a:t>The </a:t>
            </a:r>
            <a:r>
              <a:rPr lang="en-IN" sz="2200" dirty="0"/>
              <a:t>communication system, i.e., exchange of information should take place regularly for building common understanding and clarity. </a:t>
            </a:r>
            <a:endParaRPr lang="en-IN" sz="2200" dirty="0" smtClean="0"/>
          </a:p>
          <a:p>
            <a:pPr lvl="1" algn="just">
              <a:buFont typeface="Wingdings" pitchFamily="2" charset="2"/>
              <a:buChar char="§"/>
            </a:pPr>
            <a:r>
              <a:rPr lang="en-IN" sz="2400" dirty="0" smtClean="0"/>
              <a:t>The </a:t>
            </a:r>
            <a:r>
              <a:rPr lang="en-IN" sz="2400" dirty="0"/>
              <a:t>managers should also understand the needs of subordinates and inspire them to do their best and encourage initiative and creativity.</a:t>
            </a:r>
          </a:p>
          <a:p>
            <a:pPr algn="just"/>
            <a:endParaRPr lang="en-IN"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7332" y="71414"/>
            <a:ext cx="7043758" cy="654032"/>
          </a:xfrm>
        </p:spPr>
        <p:txBody>
          <a:bodyPr>
            <a:normAutofit/>
          </a:bodyPr>
          <a:lstStyle/>
          <a:p>
            <a:pPr algn="ctr"/>
            <a:r>
              <a:rPr lang="en-IN" sz="3200" b="1" dirty="0" smtClean="0">
                <a:effectLst/>
              </a:rPr>
              <a:t>Functions of Management</a:t>
            </a:r>
            <a:endParaRPr lang="en-IN" sz="3200" b="1" dirty="0">
              <a:effectLst/>
            </a:endParaRPr>
          </a:p>
        </p:txBody>
      </p:sp>
      <p:sp>
        <p:nvSpPr>
          <p:cNvPr id="3" name="Content Placeholder 2"/>
          <p:cNvSpPr>
            <a:spLocks noGrp="1"/>
          </p:cNvSpPr>
          <p:nvPr>
            <p:ph idx="1"/>
          </p:nvPr>
        </p:nvSpPr>
        <p:spPr>
          <a:xfrm>
            <a:off x="928662" y="857232"/>
            <a:ext cx="8043890" cy="5143536"/>
          </a:xfrm>
        </p:spPr>
        <p:txBody>
          <a:bodyPr>
            <a:normAutofit/>
          </a:bodyPr>
          <a:lstStyle/>
          <a:p>
            <a:pPr algn="just">
              <a:spcAft>
                <a:spcPts val="600"/>
              </a:spcAft>
              <a:buNone/>
            </a:pPr>
            <a:r>
              <a:rPr lang="en-IN" sz="2800" b="1" dirty="0"/>
              <a:t>Coordinating</a:t>
            </a:r>
            <a:endParaRPr lang="en-IN" dirty="0"/>
          </a:p>
          <a:p>
            <a:pPr lvl="1" algn="just">
              <a:spcBef>
                <a:spcPts val="600"/>
              </a:spcBef>
              <a:spcAft>
                <a:spcPts val="600"/>
              </a:spcAft>
              <a:buFont typeface="Wingdings" pitchFamily="2" charset="2"/>
              <a:buChar char="§"/>
            </a:pPr>
            <a:r>
              <a:rPr lang="en-IN" dirty="0"/>
              <a:t>Management has to ensure that all the activities contribute to the achievement of the objectives of the business as a whole. </a:t>
            </a:r>
            <a:endParaRPr lang="en-IN" dirty="0" smtClean="0"/>
          </a:p>
          <a:p>
            <a:pPr lvl="2" algn="just">
              <a:spcBef>
                <a:spcPts val="600"/>
              </a:spcBef>
              <a:spcAft>
                <a:spcPts val="600"/>
              </a:spcAft>
              <a:buFont typeface="Wingdings" pitchFamily="2" charset="2"/>
              <a:buChar char="§"/>
            </a:pPr>
            <a:r>
              <a:rPr lang="en-IN" dirty="0" smtClean="0"/>
              <a:t>This </a:t>
            </a:r>
            <a:r>
              <a:rPr lang="en-IN" dirty="0"/>
              <a:t>requires integration of activities and synchronization of efforts. </a:t>
            </a:r>
            <a:endParaRPr lang="en-IN" dirty="0" smtClean="0"/>
          </a:p>
          <a:p>
            <a:pPr lvl="1" algn="just">
              <a:spcBef>
                <a:spcPts val="600"/>
              </a:spcBef>
              <a:spcAft>
                <a:spcPts val="600"/>
              </a:spcAft>
              <a:buFont typeface="Wingdings" pitchFamily="2" charset="2"/>
              <a:buChar char="§"/>
            </a:pPr>
            <a:r>
              <a:rPr lang="en-IN" dirty="0" smtClean="0"/>
              <a:t>Managers should </a:t>
            </a:r>
            <a:r>
              <a:rPr lang="en-IN" dirty="0"/>
              <a:t>see that everybody in the organization understands its objectives and works in co-operation with others to achieve these objectives. </a:t>
            </a:r>
            <a:endParaRPr lang="en-IN" dirty="0" smtClean="0"/>
          </a:p>
          <a:p>
            <a:pPr algn="just">
              <a:spcAft>
                <a:spcPts val="600"/>
              </a:spcAft>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effectLst/>
              </a:rPr>
              <a:t>Functions of Management</a:t>
            </a:r>
            <a:endParaRPr lang="en-IN" sz="3600" b="1" dirty="0">
              <a:effectLst/>
            </a:endParaRPr>
          </a:p>
        </p:txBody>
      </p:sp>
      <p:sp>
        <p:nvSpPr>
          <p:cNvPr id="3" name="Content Placeholder 2"/>
          <p:cNvSpPr>
            <a:spLocks noGrp="1"/>
          </p:cNvSpPr>
          <p:nvPr>
            <p:ph idx="1"/>
          </p:nvPr>
        </p:nvSpPr>
        <p:spPr>
          <a:xfrm>
            <a:off x="914432" y="1428736"/>
            <a:ext cx="8015286" cy="4525963"/>
          </a:xfrm>
        </p:spPr>
        <p:txBody>
          <a:bodyPr>
            <a:normAutofit/>
          </a:bodyPr>
          <a:lstStyle/>
          <a:p>
            <a:pPr algn="just">
              <a:spcAft>
                <a:spcPts val="600"/>
              </a:spcAft>
              <a:buNone/>
            </a:pPr>
            <a:r>
              <a:rPr lang="en-IN" sz="2800" b="1" dirty="0"/>
              <a:t>Controlling</a:t>
            </a:r>
            <a:endParaRPr lang="en-IN" sz="2800" dirty="0"/>
          </a:p>
          <a:p>
            <a:pPr indent="0" algn="just">
              <a:spcAft>
                <a:spcPts val="600"/>
              </a:spcAft>
              <a:buNone/>
            </a:pPr>
            <a:r>
              <a:rPr lang="en-IN" sz="2800" dirty="0"/>
              <a:t>This function of management consists of the steps taken to ensure that the performance of work is in accordance with the plans. </a:t>
            </a:r>
            <a:endParaRPr lang="en-IN" sz="2800" dirty="0" smtClean="0"/>
          </a:p>
          <a:p>
            <a:pPr lvl="1" algn="just">
              <a:spcBef>
                <a:spcPts val="600"/>
              </a:spcBef>
              <a:spcAft>
                <a:spcPts val="600"/>
              </a:spcAft>
              <a:buFont typeface="Wingdings" pitchFamily="2" charset="2"/>
              <a:buChar char="§"/>
            </a:pPr>
            <a:r>
              <a:rPr lang="en-IN" sz="2400" dirty="0" smtClean="0"/>
              <a:t>It </a:t>
            </a:r>
            <a:r>
              <a:rPr lang="en-IN" sz="2400" dirty="0"/>
              <a:t>involves establishing performance standards and measuring the actual performance with the standards set. </a:t>
            </a:r>
            <a:endParaRPr lang="en-IN" sz="2400" dirty="0" smtClean="0"/>
          </a:p>
          <a:p>
            <a:pPr lvl="1" algn="just">
              <a:spcBef>
                <a:spcPts val="600"/>
              </a:spcBef>
              <a:spcAft>
                <a:spcPts val="600"/>
              </a:spcAft>
              <a:buFont typeface="Wingdings" pitchFamily="2" charset="2"/>
              <a:buChar char="§"/>
            </a:pPr>
            <a:r>
              <a:rPr lang="en-IN" sz="2400" dirty="0" smtClean="0"/>
              <a:t>If </a:t>
            </a:r>
            <a:r>
              <a:rPr lang="en-IN" sz="2400" dirty="0"/>
              <a:t>differences are noticed, corrective steps are taken which may include revision of standards, regulate operations, remove deficiencies and improve performance.</a:t>
            </a:r>
          </a:p>
          <a:p>
            <a:pPr algn="just">
              <a:spcAft>
                <a:spcPts val="600"/>
              </a:spcAft>
            </a:pPr>
            <a:endParaRPr lang="en-IN"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179</TotalTime>
  <Words>1052</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DEFINITION, FUNCTION AND STRUCTURE OF PRODUCTION MANAGEMENT</vt:lpstr>
      <vt:lpstr>What is management?</vt:lpstr>
      <vt:lpstr>Functions of Management</vt:lpstr>
      <vt:lpstr>Functions of Management</vt:lpstr>
      <vt:lpstr>Functions of Management</vt:lpstr>
      <vt:lpstr>Functions of Management</vt:lpstr>
      <vt:lpstr>Functions of Management </vt:lpstr>
      <vt:lpstr>Functions of Management</vt:lpstr>
      <vt:lpstr>Functions of Management</vt:lpstr>
      <vt:lpstr>Definition of Production Management </vt:lpstr>
      <vt:lpstr>Objectives of Production Management</vt:lpstr>
      <vt:lpstr>Types of Production Process</vt:lpstr>
      <vt:lpstr>Classification of Manufacturing Process</vt:lpstr>
      <vt:lpstr>Classification of Manufacturing Process</vt:lpstr>
      <vt:lpstr>Scope of Production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MANAGEMENT, DEFINITION, FUNCTION AND STRUCTURE OF PRODUCTION MANAGEMENT</dc:title>
  <dc:creator>My</dc:creator>
  <cp:lastModifiedBy>My</cp:lastModifiedBy>
  <cp:revision>38</cp:revision>
  <dcterms:created xsi:type="dcterms:W3CDTF">2020-03-23T08:59:22Z</dcterms:created>
  <dcterms:modified xsi:type="dcterms:W3CDTF">2020-04-02T13:40:32Z</dcterms:modified>
</cp:coreProperties>
</file>