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0C30E-8917-4D0D-97C7-C1D2FD5808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CB2023C-6ED0-4620-9057-41049B51EC27}">
      <dgm:prSet phldrT="[Text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IN" sz="2400" b="1" dirty="0" err="1" smtClean="0">
              <a:solidFill>
                <a:schemeClr val="tx1"/>
              </a:solidFill>
            </a:rPr>
            <a:t>Etiology</a:t>
          </a:r>
          <a:endParaRPr lang="en-IN" sz="2400" b="1" dirty="0">
            <a:solidFill>
              <a:schemeClr val="tx1"/>
            </a:solidFill>
          </a:endParaRPr>
        </a:p>
      </dgm:t>
    </dgm:pt>
    <dgm:pt modelId="{0EEF35BE-DB4A-4B11-BC5B-0CC5572A97D1}" type="parTrans" cxnId="{9CC5E6AD-0357-4926-83D3-34D682F536EC}">
      <dgm:prSet/>
      <dgm:spPr/>
      <dgm:t>
        <a:bodyPr/>
        <a:lstStyle/>
        <a:p>
          <a:endParaRPr lang="en-IN"/>
        </a:p>
      </dgm:t>
    </dgm:pt>
    <dgm:pt modelId="{14706BA3-64F3-48B4-B96B-2CEC5E4BD578}" type="sibTrans" cxnId="{9CC5E6AD-0357-4926-83D3-34D682F536EC}">
      <dgm:prSet/>
      <dgm:spPr/>
      <dgm:t>
        <a:bodyPr/>
        <a:lstStyle/>
        <a:p>
          <a:endParaRPr lang="en-IN"/>
        </a:p>
      </dgm:t>
    </dgm:pt>
    <dgm:pt modelId="{0C00E184-1FAA-42F4-869B-75617544A12C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Bullet-shaped, enveloped RNA virus that belongs to the genus </a:t>
          </a:r>
          <a:r>
            <a:rPr lang="en-IN" sz="2400" b="0" dirty="0" err="1" smtClean="0"/>
            <a:t>Lyssavirus</a:t>
          </a:r>
          <a:r>
            <a:rPr lang="en-IN" sz="2400" b="0" dirty="0" smtClean="0"/>
            <a:t>, of </a:t>
          </a:r>
          <a:r>
            <a:rPr lang="en-IN" sz="2400" b="0" dirty="0" err="1" smtClean="0"/>
            <a:t>Rhabdoviridae</a:t>
          </a:r>
          <a:r>
            <a:rPr lang="en-IN" sz="2400" b="0" dirty="0" smtClean="0"/>
            <a:t> family</a:t>
          </a:r>
          <a:endParaRPr lang="en-IN" sz="2400" b="0" dirty="0"/>
        </a:p>
      </dgm:t>
    </dgm:pt>
    <dgm:pt modelId="{330B4401-1EB8-40F1-9CF2-70C543C82492}" type="parTrans" cxnId="{662B47C6-3F9D-407E-BD82-3E19ACA28A52}">
      <dgm:prSet/>
      <dgm:spPr/>
      <dgm:t>
        <a:bodyPr/>
        <a:lstStyle/>
        <a:p>
          <a:endParaRPr lang="en-IN"/>
        </a:p>
      </dgm:t>
    </dgm:pt>
    <dgm:pt modelId="{8EF88C37-907E-4F41-8F23-62FC12782F61}" type="sibTrans" cxnId="{662B47C6-3F9D-407E-BD82-3E19ACA28A52}">
      <dgm:prSet/>
      <dgm:spPr/>
      <dgm:t>
        <a:bodyPr/>
        <a:lstStyle/>
        <a:p>
          <a:endParaRPr lang="en-IN"/>
        </a:p>
      </dgm:t>
    </dgm:pt>
    <dgm:pt modelId="{7E309D8D-BA9E-411A-94AA-3CB35E7C1A1D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Rabies is a deadly, zoonotic, neurologic disease.</a:t>
          </a:r>
          <a:endParaRPr lang="en-IN" sz="2400" b="0" dirty="0"/>
        </a:p>
      </dgm:t>
    </dgm:pt>
    <dgm:pt modelId="{4529824B-50FF-4907-AED3-546E20370DE7}" type="parTrans" cxnId="{63B6A22E-C013-462B-BED8-1E4D807F3147}">
      <dgm:prSet/>
      <dgm:spPr/>
      <dgm:t>
        <a:bodyPr/>
        <a:lstStyle/>
        <a:p>
          <a:endParaRPr lang="en-IN"/>
        </a:p>
      </dgm:t>
    </dgm:pt>
    <dgm:pt modelId="{56DA7E5D-7099-449B-B2F5-C68E89E1EE5B}" type="sibTrans" cxnId="{63B6A22E-C013-462B-BED8-1E4D807F3147}">
      <dgm:prSet/>
      <dgm:spPr/>
      <dgm:t>
        <a:bodyPr/>
        <a:lstStyle/>
        <a:p>
          <a:endParaRPr lang="en-IN"/>
        </a:p>
      </dgm:t>
    </dgm:pt>
    <dgm:pt modelId="{06DBFB47-3CF0-4B82-A28F-4A6162969284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Readily inactivated by a variety of disinfectants, soaps, ultraviolet light, and heat.</a:t>
          </a:r>
          <a:endParaRPr lang="en-IN" sz="2400" b="0" dirty="0"/>
        </a:p>
      </dgm:t>
    </dgm:pt>
    <dgm:pt modelId="{B02F6620-5B4C-4256-B6BF-D7DFA73D3F35}" type="parTrans" cxnId="{0FA60FE3-57B6-4D36-9CA5-5CEB28C91C00}">
      <dgm:prSet/>
      <dgm:spPr/>
      <dgm:t>
        <a:bodyPr/>
        <a:lstStyle/>
        <a:p>
          <a:endParaRPr lang="en-IN"/>
        </a:p>
      </dgm:t>
    </dgm:pt>
    <dgm:pt modelId="{BDC87C37-9DB8-4BFF-907B-6645187630D5}" type="sibTrans" cxnId="{0FA60FE3-57B6-4D36-9CA5-5CEB28C91C00}">
      <dgm:prSet/>
      <dgm:spPr/>
      <dgm:t>
        <a:bodyPr/>
        <a:lstStyle/>
        <a:p>
          <a:endParaRPr lang="en-IN"/>
        </a:p>
      </dgm:t>
    </dgm:pt>
    <dgm:pt modelId="{0236EB8A-B2C4-455E-A3AB-8F29BC105FAD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There are seven </a:t>
          </a:r>
          <a:r>
            <a:rPr lang="en-IN" sz="2400" b="0" dirty="0" err="1" smtClean="0"/>
            <a:t>lyssavirus</a:t>
          </a:r>
          <a:r>
            <a:rPr lang="en-IN" sz="2400" b="0" dirty="0" smtClean="0"/>
            <a:t> genotypes, where classical rabies virus belongs to genotype 1.</a:t>
          </a:r>
          <a:endParaRPr lang="en-IN" sz="2400" b="0" dirty="0"/>
        </a:p>
      </dgm:t>
    </dgm:pt>
    <dgm:pt modelId="{81E10376-F2A7-4232-A329-46F669BDC7E2}" type="parTrans" cxnId="{120DE57F-11A0-4FC0-8618-7069DD107009}">
      <dgm:prSet/>
      <dgm:spPr/>
      <dgm:t>
        <a:bodyPr/>
        <a:lstStyle/>
        <a:p>
          <a:endParaRPr lang="en-IN"/>
        </a:p>
      </dgm:t>
    </dgm:pt>
    <dgm:pt modelId="{B120774C-38A7-4F31-854B-6098C2A725D6}" type="sibTrans" cxnId="{120DE57F-11A0-4FC0-8618-7069DD107009}">
      <dgm:prSet/>
      <dgm:spPr/>
      <dgm:t>
        <a:bodyPr/>
        <a:lstStyle/>
        <a:p>
          <a:endParaRPr lang="en-IN"/>
        </a:p>
      </dgm:t>
    </dgm:pt>
    <dgm:pt modelId="{39A7E1AD-BCF8-443F-8914-5AFD653A3CB7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The remaining six </a:t>
          </a:r>
          <a:r>
            <a:rPr lang="en-IN" sz="2400" b="0" dirty="0" err="1" smtClean="0"/>
            <a:t>lyssavirus</a:t>
          </a:r>
          <a:r>
            <a:rPr lang="en-IN" sz="2400" b="0" dirty="0" smtClean="0"/>
            <a:t> genotypes primarily infect bats and less frequently cause fatal human encephalitis, which is clinically indistinguishable from classical rabies</a:t>
          </a:r>
          <a:endParaRPr lang="en-IN" sz="2400" b="0" dirty="0"/>
        </a:p>
      </dgm:t>
    </dgm:pt>
    <dgm:pt modelId="{3C275AB3-2C75-4507-A1AD-9F89564DF849}" type="parTrans" cxnId="{BDEDBADE-50C5-434B-9DDE-AF4626BDAACB}">
      <dgm:prSet/>
      <dgm:spPr/>
      <dgm:t>
        <a:bodyPr/>
        <a:lstStyle/>
        <a:p>
          <a:endParaRPr lang="en-IN"/>
        </a:p>
      </dgm:t>
    </dgm:pt>
    <dgm:pt modelId="{97FC2FBD-C6A1-4849-A8EF-35DC7749D02B}" type="sibTrans" cxnId="{BDEDBADE-50C5-434B-9DDE-AF4626BDAACB}">
      <dgm:prSet/>
      <dgm:spPr/>
      <dgm:t>
        <a:bodyPr/>
        <a:lstStyle/>
        <a:p>
          <a:endParaRPr lang="en-IN"/>
        </a:p>
      </dgm:t>
    </dgm:pt>
    <dgm:pt modelId="{44CD6CAD-2AAA-4698-8EAB-BACA503CD79D}" type="pres">
      <dgm:prSet presAssocID="{58D0C30E-8917-4D0D-97C7-C1D2FD5808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0742CE9-3C90-40C6-83D3-E5A5538C41AE}" type="pres">
      <dgm:prSet presAssocID="{CCB2023C-6ED0-4620-9057-41049B51EC27}" presName="linNode" presStyleCnt="0"/>
      <dgm:spPr/>
    </dgm:pt>
    <dgm:pt modelId="{B23B62C8-7553-4E22-A059-5D84726601D9}" type="pres">
      <dgm:prSet presAssocID="{CCB2023C-6ED0-4620-9057-41049B51EC27}" presName="parentText" presStyleLbl="node1" presStyleIdx="0" presStyleCnt="1" custScaleX="97262" custScaleY="100000" custLinFactNeighborX="-216" custLinFactNeighborY="-104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AB2384-2C6C-4866-B2AA-69B2E23F6A12}" type="pres">
      <dgm:prSet presAssocID="{CCB2023C-6ED0-4620-9057-41049B51EC27}" presName="descendantText" presStyleLbl="alignAccFollowNode1" presStyleIdx="0" presStyleCnt="1" custScaleY="125000" custLinFactNeighborX="2738" custLinFactNeighborY="12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2B47C6-3F9D-407E-BD82-3E19ACA28A52}" srcId="{CCB2023C-6ED0-4620-9057-41049B51EC27}" destId="{0C00E184-1FAA-42F4-869B-75617544A12C}" srcOrd="1" destOrd="0" parTransId="{330B4401-1EB8-40F1-9CF2-70C543C82492}" sibTransId="{8EF88C37-907E-4F41-8F23-62FC12782F61}"/>
    <dgm:cxn modelId="{5C2D9018-0381-4CCF-80C5-D91CF3F73AF8}" type="presOf" srcId="{CCB2023C-6ED0-4620-9057-41049B51EC27}" destId="{B23B62C8-7553-4E22-A059-5D84726601D9}" srcOrd="0" destOrd="0" presId="urn:microsoft.com/office/officeart/2005/8/layout/vList5"/>
    <dgm:cxn modelId="{BDEDBADE-50C5-434B-9DDE-AF4626BDAACB}" srcId="{CCB2023C-6ED0-4620-9057-41049B51EC27}" destId="{39A7E1AD-BCF8-443F-8914-5AFD653A3CB7}" srcOrd="4" destOrd="0" parTransId="{3C275AB3-2C75-4507-A1AD-9F89564DF849}" sibTransId="{97FC2FBD-C6A1-4849-A8EF-35DC7749D02B}"/>
    <dgm:cxn modelId="{07CD3538-7891-4090-A68C-825B362CC67B}" type="presOf" srcId="{39A7E1AD-BCF8-443F-8914-5AFD653A3CB7}" destId="{97AB2384-2C6C-4866-B2AA-69B2E23F6A12}" srcOrd="0" destOrd="4" presId="urn:microsoft.com/office/officeart/2005/8/layout/vList5"/>
    <dgm:cxn modelId="{D33F8E1E-22DE-4F8D-A191-5F1D7F082DFE}" type="presOf" srcId="{0C00E184-1FAA-42F4-869B-75617544A12C}" destId="{97AB2384-2C6C-4866-B2AA-69B2E23F6A12}" srcOrd="0" destOrd="1" presId="urn:microsoft.com/office/officeart/2005/8/layout/vList5"/>
    <dgm:cxn modelId="{120DE57F-11A0-4FC0-8618-7069DD107009}" srcId="{CCB2023C-6ED0-4620-9057-41049B51EC27}" destId="{0236EB8A-B2C4-455E-A3AB-8F29BC105FAD}" srcOrd="3" destOrd="0" parTransId="{81E10376-F2A7-4232-A329-46F669BDC7E2}" sibTransId="{B120774C-38A7-4F31-854B-6098C2A725D6}"/>
    <dgm:cxn modelId="{7BFE9BF7-39BA-4F58-9A8D-6EEFFBB477C8}" type="presOf" srcId="{58D0C30E-8917-4D0D-97C7-C1D2FD580834}" destId="{44CD6CAD-2AAA-4698-8EAB-BACA503CD79D}" srcOrd="0" destOrd="0" presId="urn:microsoft.com/office/officeart/2005/8/layout/vList5"/>
    <dgm:cxn modelId="{45DC0B42-8DF2-4517-AE6E-4A0BF33882EB}" type="presOf" srcId="{0236EB8A-B2C4-455E-A3AB-8F29BC105FAD}" destId="{97AB2384-2C6C-4866-B2AA-69B2E23F6A12}" srcOrd="0" destOrd="3" presId="urn:microsoft.com/office/officeart/2005/8/layout/vList5"/>
    <dgm:cxn modelId="{0FA60FE3-57B6-4D36-9CA5-5CEB28C91C00}" srcId="{CCB2023C-6ED0-4620-9057-41049B51EC27}" destId="{06DBFB47-3CF0-4B82-A28F-4A6162969284}" srcOrd="2" destOrd="0" parTransId="{B02F6620-5B4C-4256-B6BF-D7DFA73D3F35}" sibTransId="{BDC87C37-9DB8-4BFF-907B-6645187630D5}"/>
    <dgm:cxn modelId="{9CC5E6AD-0357-4926-83D3-34D682F536EC}" srcId="{58D0C30E-8917-4D0D-97C7-C1D2FD580834}" destId="{CCB2023C-6ED0-4620-9057-41049B51EC27}" srcOrd="0" destOrd="0" parTransId="{0EEF35BE-DB4A-4B11-BC5B-0CC5572A97D1}" sibTransId="{14706BA3-64F3-48B4-B96B-2CEC5E4BD578}"/>
    <dgm:cxn modelId="{63B6A22E-C013-462B-BED8-1E4D807F3147}" srcId="{CCB2023C-6ED0-4620-9057-41049B51EC27}" destId="{7E309D8D-BA9E-411A-94AA-3CB35E7C1A1D}" srcOrd="0" destOrd="0" parTransId="{4529824B-50FF-4907-AED3-546E20370DE7}" sibTransId="{56DA7E5D-7099-449B-B2F5-C68E89E1EE5B}"/>
    <dgm:cxn modelId="{6DB8544A-8149-4897-8DF3-42765E3C195B}" type="presOf" srcId="{7E309D8D-BA9E-411A-94AA-3CB35E7C1A1D}" destId="{97AB2384-2C6C-4866-B2AA-69B2E23F6A12}" srcOrd="0" destOrd="0" presId="urn:microsoft.com/office/officeart/2005/8/layout/vList5"/>
    <dgm:cxn modelId="{EB6D2B7D-A205-4E79-9554-DB8DFAE6BE57}" type="presOf" srcId="{06DBFB47-3CF0-4B82-A28F-4A6162969284}" destId="{97AB2384-2C6C-4866-B2AA-69B2E23F6A12}" srcOrd="0" destOrd="2" presId="urn:microsoft.com/office/officeart/2005/8/layout/vList5"/>
    <dgm:cxn modelId="{29CD21C0-833E-404B-8683-7DAA263C99E8}" type="presParOf" srcId="{44CD6CAD-2AAA-4698-8EAB-BACA503CD79D}" destId="{60742CE9-3C90-40C6-83D3-E5A5538C41AE}" srcOrd="0" destOrd="0" presId="urn:microsoft.com/office/officeart/2005/8/layout/vList5"/>
    <dgm:cxn modelId="{B9182BA2-7B8D-470D-A38E-241D062891E2}" type="presParOf" srcId="{60742CE9-3C90-40C6-83D3-E5A5538C41AE}" destId="{B23B62C8-7553-4E22-A059-5D84726601D9}" srcOrd="0" destOrd="0" presId="urn:microsoft.com/office/officeart/2005/8/layout/vList5"/>
    <dgm:cxn modelId="{F4352B8F-F9C2-4438-8027-105458680BB9}" type="presParOf" srcId="{60742CE9-3C90-40C6-83D3-E5A5538C41AE}" destId="{97AB2384-2C6C-4866-B2AA-69B2E23F6A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07E25-2439-44AA-AE9D-0F9DD0648A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A7D1EDF-9744-47EB-8315-D628ABFB33C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Host affected</a:t>
          </a:r>
          <a:endParaRPr lang="en-IN" sz="2400" b="1" dirty="0">
            <a:solidFill>
              <a:schemeClr val="tx1"/>
            </a:solidFill>
          </a:endParaRPr>
        </a:p>
      </dgm:t>
    </dgm:pt>
    <dgm:pt modelId="{4D62C218-B2A2-4153-B249-C1FF4F8E8F9E}" type="parTrans" cxnId="{59ACA98C-4D62-41BA-B448-DCBCE34B708A}">
      <dgm:prSet/>
      <dgm:spPr/>
      <dgm:t>
        <a:bodyPr/>
        <a:lstStyle/>
        <a:p>
          <a:endParaRPr lang="en-IN"/>
        </a:p>
      </dgm:t>
    </dgm:pt>
    <dgm:pt modelId="{79690293-39EC-4850-B161-56BC778C76AA}" type="sibTrans" cxnId="{59ACA98C-4D62-41BA-B448-DCBCE34B708A}">
      <dgm:prSet/>
      <dgm:spPr/>
      <dgm:t>
        <a:bodyPr/>
        <a:lstStyle/>
        <a:p>
          <a:endParaRPr lang="en-IN"/>
        </a:p>
      </dgm:t>
    </dgm:pt>
    <dgm:pt modelId="{F4535763-1092-458E-BD8F-59D8A1A0043A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dirty="0" smtClean="0"/>
            <a:t>All warm-blooded animals</a:t>
          </a:r>
          <a:endParaRPr lang="en-IN" dirty="0"/>
        </a:p>
      </dgm:t>
    </dgm:pt>
    <dgm:pt modelId="{4E386C74-993D-4BC1-999F-6139D9D6C6BF}" type="parTrans" cxnId="{C239AC58-0EDE-44FC-BB6A-44C5D99E4449}">
      <dgm:prSet/>
      <dgm:spPr/>
      <dgm:t>
        <a:bodyPr/>
        <a:lstStyle/>
        <a:p>
          <a:endParaRPr lang="en-IN"/>
        </a:p>
      </dgm:t>
    </dgm:pt>
    <dgm:pt modelId="{74FF7003-C70C-4738-AA9D-75EB0F950659}" type="sibTrans" cxnId="{C239AC58-0EDE-44FC-BB6A-44C5D99E4449}">
      <dgm:prSet/>
      <dgm:spPr/>
      <dgm:t>
        <a:bodyPr/>
        <a:lstStyle/>
        <a:p>
          <a:endParaRPr lang="en-IN"/>
        </a:p>
      </dgm:t>
    </dgm:pt>
    <dgm:pt modelId="{E280A53C-D66F-4C14-BD1B-DA49354E975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Mode of transmission</a:t>
          </a:r>
          <a:endParaRPr lang="en-IN" sz="2400" b="1" dirty="0">
            <a:solidFill>
              <a:schemeClr val="tx1"/>
            </a:solidFill>
          </a:endParaRPr>
        </a:p>
      </dgm:t>
    </dgm:pt>
    <dgm:pt modelId="{F7F181C4-7D54-41FC-B252-D1209EBE5105}" type="parTrans" cxnId="{74FD2103-AA3A-4EB3-8FBD-D960336BE0A0}">
      <dgm:prSet/>
      <dgm:spPr/>
      <dgm:t>
        <a:bodyPr/>
        <a:lstStyle/>
        <a:p>
          <a:endParaRPr lang="en-IN"/>
        </a:p>
      </dgm:t>
    </dgm:pt>
    <dgm:pt modelId="{7399B0E6-088A-4F3C-B908-6713E65E40EE}" type="sibTrans" cxnId="{74FD2103-AA3A-4EB3-8FBD-D960336BE0A0}">
      <dgm:prSet/>
      <dgm:spPr/>
      <dgm:t>
        <a:bodyPr/>
        <a:lstStyle/>
        <a:p>
          <a:endParaRPr lang="en-IN"/>
        </a:p>
      </dgm:t>
    </dgm:pt>
    <dgm:pt modelId="{FE0FC590-C3AA-4497-A372-8D2567B8CCC9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dirty="0" smtClean="0"/>
            <a:t>Biting, with inoculation of saliva containing the virus</a:t>
          </a:r>
          <a:endParaRPr lang="en-IN" dirty="0"/>
        </a:p>
      </dgm:t>
    </dgm:pt>
    <dgm:pt modelId="{17F4739A-F110-4E6C-94EE-0FC66C85DEBD}" type="parTrans" cxnId="{A5EC253E-F302-4A7C-B599-1155602C1A60}">
      <dgm:prSet/>
      <dgm:spPr/>
      <dgm:t>
        <a:bodyPr/>
        <a:lstStyle/>
        <a:p>
          <a:endParaRPr lang="en-IN"/>
        </a:p>
      </dgm:t>
    </dgm:pt>
    <dgm:pt modelId="{473ACE5A-6806-49C1-8849-C5B72ED47D6B}" type="sibTrans" cxnId="{A5EC253E-F302-4A7C-B599-1155602C1A60}">
      <dgm:prSet/>
      <dgm:spPr/>
      <dgm:t>
        <a:bodyPr/>
        <a:lstStyle/>
        <a:p>
          <a:endParaRPr lang="en-IN"/>
        </a:p>
      </dgm:t>
    </dgm:pt>
    <dgm:pt modelId="{DF36693A-62B7-44D4-BC5D-FC72C8354CD2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Highly susceptible hosts include wolves, foxes, coyotes, jackals, dogs, cattle, raccoons, skunks, bats, and mongooses.</a:t>
          </a:r>
          <a:endParaRPr lang="en-IN" dirty="0"/>
        </a:p>
      </dgm:t>
    </dgm:pt>
    <dgm:pt modelId="{63F42316-F293-457B-9347-E5DDD06963EF}" type="parTrans" cxnId="{E12A2238-361F-4589-997C-67282E69FB61}">
      <dgm:prSet/>
      <dgm:spPr/>
      <dgm:t>
        <a:bodyPr/>
        <a:lstStyle/>
        <a:p>
          <a:endParaRPr lang="en-IN"/>
        </a:p>
      </dgm:t>
    </dgm:pt>
    <dgm:pt modelId="{50BE7E32-9745-4FA8-BC39-DB38FBA5B654}" type="sibTrans" cxnId="{E12A2238-361F-4589-997C-67282E69FB61}">
      <dgm:prSet/>
      <dgm:spPr/>
      <dgm:t>
        <a:bodyPr/>
        <a:lstStyle/>
        <a:p>
          <a:endParaRPr lang="en-IN"/>
        </a:p>
      </dgm:t>
    </dgm:pt>
    <dgm:pt modelId="{3294A6AB-8394-4B5A-804D-4DFDFAA5F831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Moderately susceptible hosts include cats, ferrets, primates, sheep, goats, and horses.</a:t>
          </a:r>
          <a:endParaRPr lang="en-IN" dirty="0"/>
        </a:p>
      </dgm:t>
    </dgm:pt>
    <dgm:pt modelId="{D7B09638-3A7E-42CD-B143-6DCDE3072267}" type="parTrans" cxnId="{F32DDADF-F21A-467D-885C-59779D7EAD0F}">
      <dgm:prSet/>
      <dgm:spPr/>
      <dgm:t>
        <a:bodyPr/>
        <a:lstStyle/>
        <a:p>
          <a:endParaRPr lang="en-IN"/>
        </a:p>
      </dgm:t>
    </dgm:pt>
    <dgm:pt modelId="{675AFAD1-E5B4-41B5-BBA6-1188CF8C7CB8}" type="sibTrans" cxnId="{F32DDADF-F21A-467D-885C-59779D7EAD0F}">
      <dgm:prSet/>
      <dgm:spPr/>
      <dgm:t>
        <a:bodyPr/>
        <a:lstStyle/>
        <a:p>
          <a:endParaRPr lang="en-IN"/>
        </a:p>
      </dgm:t>
    </dgm:pt>
    <dgm:pt modelId="{5BB11F8C-D9B5-43C9-9651-4B9C45EED41C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dirty="0" smtClean="0"/>
            <a:t>Large majority of the cases occur after a dog bite</a:t>
          </a:r>
          <a:endParaRPr lang="en-IN" dirty="0"/>
        </a:p>
      </dgm:t>
    </dgm:pt>
    <dgm:pt modelId="{DFA22CEA-8AF8-4DB9-B383-00ACA3D5B2C9}" type="parTrans" cxnId="{9184E0CC-603C-427C-9E47-6E42BBCF4CC8}">
      <dgm:prSet/>
      <dgm:spPr/>
      <dgm:t>
        <a:bodyPr/>
        <a:lstStyle/>
        <a:p>
          <a:endParaRPr lang="en-IN"/>
        </a:p>
      </dgm:t>
    </dgm:pt>
    <dgm:pt modelId="{7AE8C105-ACD7-4C99-94B8-2A9F871EA098}" type="sibTrans" cxnId="{9184E0CC-603C-427C-9E47-6E42BBCF4CC8}">
      <dgm:prSet/>
      <dgm:spPr/>
      <dgm:t>
        <a:bodyPr/>
        <a:lstStyle/>
        <a:p>
          <a:endParaRPr lang="en-IN"/>
        </a:p>
      </dgm:t>
    </dgm:pt>
    <dgm:pt modelId="{728D3593-7B98-4560-B947-62F623F91FD8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Other routes of transmission </a:t>
          </a:r>
          <a:r>
            <a:rPr lang="en-IN" b="1" i="1" dirty="0" smtClean="0"/>
            <a:t>corneal or solid-organ transplantation</a:t>
          </a:r>
          <a:r>
            <a:rPr lang="en-IN" dirty="0" smtClean="0"/>
            <a:t> in human patients</a:t>
          </a:r>
          <a:endParaRPr lang="en-IN" dirty="0"/>
        </a:p>
      </dgm:t>
    </dgm:pt>
    <dgm:pt modelId="{96CA1DE7-1CBD-4832-A3CE-E9E082842864}" type="parTrans" cxnId="{0DBE585E-5586-41FC-ACB3-C630F088A8B7}">
      <dgm:prSet/>
      <dgm:spPr/>
      <dgm:t>
        <a:bodyPr/>
        <a:lstStyle/>
        <a:p>
          <a:endParaRPr lang="en-IN"/>
        </a:p>
      </dgm:t>
    </dgm:pt>
    <dgm:pt modelId="{9C502366-E09E-4C57-B96F-6CFE6531C682}" type="sibTrans" cxnId="{0DBE585E-5586-41FC-ACB3-C630F088A8B7}">
      <dgm:prSet/>
      <dgm:spPr/>
      <dgm:t>
        <a:bodyPr/>
        <a:lstStyle/>
        <a:p>
          <a:endParaRPr lang="en-IN"/>
        </a:p>
      </dgm:t>
    </dgm:pt>
    <dgm:pt modelId="{647ED31E-9527-47D3-BF5F-A4F606EB7270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Aerosol transmission, such as that occurring within caves containing large numbers of bats</a:t>
          </a:r>
          <a:endParaRPr lang="en-IN" dirty="0"/>
        </a:p>
      </dgm:t>
    </dgm:pt>
    <dgm:pt modelId="{1F401048-0474-4318-B978-4FBA05F09E19}" type="parTrans" cxnId="{585A8DB9-56EB-4FE2-AB71-D1F75E9D7772}">
      <dgm:prSet/>
      <dgm:spPr/>
      <dgm:t>
        <a:bodyPr/>
        <a:lstStyle/>
        <a:p>
          <a:endParaRPr lang="en-IN"/>
        </a:p>
      </dgm:t>
    </dgm:pt>
    <dgm:pt modelId="{42F42F0C-4E91-4965-9AF7-F88FD9D9FDBC}" type="sibTrans" cxnId="{585A8DB9-56EB-4FE2-AB71-D1F75E9D7772}">
      <dgm:prSet/>
      <dgm:spPr/>
      <dgm:t>
        <a:bodyPr/>
        <a:lstStyle/>
        <a:p>
          <a:endParaRPr lang="en-IN"/>
        </a:p>
      </dgm:t>
    </dgm:pt>
    <dgm:pt modelId="{30EEEBA3-9925-40ED-A403-0A4AA253D919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Dogs, wild carnivores, and bats are considered the main natural reservoirs of rabies virus.</a:t>
          </a:r>
          <a:endParaRPr lang="en-IN" dirty="0"/>
        </a:p>
      </dgm:t>
    </dgm:pt>
    <dgm:pt modelId="{5A13666D-5488-47E4-9D79-F65DCCF22A5C}" type="parTrans" cxnId="{477D5D03-F435-4B88-9BBD-3E42F3BDB730}">
      <dgm:prSet/>
      <dgm:spPr/>
      <dgm:t>
        <a:bodyPr/>
        <a:lstStyle/>
        <a:p>
          <a:endParaRPr lang="en-IN"/>
        </a:p>
      </dgm:t>
    </dgm:pt>
    <dgm:pt modelId="{55D06321-9365-4DE0-A24C-F9575EEDC598}" type="sibTrans" cxnId="{477D5D03-F435-4B88-9BBD-3E42F3BDB730}">
      <dgm:prSet/>
      <dgm:spPr/>
      <dgm:t>
        <a:bodyPr/>
        <a:lstStyle/>
        <a:p>
          <a:endParaRPr lang="en-IN"/>
        </a:p>
      </dgm:t>
    </dgm:pt>
    <dgm:pt modelId="{BC81E7D5-1E5B-4BF3-87D7-F9B3656E8174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Ingestion of infected tissues or milk</a:t>
          </a:r>
          <a:endParaRPr lang="en-IN" dirty="0"/>
        </a:p>
      </dgm:t>
    </dgm:pt>
    <dgm:pt modelId="{910945D8-7132-4B92-BAFA-4D76E53859CD}" type="parTrans" cxnId="{648B40DA-80D3-4917-86E4-519A6A34C0FF}">
      <dgm:prSet/>
      <dgm:spPr/>
    </dgm:pt>
    <dgm:pt modelId="{67D416E6-4984-4E99-AE44-8B9E8B1B394C}" type="sibTrans" cxnId="{648B40DA-80D3-4917-86E4-519A6A34C0FF}">
      <dgm:prSet/>
      <dgm:spPr/>
    </dgm:pt>
    <dgm:pt modelId="{B71CA5E5-F092-4B3D-B6CD-AFDFB4071319}" type="pres">
      <dgm:prSet presAssocID="{BFA07E25-2439-44AA-AE9D-0F9DD0648A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6A52F24-76D2-4D8E-92FA-5D6DE04A6062}" type="pres">
      <dgm:prSet presAssocID="{5A7D1EDF-9744-47EB-8315-D628ABFB33C7}" presName="linNode" presStyleCnt="0"/>
      <dgm:spPr/>
    </dgm:pt>
    <dgm:pt modelId="{01601A62-DF39-4D8D-A6C9-9E9CAD9C6FE3}" type="pres">
      <dgm:prSet presAssocID="{5A7D1EDF-9744-47EB-8315-D628ABFB33C7}" presName="parentText" presStyleLbl="node1" presStyleIdx="0" presStyleCnt="2" custScaleX="74690" custScaleY="16639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5B87359-0344-4E4D-BB61-147227BBF3CD}" type="pres">
      <dgm:prSet presAssocID="{5A7D1EDF-9744-47EB-8315-D628ABFB33C7}" presName="descendantText" presStyleLbl="alignAccFollowNode1" presStyleIdx="0" presStyleCnt="2" custScaleX="114360" custScaleY="203402" custLinFactNeighborX="625" custLinFactNeighborY="-88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B165A7-BFAF-4E5E-9A78-B1F90C581AC1}" type="pres">
      <dgm:prSet presAssocID="{79690293-39EC-4850-B161-56BC778C76AA}" presName="sp" presStyleCnt="0"/>
      <dgm:spPr/>
    </dgm:pt>
    <dgm:pt modelId="{CF0CB16F-B4AE-4A27-B3C2-35EDDC00732F}" type="pres">
      <dgm:prSet presAssocID="{E280A53C-D66F-4C14-BD1B-DA49354E9757}" presName="linNode" presStyleCnt="0"/>
      <dgm:spPr/>
    </dgm:pt>
    <dgm:pt modelId="{5E2E3156-888C-4525-B77B-35501C705248}" type="pres">
      <dgm:prSet presAssocID="{E280A53C-D66F-4C14-BD1B-DA49354E9757}" presName="parentText" presStyleLbl="node1" presStyleIdx="1" presStyleCnt="2" custScaleX="75905" custScaleY="21515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8B5000-601E-4595-8AA2-95B6E78B2CCC}" type="pres">
      <dgm:prSet presAssocID="{E280A53C-D66F-4C14-BD1B-DA49354E9757}" presName="descendantText" presStyleLbl="alignAccFollowNode1" presStyleIdx="1" presStyleCnt="2" custScaleX="121501" custScaleY="27800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7E7064D-7E60-44B5-890F-E98D5EC793E0}" type="presOf" srcId="{DF36693A-62B7-44D4-BC5D-FC72C8354CD2}" destId="{F5B87359-0344-4E4D-BB61-147227BBF3CD}" srcOrd="0" destOrd="1" presId="urn:microsoft.com/office/officeart/2005/8/layout/vList5"/>
    <dgm:cxn modelId="{F32DDADF-F21A-467D-885C-59779D7EAD0F}" srcId="{5A7D1EDF-9744-47EB-8315-D628ABFB33C7}" destId="{3294A6AB-8394-4B5A-804D-4DFDFAA5F831}" srcOrd="2" destOrd="0" parTransId="{D7B09638-3A7E-42CD-B143-6DCDE3072267}" sibTransId="{675AFAD1-E5B4-41B5-BBA6-1188CF8C7CB8}"/>
    <dgm:cxn modelId="{477D5D03-F435-4B88-9BBD-3E42F3BDB730}" srcId="{E280A53C-D66F-4C14-BD1B-DA49354E9757}" destId="{30EEEBA3-9925-40ED-A403-0A4AA253D919}" srcOrd="5" destOrd="0" parTransId="{5A13666D-5488-47E4-9D79-F65DCCF22A5C}" sibTransId="{55D06321-9365-4DE0-A24C-F9575EEDC598}"/>
    <dgm:cxn modelId="{C239AC58-0EDE-44FC-BB6A-44C5D99E4449}" srcId="{5A7D1EDF-9744-47EB-8315-D628ABFB33C7}" destId="{F4535763-1092-458E-BD8F-59D8A1A0043A}" srcOrd="0" destOrd="0" parTransId="{4E386C74-993D-4BC1-999F-6139D9D6C6BF}" sibTransId="{74FF7003-C70C-4738-AA9D-75EB0F950659}"/>
    <dgm:cxn modelId="{F22BB299-C684-4B52-983E-47420C6E4967}" type="presOf" srcId="{5A7D1EDF-9744-47EB-8315-D628ABFB33C7}" destId="{01601A62-DF39-4D8D-A6C9-9E9CAD9C6FE3}" srcOrd="0" destOrd="0" presId="urn:microsoft.com/office/officeart/2005/8/layout/vList5"/>
    <dgm:cxn modelId="{31025180-62D2-4DDF-A96C-F486A4C1299C}" type="presOf" srcId="{BC81E7D5-1E5B-4BF3-87D7-F9B3656E8174}" destId="{BA8B5000-601E-4595-8AA2-95B6E78B2CCC}" srcOrd="0" destOrd="4" presId="urn:microsoft.com/office/officeart/2005/8/layout/vList5"/>
    <dgm:cxn modelId="{0DBE585E-5586-41FC-ACB3-C630F088A8B7}" srcId="{E280A53C-D66F-4C14-BD1B-DA49354E9757}" destId="{728D3593-7B98-4560-B947-62F623F91FD8}" srcOrd="2" destOrd="0" parTransId="{96CA1DE7-1CBD-4832-A3CE-E9E082842864}" sibTransId="{9C502366-E09E-4C57-B96F-6CFE6531C682}"/>
    <dgm:cxn modelId="{5B30017D-50DF-4916-BD41-B19128595BBF}" type="presOf" srcId="{3294A6AB-8394-4B5A-804D-4DFDFAA5F831}" destId="{F5B87359-0344-4E4D-BB61-147227BBF3CD}" srcOrd="0" destOrd="2" presId="urn:microsoft.com/office/officeart/2005/8/layout/vList5"/>
    <dgm:cxn modelId="{648B40DA-80D3-4917-86E4-519A6A34C0FF}" srcId="{E280A53C-D66F-4C14-BD1B-DA49354E9757}" destId="{BC81E7D5-1E5B-4BF3-87D7-F9B3656E8174}" srcOrd="4" destOrd="0" parTransId="{910945D8-7132-4B92-BAFA-4D76E53859CD}" sibTransId="{67D416E6-4984-4E99-AE44-8B9E8B1B394C}"/>
    <dgm:cxn modelId="{3B3E6E22-5FA9-4BF6-8B7F-C6FFBB7D3FF6}" type="presOf" srcId="{F4535763-1092-458E-BD8F-59D8A1A0043A}" destId="{F5B87359-0344-4E4D-BB61-147227BBF3CD}" srcOrd="0" destOrd="0" presId="urn:microsoft.com/office/officeart/2005/8/layout/vList5"/>
    <dgm:cxn modelId="{74FD2103-AA3A-4EB3-8FBD-D960336BE0A0}" srcId="{BFA07E25-2439-44AA-AE9D-0F9DD0648AAC}" destId="{E280A53C-D66F-4C14-BD1B-DA49354E9757}" srcOrd="1" destOrd="0" parTransId="{F7F181C4-7D54-41FC-B252-D1209EBE5105}" sibTransId="{7399B0E6-088A-4F3C-B908-6713E65E40EE}"/>
    <dgm:cxn modelId="{A0CD7951-954F-444F-8179-FF94F6A6A535}" type="presOf" srcId="{E280A53C-D66F-4C14-BD1B-DA49354E9757}" destId="{5E2E3156-888C-4525-B77B-35501C705248}" srcOrd="0" destOrd="0" presId="urn:microsoft.com/office/officeart/2005/8/layout/vList5"/>
    <dgm:cxn modelId="{9184E0CC-603C-427C-9E47-6E42BBCF4CC8}" srcId="{E280A53C-D66F-4C14-BD1B-DA49354E9757}" destId="{5BB11F8C-D9B5-43C9-9651-4B9C45EED41C}" srcOrd="1" destOrd="0" parTransId="{DFA22CEA-8AF8-4DB9-B383-00ACA3D5B2C9}" sibTransId="{7AE8C105-ACD7-4C99-94B8-2A9F871EA098}"/>
    <dgm:cxn modelId="{585A8DB9-56EB-4FE2-AB71-D1F75E9D7772}" srcId="{E280A53C-D66F-4C14-BD1B-DA49354E9757}" destId="{647ED31E-9527-47D3-BF5F-A4F606EB7270}" srcOrd="3" destOrd="0" parTransId="{1F401048-0474-4318-B978-4FBA05F09E19}" sibTransId="{42F42F0C-4E91-4965-9AF7-F88FD9D9FDBC}"/>
    <dgm:cxn modelId="{E12A2238-361F-4589-997C-67282E69FB61}" srcId="{5A7D1EDF-9744-47EB-8315-D628ABFB33C7}" destId="{DF36693A-62B7-44D4-BC5D-FC72C8354CD2}" srcOrd="1" destOrd="0" parTransId="{63F42316-F293-457B-9347-E5DDD06963EF}" sibTransId="{50BE7E32-9745-4FA8-BC39-DB38FBA5B654}"/>
    <dgm:cxn modelId="{EC39BA03-BF56-43F7-8AB0-4FA5898BA30E}" type="presOf" srcId="{647ED31E-9527-47D3-BF5F-A4F606EB7270}" destId="{BA8B5000-601E-4595-8AA2-95B6E78B2CCC}" srcOrd="0" destOrd="3" presId="urn:microsoft.com/office/officeart/2005/8/layout/vList5"/>
    <dgm:cxn modelId="{59ACA98C-4D62-41BA-B448-DCBCE34B708A}" srcId="{BFA07E25-2439-44AA-AE9D-0F9DD0648AAC}" destId="{5A7D1EDF-9744-47EB-8315-D628ABFB33C7}" srcOrd="0" destOrd="0" parTransId="{4D62C218-B2A2-4153-B249-C1FF4F8E8F9E}" sibTransId="{79690293-39EC-4850-B161-56BC778C76AA}"/>
    <dgm:cxn modelId="{C1B425A1-72D8-4F5B-A671-DA9430D00F58}" type="presOf" srcId="{30EEEBA3-9925-40ED-A403-0A4AA253D919}" destId="{BA8B5000-601E-4595-8AA2-95B6E78B2CCC}" srcOrd="0" destOrd="5" presId="urn:microsoft.com/office/officeart/2005/8/layout/vList5"/>
    <dgm:cxn modelId="{0BC2B1B1-0EA2-48C8-9A1E-348D438364F2}" type="presOf" srcId="{FE0FC590-C3AA-4497-A372-8D2567B8CCC9}" destId="{BA8B5000-601E-4595-8AA2-95B6E78B2CCC}" srcOrd="0" destOrd="0" presId="urn:microsoft.com/office/officeart/2005/8/layout/vList5"/>
    <dgm:cxn modelId="{13EF5D98-1E0A-4DCA-8B04-9DEDE0DDB774}" type="presOf" srcId="{5BB11F8C-D9B5-43C9-9651-4B9C45EED41C}" destId="{BA8B5000-601E-4595-8AA2-95B6E78B2CCC}" srcOrd="0" destOrd="1" presId="urn:microsoft.com/office/officeart/2005/8/layout/vList5"/>
    <dgm:cxn modelId="{EA87ECFC-74DE-4C5F-83A4-8DCAF55619F6}" type="presOf" srcId="{728D3593-7B98-4560-B947-62F623F91FD8}" destId="{BA8B5000-601E-4595-8AA2-95B6E78B2CCC}" srcOrd="0" destOrd="2" presId="urn:microsoft.com/office/officeart/2005/8/layout/vList5"/>
    <dgm:cxn modelId="{12C26DBA-8121-4D4C-AC1C-5E8415530EA0}" type="presOf" srcId="{BFA07E25-2439-44AA-AE9D-0F9DD0648AAC}" destId="{B71CA5E5-F092-4B3D-B6CD-AFDFB4071319}" srcOrd="0" destOrd="0" presId="urn:microsoft.com/office/officeart/2005/8/layout/vList5"/>
    <dgm:cxn modelId="{A5EC253E-F302-4A7C-B599-1155602C1A60}" srcId="{E280A53C-D66F-4C14-BD1B-DA49354E9757}" destId="{FE0FC590-C3AA-4497-A372-8D2567B8CCC9}" srcOrd="0" destOrd="0" parTransId="{17F4739A-F110-4E6C-94EE-0FC66C85DEBD}" sibTransId="{473ACE5A-6806-49C1-8849-C5B72ED47D6B}"/>
    <dgm:cxn modelId="{DFE65030-DE65-45FB-9A68-045AD3F5D2B0}" type="presParOf" srcId="{B71CA5E5-F092-4B3D-B6CD-AFDFB4071319}" destId="{46A52F24-76D2-4D8E-92FA-5D6DE04A6062}" srcOrd="0" destOrd="0" presId="urn:microsoft.com/office/officeart/2005/8/layout/vList5"/>
    <dgm:cxn modelId="{0F273395-6AA4-4855-A59B-3EFCDB5DD9B1}" type="presParOf" srcId="{46A52F24-76D2-4D8E-92FA-5D6DE04A6062}" destId="{01601A62-DF39-4D8D-A6C9-9E9CAD9C6FE3}" srcOrd="0" destOrd="0" presId="urn:microsoft.com/office/officeart/2005/8/layout/vList5"/>
    <dgm:cxn modelId="{F9B4AF27-C2A9-431B-9AB8-7F6A42DABA03}" type="presParOf" srcId="{46A52F24-76D2-4D8E-92FA-5D6DE04A6062}" destId="{F5B87359-0344-4E4D-BB61-147227BBF3CD}" srcOrd="1" destOrd="0" presId="urn:microsoft.com/office/officeart/2005/8/layout/vList5"/>
    <dgm:cxn modelId="{D384FA5B-38FF-4E67-B211-8283A000C88F}" type="presParOf" srcId="{B71CA5E5-F092-4B3D-B6CD-AFDFB4071319}" destId="{9FB165A7-BFAF-4E5E-9A78-B1F90C581AC1}" srcOrd="1" destOrd="0" presId="urn:microsoft.com/office/officeart/2005/8/layout/vList5"/>
    <dgm:cxn modelId="{84DF9AA4-9E5A-4EAE-AA63-1FF048B99C44}" type="presParOf" srcId="{B71CA5E5-F092-4B3D-B6CD-AFDFB4071319}" destId="{CF0CB16F-B4AE-4A27-B3C2-35EDDC00732F}" srcOrd="2" destOrd="0" presId="urn:microsoft.com/office/officeart/2005/8/layout/vList5"/>
    <dgm:cxn modelId="{5A316FC7-79FA-4223-B594-2E63BA1E97BF}" type="presParOf" srcId="{CF0CB16F-B4AE-4A27-B3C2-35EDDC00732F}" destId="{5E2E3156-888C-4525-B77B-35501C705248}" srcOrd="0" destOrd="0" presId="urn:microsoft.com/office/officeart/2005/8/layout/vList5"/>
    <dgm:cxn modelId="{59F8D739-4F40-484B-9297-39B7367EF8E2}" type="presParOf" srcId="{CF0CB16F-B4AE-4A27-B3C2-35EDDC00732F}" destId="{BA8B5000-601E-4595-8AA2-95B6E78B2CCC}" srcOrd="1" destOrd="0" presId="urn:microsoft.com/office/officeart/2005/8/layout/vList5"/>
  </dgm:cxnLst>
  <dgm:bg/>
  <dgm:whole>
    <a:ln w="28575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211D8-4DD2-4A03-90B3-EEC4BCC2A1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462773-AB93-4463-9431-2621CABC6AE1}">
      <dgm:prSet phldrT="[Text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Incubation Period</a:t>
          </a:r>
          <a:endParaRPr lang="en-IN" sz="2400" b="1" dirty="0">
            <a:solidFill>
              <a:schemeClr val="tx1"/>
            </a:solidFill>
          </a:endParaRPr>
        </a:p>
      </dgm:t>
    </dgm:pt>
    <dgm:pt modelId="{DA5C85EE-2A35-4C9A-9491-927299A2369A}" type="parTrans" cxnId="{8859CB7A-E90B-4A06-8587-2AEAD5B7C4D9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89B59C83-5ED3-422A-946C-B5D977ED5E9B}" type="sibTrans" cxnId="{8859CB7A-E90B-4A06-8587-2AEAD5B7C4D9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0E66C7D2-5389-48F5-A627-5F61F71DFED8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sz="2400" dirty="0" smtClean="0">
              <a:solidFill>
                <a:schemeClr val="tx1"/>
              </a:solidFill>
            </a:rPr>
            <a:t>In dogs IP varies from a week to many months</a:t>
          </a:r>
          <a:endParaRPr lang="en-IN" sz="2400" dirty="0">
            <a:solidFill>
              <a:schemeClr val="tx1"/>
            </a:solidFill>
          </a:endParaRPr>
        </a:p>
      </dgm:t>
    </dgm:pt>
    <dgm:pt modelId="{6C5490A8-5BE5-499E-8058-8FC6EE5D5278}" type="parTrans" cxnId="{9AFB8C8E-6811-4140-8DF0-D554059672AF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8A0C039B-79EE-4303-9233-0D0D67DF21AF}" type="sibTrans" cxnId="{9AFB8C8E-6811-4140-8DF0-D554059672AF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32555959-23D5-4B7C-B234-F50047241D95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sz="2400" dirty="0" smtClean="0">
              <a:solidFill>
                <a:schemeClr val="tx1"/>
              </a:solidFill>
            </a:rPr>
            <a:t>The outcome after a bite from a rabid animal include:</a:t>
          </a:r>
          <a:endParaRPr lang="en-IN" sz="2400" dirty="0">
            <a:solidFill>
              <a:schemeClr val="tx1"/>
            </a:solidFill>
          </a:endParaRPr>
        </a:p>
      </dgm:t>
    </dgm:pt>
    <dgm:pt modelId="{60310419-9CC9-4740-BE8F-57DF09132498}" type="parTrans" cxnId="{0DBB02A6-EDF6-42E5-8D34-4839B5DA6CD2}">
      <dgm:prSet/>
      <dgm:spPr/>
      <dgm:t>
        <a:bodyPr/>
        <a:lstStyle/>
        <a:p>
          <a:endParaRPr lang="en-IN"/>
        </a:p>
      </dgm:t>
    </dgm:pt>
    <dgm:pt modelId="{FB4951A5-BBA0-4FF8-BC59-E64E52C43113}" type="sibTrans" cxnId="{0DBB02A6-EDF6-42E5-8D34-4839B5DA6CD2}">
      <dgm:prSet/>
      <dgm:spPr/>
      <dgm:t>
        <a:bodyPr/>
        <a:lstStyle/>
        <a:p>
          <a:endParaRPr lang="en-IN"/>
        </a:p>
      </dgm:t>
    </dgm:pt>
    <dgm:pt modelId="{0CB27877-069D-4C5E-8F2A-E1E033D46802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The proximity of the bite site to the central nervous system (CNS)</a:t>
          </a:r>
          <a:endParaRPr lang="en-IN" sz="2400" i="1" dirty="0">
            <a:solidFill>
              <a:srgbClr val="FF0000"/>
            </a:solidFill>
          </a:endParaRPr>
        </a:p>
      </dgm:t>
    </dgm:pt>
    <dgm:pt modelId="{19549CF6-EFD7-447B-A114-DEEB9EBB1A70}" type="parTrans" cxnId="{0A4B77AC-DB51-44D9-8239-590739374168}">
      <dgm:prSet/>
      <dgm:spPr/>
      <dgm:t>
        <a:bodyPr/>
        <a:lstStyle/>
        <a:p>
          <a:endParaRPr lang="en-IN"/>
        </a:p>
      </dgm:t>
    </dgm:pt>
    <dgm:pt modelId="{53C36E32-6C75-4DE2-9FE1-9A09B7B57585}" type="sibTrans" cxnId="{0A4B77AC-DB51-44D9-8239-590739374168}">
      <dgm:prSet/>
      <dgm:spPr/>
      <dgm:t>
        <a:bodyPr/>
        <a:lstStyle/>
        <a:p>
          <a:endParaRPr lang="en-IN"/>
        </a:p>
      </dgm:t>
    </dgm:pt>
    <dgm:pt modelId="{3F3FFF34-417A-492F-8EDE-A2EBF97C931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 The degree of innervation of the bite site</a:t>
          </a:r>
          <a:endParaRPr lang="en-IN" sz="2400" i="1" dirty="0">
            <a:solidFill>
              <a:srgbClr val="FF0000"/>
            </a:solidFill>
          </a:endParaRPr>
        </a:p>
      </dgm:t>
    </dgm:pt>
    <dgm:pt modelId="{D500D229-3EA5-4FCC-9284-FD00359CB709}" type="parTrans" cxnId="{58017A34-1FEC-4165-A9B3-37BF85E8B6E6}">
      <dgm:prSet/>
      <dgm:spPr/>
      <dgm:t>
        <a:bodyPr/>
        <a:lstStyle/>
        <a:p>
          <a:endParaRPr lang="en-IN"/>
        </a:p>
      </dgm:t>
    </dgm:pt>
    <dgm:pt modelId="{52D3BE35-D0CC-43EA-8CB8-CACB9D3FBE0A}" type="sibTrans" cxnId="{58017A34-1FEC-4165-A9B3-37BF85E8B6E6}">
      <dgm:prSet/>
      <dgm:spPr/>
      <dgm:t>
        <a:bodyPr/>
        <a:lstStyle/>
        <a:p>
          <a:endParaRPr lang="en-IN"/>
        </a:p>
      </dgm:t>
    </dgm:pt>
    <dgm:pt modelId="{B1277DAC-B466-497F-9CB8-C6A4AC65F306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 The age of the host (young animals are more susceptible)</a:t>
          </a:r>
          <a:endParaRPr lang="en-IN" sz="2400" i="1" dirty="0">
            <a:solidFill>
              <a:srgbClr val="FF0000"/>
            </a:solidFill>
          </a:endParaRPr>
        </a:p>
      </dgm:t>
    </dgm:pt>
    <dgm:pt modelId="{6E46550B-3135-4C47-9804-7D3978690D36}" type="parTrans" cxnId="{DA0BF12F-BAED-4B70-A600-1E3F541CEA9C}">
      <dgm:prSet/>
      <dgm:spPr/>
      <dgm:t>
        <a:bodyPr/>
        <a:lstStyle/>
        <a:p>
          <a:endParaRPr lang="en-IN"/>
        </a:p>
      </dgm:t>
    </dgm:pt>
    <dgm:pt modelId="{AC1AC6E0-BE76-434B-89FE-B41A7FD5A43C}" type="sibTrans" cxnId="{DA0BF12F-BAED-4B70-A600-1E3F541CEA9C}">
      <dgm:prSet/>
      <dgm:spPr/>
      <dgm:t>
        <a:bodyPr/>
        <a:lstStyle/>
        <a:p>
          <a:endParaRPr lang="en-IN"/>
        </a:p>
      </dgm:t>
    </dgm:pt>
    <dgm:pt modelId="{D4B30B8A-73AA-457E-A454-A9797E8965DB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 The amount of virus inoculated, and</a:t>
          </a:r>
          <a:endParaRPr lang="en-IN" sz="2400" i="1" dirty="0">
            <a:solidFill>
              <a:srgbClr val="FF0000"/>
            </a:solidFill>
          </a:endParaRPr>
        </a:p>
      </dgm:t>
    </dgm:pt>
    <dgm:pt modelId="{09AE106D-E0F8-440C-AADD-AED32CE9826B}" type="parTrans" cxnId="{0571E8D3-E02A-4095-B91A-F9E8D10D2B82}">
      <dgm:prSet/>
      <dgm:spPr/>
      <dgm:t>
        <a:bodyPr/>
        <a:lstStyle/>
        <a:p>
          <a:endParaRPr lang="en-IN"/>
        </a:p>
      </dgm:t>
    </dgm:pt>
    <dgm:pt modelId="{237A2130-76C1-4A0F-9D63-CEB05C4B200B}" type="sibTrans" cxnId="{0571E8D3-E02A-4095-B91A-F9E8D10D2B82}">
      <dgm:prSet/>
      <dgm:spPr/>
      <dgm:t>
        <a:bodyPr/>
        <a:lstStyle/>
        <a:p>
          <a:endParaRPr lang="en-IN"/>
        </a:p>
      </dgm:t>
    </dgm:pt>
    <dgm:pt modelId="{31776E40-8F4E-4E37-9F4B-DFF8CDB30C72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The </a:t>
          </a:r>
          <a:r>
            <a:rPr lang="en-IN" sz="2400" i="1" dirty="0" err="1" smtClean="0">
              <a:solidFill>
                <a:srgbClr val="FF0000"/>
              </a:solidFill>
            </a:rPr>
            <a:t>neuro</a:t>
          </a:r>
          <a:r>
            <a:rPr lang="en-IN" sz="2400" i="1" dirty="0" smtClean="0">
              <a:solidFill>
                <a:srgbClr val="FF0000"/>
              </a:solidFill>
            </a:rPr>
            <a:t>-invasiveness of the rabies virus variant involved</a:t>
          </a:r>
          <a:endParaRPr lang="en-IN" sz="2400" i="1" dirty="0">
            <a:solidFill>
              <a:srgbClr val="FF0000"/>
            </a:solidFill>
          </a:endParaRPr>
        </a:p>
      </dgm:t>
    </dgm:pt>
    <dgm:pt modelId="{52221271-F67D-4D5C-BEAB-1FCFC35F6459}" type="parTrans" cxnId="{CFF224CF-0C9D-4848-8B49-B235F251D370}">
      <dgm:prSet/>
      <dgm:spPr/>
      <dgm:t>
        <a:bodyPr/>
        <a:lstStyle/>
        <a:p>
          <a:endParaRPr lang="en-IN"/>
        </a:p>
      </dgm:t>
    </dgm:pt>
    <dgm:pt modelId="{D4532DAC-1F58-4470-A303-1CD84E744467}" type="sibTrans" cxnId="{CFF224CF-0C9D-4848-8B49-B235F251D370}">
      <dgm:prSet/>
      <dgm:spPr/>
      <dgm:t>
        <a:bodyPr/>
        <a:lstStyle/>
        <a:p>
          <a:endParaRPr lang="en-IN"/>
        </a:p>
      </dgm:t>
    </dgm:pt>
    <dgm:pt modelId="{FDB406D0-2206-4BD9-BF74-B4D8268402FC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chemeClr val="tx1"/>
              </a:solidFill>
            </a:rPr>
            <a:t>The course of rabies typically lasts 3 to 8 days in dogs</a:t>
          </a:r>
          <a:endParaRPr lang="en-IN" sz="2400" i="1" dirty="0">
            <a:solidFill>
              <a:schemeClr val="tx1"/>
            </a:solidFill>
          </a:endParaRPr>
        </a:p>
      </dgm:t>
    </dgm:pt>
    <dgm:pt modelId="{9512F0D5-52C0-4BBE-8872-5A2C6E317578}" type="parTrans" cxnId="{66EACAFE-1A20-476A-B4DA-B6F4B873B983}">
      <dgm:prSet/>
      <dgm:spPr/>
      <dgm:t>
        <a:bodyPr/>
        <a:lstStyle/>
        <a:p>
          <a:endParaRPr lang="en-IN"/>
        </a:p>
      </dgm:t>
    </dgm:pt>
    <dgm:pt modelId="{9D9923F9-DA40-4330-9DB3-77119F42D0E3}" type="sibTrans" cxnId="{66EACAFE-1A20-476A-B4DA-B6F4B873B983}">
      <dgm:prSet/>
      <dgm:spPr/>
      <dgm:t>
        <a:bodyPr/>
        <a:lstStyle/>
        <a:p>
          <a:endParaRPr lang="en-IN"/>
        </a:p>
      </dgm:t>
    </dgm:pt>
    <dgm:pt modelId="{E8BF3ADD-205F-4F22-B45F-15510091EBB0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dirty="0" smtClean="0">
              <a:solidFill>
                <a:schemeClr val="tx1"/>
              </a:solidFill>
            </a:rPr>
            <a:t>Most rabies cases in dogs develop within 21–80 days after exposure, but the incubation period may be shorter or considerably longer.</a:t>
          </a:r>
          <a:endParaRPr lang="en-IN" sz="2400" dirty="0">
            <a:solidFill>
              <a:schemeClr val="tx1"/>
            </a:solidFill>
          </a:endParaRPr>
        </a:p>
      </dgm:t>
    </dgm:pt>
    <dgm:pt modelId="{8090AB92-79B3-453C-BDA3-BC698B4BA6CF}" type="parTrans" cxnId="{FA774362-27A2-4C7D-9B21-847BBEB3E3B2}">
      <dgm:prSet/>
      <dgm:spPr/>
    </dgm:pt>
    <dgm:pt modelId="{CAEC9510-E9CE-4CEB-8C38-78C5D46AB3E1}" type="sibTrans" cxnId="{FA774362-27A2-4C7D-9B21-847BBEB3E3B2}">
      <dgm:prSet/>
      <dgm:spPr/>
    </dgm:pt>
    <dgm:pt modelId="{3B97A1BE-359C-41C9-BA04-03F3A9809370}" type="pres">
      <dgm:prSet presAssocID="{4BA211D8-4DD2-4A03-90B3-EEC4BCC2A1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43810E2-808D-4228-B957-A5BAA67C00E6}" type="pres">
      <dgm:prSet presAssocID="{79462773-AB93-4463-9431-2621CABC6AE1}" presName="linNode" presStyleCnt="0"/>
      <dgm:spPr/>
    </dgm:pt>
    <dgm:pt modelId="{FDE93198-5B23-42FD-A735-B86D99CAF28D}" type="pres">
      <dgm:prSet presAssocID="{79462773-AB93-4463-9431-2621CABC6AE1}" presName="parentText" presStyleLbl="node1" presStyleIdx="0" presStyleCnt="1" custScaleX="8597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D53BC6-B0AC-4A79-A0FF-6FE6BE12D14C}" type="pres">
      <dgm:prSet presAssocID="{79462773-AB93-4463-9431-2621CABC6AE1}" presName="descendantText" presStyleLbl="alignAccFollowNode1" presStyleIdx="0" presStyleCnt="1" custScaleX="151369" custScaleY="125006" custLinFactNeighborX="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9AED511-9427-406C-ACD3-BFCE27A3ABD5}" type="presOf" srcId="{0CB27877-069D-4C5E-8F2A-E1E033D46802}" destId="{4AD53BC6-B0AC-4A79-A0FF-6FE6BE12D14C}" srcOrd="0" destOrd="3" presId="urn:microsoft.com/office/officeart/2005/8/layout/vList5"/>
    <dgm:cxn modelId="{66CEF997-73B7-43F6-82DC-A1A3C47BACAF}" type="presOf" srcId="{32555959-23D5-4B7C-B234-F50047241D95}" destId="{4AD53BC6-B0AC-4A79-A0FF-6FE6BE12D14C}" srcOrd="0" destOrd="2" presId="urn:microsoft.com/office/officeart/2005/8/layout/vList5"/>
    <dgm:cxn modelId="{CFF224CF-0C9D-4848-8B49-B235F251D370}" srcId="{79462773-AB93-4463-9431-2621CABC6AE1}" destId="{31776E40-8F4E-4E37-9F4B-DFF8CDB30C72}" srcOrd="7" destOrd="0" parTransId="{52221271-F67D-4D5C-BEAB-1FCFC35F6459}" sibTransId="{D4532DAC-1F58-4470-A303-1CD84E744467}"/>
    <dgm:cxn modelId="{9D9EE462-7937-412C-A57F-920E094C8AFB}" type="presOf" srcId="{D4B30B8A-73AA-457E-A454-A9797E8965DB}" destId="{4AD53BC6-B0AC-4A79-A0FF-6FE6BE12D14C}" srcOrd="0" destOrd="6" presId="urn:microsoft.com/office/officeart/2005/8/layout/vList5"/>
    <dgm:cxn modelId="{799C5ABF-14D3-44EF-8F83-FE47C501A814}" type="presOf" srcId="{FDB406D0-2206-4BD9-BF74-B4D8268402FC}" destId="{4AD53BC6-B0AC-4A79-A0FF-6FE6BE12D14C}" srcOrd="0" destOrd="8" presId="urn:microsoft.com/office/officeart/2005/8/layout/vList5"/>
    <dgm:cxn modelId="{58017A34-1FEC-4165-A9B3-37BF85E8B6E6}" srcId="{79462773-AB93-4463-9431-2621CABC6AE1}" destId="{3F3FFF34-417A-492F-8EDE-A2EBF97C9313}" srcOrd="4" destOrd="0" parTransId="{D500D229-3EA5-4FCC-9284-FD00359CB709}" sibTransId="{52D3BE35-D0CC-43EA-8CB8-CACB9D3FBE0A}"/>
    <dgm:cxn modelId="{66EACAFE-1A20-476A-B4DA-B6F4B873B983}" srcId="{79462773-AB93-4463-9431-2621CABC6AE1}" destId="{FDB406D0-2206-4BD9-BF74-B4D8268402FC}" srcOrd="8" destOrd="0" parTransId="{9512F0D5-52C0-4BBE-8872-5A2C6E317578}" sibTransId="{9D9923F9-DA40-4330-9DB3-77119F42D0E3}"/>
    <dgm:cxn modelId="{DA0BF12F-BAED-4B70-A600-1E3F541CEA9C}" srcId="{79462773-AB93-4463-9431-2621CABC6AE1}" destId="{B1277DAC-B466-497F-9CB8-C6A4AC65F306}" srcOrd="5" destOrd="0" parTransId="{6E46550B-3135-4C47-9804-7D3978690D36}" sibTransId="{AC1AC6E0-BE76-434B-89FE-B41A7FD5A43C}"/>
    <dgm:cxn modelId="{8859CB7A-E90B-4A06-8587-2AEAD5B7C4D9}" srcId="{4BA211D8-4DD2-4A03-90B3-EEC4BCC2A1DB}" destId="{79462773-AB93-4463-9431-2621CABC6AE1}" srcOrd="0" destOrd="0" parTransId="{DA5C85EE-2A35-4C9A-9491-927299A2369A}" sibTransId="{89B59C83-5ED3-422A-946C-B5D977ED5E9B}"/>
    <dgm:cxn modelId="{C20CBEB5-942C-4717-B952-E45BE017BFF1}" type="presOf" srcId="{0E66C7D2-5389-48F5-A627-5F61F71DFED8}" destId="{4AD53BC6-B0AC-4A79-A0FF-6FE6BE12D14C}" srcOrd="0" destOrd="0" presId="urn:microsoft.com/office/officeart/2005/8/layout/vList5"/>
    <dgm:cxn modelId="{9AA06653-BB9C-4295-8321-D9D78DD55E2A}" type="presOf" srcId="{4BA211D8-4DD2-4A03-90B3-EEC4BCC2A1DB}" destId="{3B97A1BE-359C-41C9-BA04-03F3A9809370}" srcOrd="0" destOrd="0" presId="urn:microsoft.com/office/officeart/2005/8/layout/vList5"/>
    <dgm:cxn modelId="{A060C00A-3FED-4313-A17A-9DBAD8606765}" type="presOf" srcId="{3F3FFF34-417A-492F-8EDE-A2EBF97C9313}" destId="{4AD53BC6-B0AC-4A79-A0FF-6FE6BE12D14C}" srcOrd="0" destOrd="4" presId="urn:microsoft.com/office/officeart/2005/8/layout/vList5"/>
    <dgm:cxn modelId="{58798624-C744-47F9-9D57-746ED044EF86}" type="presOf" srcId="{79462773-AB93-4463-9431-2621CABC6AE1}" destId="{FDE93198-5B23-42FD-A735-B86D99CAF28D}" srcOrd="0" destOrd="0" presId="urn:microsoft.com/office/officeart/2005/8/layout/vList5"/>
    <dgm:cxn modelId="{9AFB8C8E-6811-4140-8DF0-D554059672AF}" srcId="{79462773-AB93-4463-9431-2621CABC6AE1}" destId="{0E66C7D2-5389-48F5-A627-5F61F71DFED8}" srcOrd="0" destOrd="0" parTransId="{6C5490A8-5BE5-499E-8058-8FC6EE5D5278}" sibTransId="{8A0C039B-79EE-4303-9233-0D0D67DF21AF}"/>
    <dgm:cxn modelId="{0A4B77AC-DB51-44D9-8239-590739374168}" srcId="{79462773-AB93-4463-9431-2621CABC6AE1}" destId="{0CB27877-069D-4C5E-8F2A-E1E033D46802}" srcOrd="3" destOrd="0" parTransId="{19549CF6-EFD7-447B-A114-DEEB9EBB1A70}" sibTransId="{53C36E32-6C75-4DE2-9FE1-9A09B7B57585}"/>
    <dgm:cxn modelId="{0571E8D3-E02A-4095-B91A-F9E8D10D2B82}" srcId="{79462773-AB93-4463-9431-2621CABC6AE1}" destId="{D4B30B8A-73AA-457E-A454-A9797E8965DB}" srcOrd="6" destOrd="0" parTransId="{09AE106D-E0F8-440C-AADD-AED32CE9826B}" sibTransId="{237A2130-76C1-4A0F-9D63-CEB05C4B200B}"/>
    <dgm:cxn modelId="{FA774362-27A2-4C7D-9B21-847BBEB3E3B2}" srcId="{79462773-AB93-4463-9431-2621CABC6AE1}" destId="{E8BF3ADD-205F-4F22-B45F-15510091EBB0}" srcOrd="1" destOrd="0" parTransId="{8090AB92-79B3-453C-BDA3-BC698B4BA6CF}" sibTransId="{CAEC9510-E9CE-4CEB-8C38-78C5D46AB3E1}"/>
    <dgm:cxn modelId="{0DBB02A6-EDF6-42E5-8D34-4839B5DA6CD2}" srcId="{79462773-AB93-4463-9431-2621CABC6AE1}" destId="{32555959-23D5-4B7C-B234-F50047241D95}" srcOrd="2" destOrd="0" parTransId="{60310419-9CC9-4740-BE8F-57DF09132498}" sibTransId="{FB4951A5-BBA0-4FF8-BC59-E64E52C43113}"/>
    <dgm:cxn modelId="{BF462618-4E7C-4F41-89FB-A24472649192}" type="presOf" srcId="{31776E40-8F4E-4E37-9F4B-DFF8CDB30C72}" destId="{4AD53BC6-B0AC-4A79-A0FF-6FE6BE12D14C}" srcOrd="0" destOrd="7" presId="urn:microsoft.com/office/officeart/2005/8/layout/vList5"/>
    <dgm:cxn modelId="{18592C5A-956C-4BB6-BBDF-15C59D23A59D}" type="presOf" srcId="{E8BF3ADD-205F-4F22-B45F-15510091EBB0}" destId="{4AD53BC6-B0AC-4A79-A0FF-6FE6BE12D14C}" srcOrd="0" destOrd="1" presId="urn:microsoft.com/office/officeart/2005/8/layout/vList5"/>
    <dgm:cxn modelId="{AA342CF8-B8F3-4A50-A67A-14D668631698}" type="presOf" srcId="{B1277DAC-B466-497F-9CB8-C6A4AC65F306}" destId="{4AD53BC6-B0AC-4A79-A0FF-6FE6BE12D14C}" srcOrd="0" destOrd="5" presId="urn:microsoft.com/office/officeart/2005/8/layout/vList5"/>
    <dgm:cxn modelId="{9FC470F9-FEAE-4D09-9DEF-7D4F0200FBD1}" type="presParOf" srcId="{3B97A1BE-359C-41C9-BA04-03F3A9809370}" destId="{443810E2-808D-4228-B957-A5BAA67C00E6}" srcOrd="0" destOrd="0" presId="urn:microsoft.com/office/officeart/2005/8/layout/vList5"/>
    <dgm:cxn modelId="{F5AB0301-98D4-4343-9E39-1EEC81DC7C22}" type="presParOf" srcId="{443810E2-808D-4228-B957-A5BAA67C00E6}" destId="{FDE93198-5B23-42FD-A735-B86D99CAF28D}" srcOrd="0" destOrd="0" presId="urn:microsoft.com/office/officeart/2005/8/layout/vList5"/>
    <dgm:cxn modelId="{ABC30F97-809A-4B37-A3C9-480B5D392BB1}" type="presParOf" srcId="{443810E2-808D-4228-B957-A5BAA67C00E6}" destId="{4AD53BC6-B0AC-4A79-A0FF-6FE6BE12D14C}" srcOrd="1" destOrd="0" presId="urn:microsoft.com/office/officeart/2005/8/layout/vList5"/>
  </dgm:cxnLst>
  <dgm:bg/>
  <dgm:whole>
    <a:ln w="28575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B2384-2C6C-4866-B2AA-69B2E23F6A12}">
      <dsp:nvSpPr>
        <dsp:cNvPr id="0" name=""/>
        <dsp:cNvSpPr/>
      </dsp:nvSpPr>
      <dsp:spPr>
        <a:xfrm rot="5400000">
          <a:off x="3083017" y="187417"/>
          <a:ext cx="6166172" cy="5803392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8575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 smtClean="0"/>
            <a:t>Rabies is a deadly, zoonotic, neurologic disease.</a:t>
          </a:r>
          <a:endParaRPr lang="en-IN" sz="2400" b="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 smtClean="0"/>
            <a:t>Bullet-shaped, enveloped RNA virus that belongs to the genus </a:t>
          </a:r>
          <a:r>
            <a:rPr lang="en-IN" sz="2400" b="0" kern="1200" dirty="0" err="1" smtClean="0"/>
            <a:t>Lyssavirus</a:t>
          </a:r>
          <a:r>
            <a:rPr lang="en-IN" sz="2400" b="0" kern="1200" dirty="0" smtClean="0"/>
            <a:t>, of </a:t>
          </a:r>
          <a:r>
            <a:rPr lang="en-IN" sz="2400" b="0" kern="1200" dirty="0" err="1" smtClean="0"/>
            <a:t>Rhabdoviridae</a:t>
          </a:r>
          <a:r>
            <a:rPr lang="en-IN" sz="2400" b="0" kern="1200" dirty="0" smtClean="0"/>
            <a:t> family</a:t>
          </a:r>
          <a:endParaRPr lang="en-IN" sz="2400" b="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 smtClean="0"/>
            <a:t>Readily inactivated by a variety of disinfectants, soaps, ultraviolet light, and heat.</a:t>
          </a:r>
          <a:endParaRPr lang="en-IN" sz="2400" b="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 smtClean="0"/>
            <a:t>There are seven </a:t>
          </a:r>
          <a:r>
            <a:rPr lang="en-IN" sz="2400" b="0" kern="1200" dirty="0" err="1" smtClean="0"/>
            <a:t>lyssavirus</a:t>
          </a:r>
          <a:r>
            <a:rPr lang="en-IN" sz="2400" b="0" kern="1200" dirty="0" smtClean="0"/>
            <a:t> genotypes, where classical rabies virus belongs to genotype 1.</a:t>
          </a:r>
          <a:endParaRPr lang="en-IN" sz="2400" b="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 smtClean="0"/>
            <a:t>The remaining six </a:t>
          </a:r>
          <a:r>
            <a:rPr lang="en-IN" sz="2400" b="0" kern="1200" dirty="0" err="1" smtClean="0"/>
            <a:t>lyssavirus</a:t>
          </a:r>
          <a:r>
            <a:rPr lang="en-IN" sz="2400" b="0" kern="1200" dirty="0" smtClean="0"/>
            <a:t> genotypes primarily infect bats and less frequently cause fatal human encephalitis, which is clinically indistinguishable from classical rabies</a:t>
          </a:r>
          <a:endParaRPr lang="en-IN" sz="2400" b="0" kern="1200" dirty="0"/>
        </a:p>
      </dsp:txBody>
      <dsp:txXfrm rot="-5400000">
        <a:off x="3264407" y="289325"/>
        <a:ext cx="5520094" cy="5599576"/>
      </dsp:txXfrm>
    </dsp:sp>
    <dsp:sp modelId="{B23B62C8-7553-4E22-A059-5D84726601D9}">
      <dsp:nvSpPr>
        <dsp:cNvPr id="0" name=""/>
        <dsp:cNvSpPr/>
      </dsp:nvSpPr>
      <dsp:spPr>
        <a:xfrm>
          <a:off x="32154" y="0"/>
          <a:ext cx="3175028" cy="616617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err="1" smtClean="0">
              <a:solidFill>
                <a:schemeClr val="tx1"/>
              </a:solidFill>
            </a:rPr>
            <a:t>Etiology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187146" y="154992"/>
        <a:ext cx="2865044" cy="5856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87359-0344-4E4D-BB61-147227BBF3CD}">
      <dsp:nvSpPr>
        <dsp:cNvPr id="0" name=""/>
        <dsp:cNvSpPr/>
      </dsp:nvSpPr>
      <dsp:spPr>
        <a:xfrm rot="5400000">
          <a:off x="3855482" y="-1616863"/>
          <a:ext cx="2833453" cy="606718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All warm-blooded animals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Highly susceptible hosts include wolves, foxes, coyotes, jackals, dogs, cattle, raccoons, skunks, bats, and mongooses.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Moderately susceptible hosts include cats, ferrets, primates, sheep, goats, and horses.</a:t>
          </a:r>
          <a:endParaRPr lang="en-IN" sz="2200" kern="1200" dirty="0"/>
        </a:p>
      </dsp:txBody>
      <dsp:txXfrm rot="-5400000">
        <a:off x="2238619" y="138318"/>
        <a:ext cx="5928862" cy="2556817"/>
      </dsp:txXfrm>
    </dsp:sp>
    <dsp:sp modelId="{01601A62-DF39-4D8D-A6C9-9E9CAD9C6FE3}">
      <dsp:nvSpPr>
        <dsp:cNvPr id="0" name=""/>
        <dsp:cNvSpPr/>
      </dsp:nvSpPr>
      <dsp:spPr>
        <a:xfrm>
          <a:off x="4841" y="382"/>
          <a:ext cx="2228936" cy="289741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tx1"/>
              </a:solidFill>
            </a:rPr>
            <a:t>Host affected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113649" y="109190"/>
        <a:ext cx="2011320" cy="2679801"/>
      </dsp:txXfrm>
    </dsp:sp>
    <dsp:sp modelId="{BA8B5000-601E-4595-8AA2-95B6E78B2CCC}">
      <dsp:nvSpPr>
        <dsp:cNvPr id="0" name=""/>
        <dsp:cNvSpPr/>
      </dsp:nvSpPr>
      <dsp:spPr>
        <a:xfrm rot="5400000">
          <a:off x="3293801" y="1852600"/>
          <a:ext cx="3872752" cy="613728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Biting, with inoculation of saliva containing the virus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Large majority of the cases occur after a dog bite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Other routes of transmission </a:t>
          </a:r>
          <a:r>
            <a:rPr lang="en-IN" sz="2200" b="1" i="1" kern="1200" dirty="0" smtClean="0"/>
            <a:t>corneal or solid-organ transplantation</a:t>
          </a:r>
          <a:r>
            <a:rPr lang="en-IN" sz="2200" kern="1200" dirty="0" smtClean="0"/>
            <a:t> in human patients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Aerosol transmission, such as that occurring within caves containing large numbers of bats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Ingestion of infected tissues or milk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Dogs, wild carnivores, and bats are considered the main natural reservoirs of rabies virus.</a:t>
          </a:r>
          <a:endParaRPr lang="en-IN" sz="2200" kern="1200" dirty="0"/>
        </a:p>
      </dsp:txBody>
      <dsp:txXfrm rot="-5400000">
        <a:off x="2161537" y="3173916"/>
        <a:ext cx="5948228" cy="3494648"/>
      </dsp:txXfrm>
    </dsp:sp>
    <dsp:sp modelId="{5E2E3156-888C-4525-B77B-35501C705248}">
      <dsp:nvSpPr>
        <dsp:cNvPr id="0" name=""/>
        <dsp:cNvSpPr/>
      </dsp:nvSpPr>
      <dsp:spPr>
        <a:xfrm>
          <a:off x="4841" y="3047997"/>
          <a:ext cx="2156696" cy="374648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tx1"/>
              </a:solidFill>
            </a:rPr>
            <a:t>Mode of transmission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110122" y="3153278"/>
        <a:ext cx="1946134" cy="3535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53BC6-B0AC-4A79-A0FF-6FE6BE12D14C}">
      <dsp:nvSpPr>
        <dsp:cNvPr id="0" name=""/>
        <dsp:cNvSpPr/>
      </dsp:nvSpPr>
      <dsp:spPr>
        <a:xfrm rot="5400000">
          <a:off x="2237102" y="-40724"/>
          <a:ext cx="6775502" cy="6863248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solidFill>
                <a:schemeClr val="tx1"/>
              </a:solidFill>
            </a:rPr>
            <a:t>In dogs IP varies from a week to many months</a:t>
          </a:r>
          <a:endParaRPr lang="en-IN" sz="2400" kern="1200" dirty="0">
            <a:solidFill>
              <a:schemeClr val="tx1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solidFill>
                <a:schemeClr val="tx1"/>
              </a:solidFill>
            </a:rPr>
            <a:t>Most rabies cases in dogs develop within 21–80 days after exposure, but the incubation period may be shorter or considerably longer.</a:t>
          </a:r>
          <a:endParaRPr lang="en-IN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solidFill>
                <a:schemeClr val="tx1"/>
              </a:solidFill>
            </a:rPr>
            <a:t>The outcome after a bite from a rabid animal include:</a:t>
          </a:r>
          <a:endParaRPr lang="en-IN" sz="2400" kern="1200" dirty="0">
            <a:solidFill>
              <a:schemeClr val="tx1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rgbClr val="FF0000"/>
              </a:solidFill>
            </a:rPr>
            <a:t>The proximity of the bite site to the central nervous system (CNS)</a:t>
          </a:r>
          <a:endParaRPr lang="en-IN" sz="2400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rgbClr val="FF0000"/>
              </a:solidFill>
            </a:rPr>
            <a:t> The degree of innervation of the bite site</a:t>
          </a:r>
          <a:endParaRPr lang="en-IN" sz="2400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rgbClr val="FF0000"/>
              </a:solidFill>
            </a:rPr>
            <a:t> The age of the host (young animals are more susceptible)</a:t>
          </a:r>
          <a:endParaRPr lang="en-IN" sz="2400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rgbClr val="FF0000"/>
              </a:solidFill>
            </a:rPr>
            <a:t> The amount of virus inoculated, and</a:t>
          </a:r>
          <a:endParaRPr lang="en-IN" sz="2400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rgbClr val="FF0000"/>
              </a:solidFill>
            </a:rPr>
            <a:t>The </a:t>
          </a:r>
          <a:r>
            <a:rPr lang="en-IN" sz="2400" i="1" kern="1200" dirty="0" err="1" smtClean="0">
              <a:solidFill>
                <a:srgbClr val="FF0000"/>
              </a:solidFill>
            </a:rPr>
            <a:t>neuro</a:t>
          </a:r>
          <a:r>
            <a:rPr lang="en-IN" sz="2400" i="1" kern="1200" dirty="0" smtClean="0">
              <a:solidFill>
                <a:srgbClr val="FF0000"/>
              </a:solidFill>
            </a:rPr>
            <a:t>-invasiveness of the rabies virus variant involved</a:t>
          </a:r>
          <a:endParaRPr lang="en-IN" sz="2400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i="1" kern="1200" dirty="0" smtClean="0">
              <a:solidFill>
                <a:schemeClr val="tx1"/>
              </a:solidFill>
            </a:rPr>
            <a:t>The course of rabies typically lasts 3 to 8 days in dogs</a:t>
          </a:r>
          <a:endParaRPr lang="en-IN" sz="2400" i="1" kern="1200" dirty="0">
            <a:solidFill>
              <a:schemeClr val="tx1"/>
            </a:solidFill>
          </a:endParaRPr>
        </a:p>
      </dsp:txBody>
      <dsp:txXfrm rot="-5400000">
        <a:off x="2193230" y="333902"/>
        <a:ext cx="6532495" cy="6113996"/>
      </dsp:txXfrm>
    </dsp:sp>
    <dsp:sp modelId="{FDE93198-5B23-42FD-A735-B86D99CAF28D}">
      <dsp:nvSpPr>
        <dsp:cNvPr id="0" name=""/>
        <dsp:cNvSpPr/>
      </dsp:nvSpPr>
      <dsp:spPr>
        <a:xfrm>
          <a:off x="436" y="3311"/>
          <a:ext cx="2192792" cy="677517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tx1"/>
              </a:solidFill>
            </a:rPr>
            <a:t>Incubation Period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107479" y="110354"/>
        <a:ext cx="1978706" cy="656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6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6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1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2545081"/>
            <a:ext cx="7696200" cy="18745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RABIES</a:t>
            </a:r>
            <a:endParaRPr lang="en-IN" sz="6000" b="1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762000"/>
            <a:ext cx="3276600" cy="16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1999"/>
            <a:ext cx="3505200" cy="1593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264919" y="5105400"/>
            <a:ext cx="140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/>
              <a:t>Unit-5</a:t>
            </a:r>
            <a:endParaRPr lang="en-IN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4953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/>
              <a:t>Anil Kumar</a:t>
            </a:r>
          </a:p>
          <a:p>
            <a:r>
              <a:rPr lang="en-IN" sz="2400" b="1" i="1" dirty="0" smtClean="0"/>
              <a:t>Asst. Professor</a:t>
            </a:r>
          </a:p>
          <a:p>
            <a:r>
              <a:rPr lang="en-IN" sz="2400" b="1" i="1" dirty="0" smtClean="0"/>
              <a:t>Dept. of VCC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val="35275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Horses and </a:t>
            </a:r>
            <a:r>
              <a:rPr lang="en-IN" sz="2400" b="1" dirty="0" smtClean="0">
                <a:solidFill>
                  <a:srgbClr val="FF0000"/>
                </a:solidFill>
              </a:rPr>
              <a:t>mules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dirty="0" smtClean="0"/>
              <a:t> </a:t>
            </a:r>
            <a:r>
              <a:rPr lang="en-IN" sz="2400" dirty="0" smtClean="0"/>
              <a:t>Frequent distress </a:t>
            </a:r>
            <a:r>
              <a:rPr lang="en-IN" sz="2400" dirty="0"/>
              <a:t>and extreme </a:t>
            </a:r>
            <a:r>
              <a:rPr lang="en-IN" sz="2400" dirty="0" smtClean="0"/>
              <a:t>agitation accompanied </a:t>
            </a:r>
            <a:r>
              <a:rPr lang="en-IN" sz="2400" dirty="0"/>
              <a:t>by rolling, may be interpreted as evidence of colic.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As </a:t>
            </a:r>
            <a:r>
              <a:rPr lang="en-IN" sz="2400" dirty="0"/>
              <a:t>in other species, horses may bite or strike viciously and, because of their size and strength, become unmanageable in a few hours. People have been killed outright by such animals.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These </a:t>
            </a:r>
            <a:r>
              <a:rPr lang="en-IN" sz="2400" dirty="0"/>
              <a:t>animals frequently have self-inflicted wounds</a:t>
            </a:r>
            <a:r>
              <a:rPr lang="en-IN" sz="2400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IN" sz="24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Based </a:t>
            </a:r>
            <a:r>
              <a:rPr lang="en-IN" sz="2400" dirty="0"/>
              <a:t>on history and </a:t>
            </a:r>
            <a:r>
              <a:rPr lang="en-IN" sz="2400" dirty="0" smtClean="0"/>
              <a:t>clinical </a:t>
            </a:r>
            <a:r>
              <a:rPr lang="en-IN" sz="2400" dirty="0"/>
              <a:t>signs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Immunofluorescence </a:t>
            </a:r>
            <a:r>
              <a:rPr lang="en-IN" sz="2400" dirty="0"/>
              <a:t>microscopy on fresh brain tissue (medulla oblongata and cerebellum </a:t>
            </a:r>
            <a:r>
              <a:rPr lang="en-IN" sz="2400" dirty="0" smtClean="0"/>
              <a:t>) , </a:t>
            </a:r>
            <a:r>
              <a:rPr lang="en-IN" sz="2400" dirty="0"/>
              <a:t>which allows direct visual observation of a specific antigen-antibody reaction, is the current test of choice.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/>
              <a:t>Molecular testing, including real-time </a:t>
            </a:r>
            <a:r>
              <a:rPr lang="en-IN" sz="2400" dirty="0" smtClean="0"/>
              <a:t>PCR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/>
              <a:t>The </a:t>
            </a:r>
            <a:r>
              <a:rPr lang="en-IN" sz="2400" dirty="0" smtClean="0"/>
              <a:t>WHO recommends </a:t>
            </a:r>
            <a:r>
              <a:rPr lang="en-IN" sz="2400" dirty="0"/>
              <a:t>methods for the detection of rabies virus antigens, </a:t>
            </a:r>
            <a:r>
              <a:rPr lang="en-IN" sz="2400" dirty="0" err="1"/>
              <a:t>amplicons</a:t>
            </a:r>
            <a:r>
              <a:rPr lang="en-IN" sz="2400" dirty="0"/>
              <a:t>, and antibodies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059669"/>
            <a:ext cx="7924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DIAGNOSIS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1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0070C0"/>
            </a:solidFill>
          </a:ln>
        </p:spPr>
        <p:txBody>
          <a:bodyPr/>
          <a:lstStyle/>
          <a:p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>
              <a:buFont typeface="Courier New" panose="02070309020205020404" pitchFamily="49" charset="0"/>
              <a:buChar char="o"/>
            </a:pP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Management of wound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Cauterization or application of oil, turmeric </a:t>
            </a:r>
            <a:r>
              <a:rPr lang="en-IN" sz="2400" dirty="0" err="1" smtClean="0"/>
              <a:t>etc</a:t>
            </a:r>
            <a:r>
              <a:rPr lang="en-IN" sz="2400" dirty="0" smtClean="0"/>
              <a:t> on should be avoided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Not stitched the wound at least within 24-48 </a:t>
            </a:r>
            <a:r>
              <a:rPr lang="en-IN" sz="2400" dirty="0" err="1" smtClean="0"/>
              <a:t>hr</a:t>
            </a:r>
            <a:r>
              <a:rPr lang="en-IN" sz="2400" dirty="0" smtClean="0"/>
              <a:t> of injury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Tetanus toxoid and Antibiotics for wound healing.</a:t>
            </a:r>
          </a:p>
          <a:p>
            <a:pPr>
              <a:buFont typeface="Courier New" panose="02070309020205020404" pitchFamily="49" charset="0"/>
              <a:buChar char="o"/>
            </a:pPr>
            <a:endParaRPr lang="en-IN" sz="2400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IN" sz="2400" dirty="0" smtClean="0">
              <a:solidFill>
                <a:srgbClr val="FF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All dogs and cats should be vaccinated for rabies at 3 or </a:t>
            </a:r>
            <a:r>
              <a:rPr lang="en-IN" sz="2400" dirty="0" smtClean="0"/>
              <a:t>4 months </a:t>
            </a:r>
            <a:r>
              <a:rPr lang="en-IN" sz="2400" dirty="0"/>
              <a:t>of age (depending on state legislation), with a </a:t>
            </a:r>
            <a:r>
              <a:rPr lang="en-IN" sz="2400" dirty="0" smtClean="0"/>
              <a:t>booster dose </a:t>
            </a:r>
            <a:r>
              <a:rPr lang="en-IN" sz="2400" dirty="0"/>
              <a:t>1 year later, then every 3 years with approved </a:t>
            </a:r>
            <a:r>
              <a:rPr lang="en-IN" sz="2400" dirty="0" smtClean="0"/>
              <a:t>inactivated vaccines</a:t>
            </a:r>
            <a:r>
              <a:rPr lang="en-IN" sz="2400" dirty="0"/>
              <a:t>, or annually with recombinant </a:t>
            </a:r>
            <a:r>
              <a:rPr lang="en-IN" sz="2400" dirty="0" smtClean="0"/>
              <a:t>vaccines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Dogs and </a:t>
            </a:r>
            <a:r>
              <a:rPr lang="en-IN" sz="2400" dirty="0"/>
              <a:t>cats less than 1 year of age are not considered </a:t>
            </a:r>
            <a:r>
              <a:rPr lang="en-IN" sz="2400" dirty="0" smtClean="0"/>
              <a:t>immunized until </a:t>
            </a:r>
            <a:r>
              <a:rPr lang="en-IN" sz="2400" dirty="0"/>
              <a:t>28 days after the initial </a:t>
            </a:r>
            <a:r>
              <a:rPr lang="en-IN" sz="2400" dirty="0" smtClean="0"/>
              <a:t>vaccination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Oral </a:t>
            </a:r>
            <a:r>
              <a:rPr lang="en-IN" sz="2400" dirty="0" err="1"/>
              <a:t>vaccinia</a:t>
            </a:r>
            <a:r>
              <a:rPr lang="en-IN" sz="2400" dirty="0"/>
              <a:t>-vectored recombinant rabies </a:t>
            </a:r>
            <a:r>
              <a:rPr lang="en-IN" sz="2400" dirty="0" smtClean="0"/>
              <a:t>vaccines, used </a:t>
            </a:r>
            <a:r>
              <a:rPr lang="en-IN" sz="2400" dirty="0"/>
              <a:t>in wild </a:t>
            </a:r>
            <a:r>
              <a:rPr lang="en-IN" sz="2400" dirty="0" smtClean="0"/>
              <a:t>animals such </a:t>
            </a:r>
            <a:r>
              <a:rPr lang="en-IN" sz="2400" dirty="0"/>
              <a:t>as raccoons, coyotes, and </a:t>
            </a:r>
            <a:r>
              <a:rPr lang="en-IN" sz="2400" dirty="0" err="1"/>
              <a:t>gray</a:t>
            </a:r>
            <a:r>
              <a:rPr lang="en-IN" sz="2400" dirty="0"/>
              <a:t> foxes</a:t>
            </a:r>
            <a:endParaRPr lang="en-I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0"/>
            <a:ext cx="88963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Treatment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2667000"/>
            <a:ext cx="8458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Prevention and Control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0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endParaRPr lang="en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 smtClean="0"/>
              <a:t>The modified </a:t>
            </a:r>
            <a:r>
              <a:rPr lang="en-IN" sz="2400" dirty="0"/>
              <a:t>live SAD B19 strain, the V-RG recombinant, and </a:t>
            </a:r>
            <a:r>
              <a:rPr lang="en-IN" sz="2400" dirty="0" smtClean="0"/>
              <a:t>SAG2 vaccines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Post-exposure </a:t>
            </a:r>
            <a:r>
              <a:rPr lang="en-IN" sz="2400" dirty="0"/>
              <a:t>prophylaxis (PEP) is administered to </a:t>
            </a:r>
            <a:r>
              <a:rPr lang="en-IN" sz="2400" dirty="0" smtClean="0"/>
              <a:t>humans after </a:t>
            </a:r>
            <a:r>
              <a:rPr lang="en-IN" sz="2400" dirty="0"/>
              <a:t>a bite from a known or suspected rabid animal.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It </a:t>
            </a:r>
            <a:r>
              <a:rPr lang="en-IN" sz="2400" dirty="0"/>
              <a:t>consists of an injection of human rabies </a:t>
            </a:r>
            <a:r>
              <a:rPr lang="en-IN" sz="2400" dirty="0" smtClean="0"/>
              <a:t>immune globulin </a:t>
            </a:r>
            <a:r>
              <a:rPr lang="en-IN" sz="2400" dirty="0"/>
              <a:t>(H-RIG), ideally with at least half of the whole </a:t>
            </a:r>
            <a:r>
              <a:rPr lang="en-IN" sz="2400" dirty="0" smtClean="0"/>
              <a:t>dose in </a:t>
            </a:r>
            <a:r>
              <a:rPr lang="en-IN" sz="2400" dirty="0"/>
              <a:t>the region of a bite site as soon as possible within the first </a:t>
            </a:r>
            <a:r>
              <a:rPr lang="en-IN" sz="2400" dirty="0" smtClean="0"/>
              <a:t>7 days </a:t>
            </a:r>
            <a:r>
              <a:rPr lang="en-IN" sz="2400" dirty="0"/>
              <a:t>of the bite, followed by vaccination by the </a:t>
            </a:r>
            <a:r>
              <a:rPr lang="en-IN" sz="2400" dirty="0" smtClean="0"/>
              <a:t>intramuscular route </a:t>
            </a:r>
            <a:r>
              <a:rPr lang="en-IN" sz="2400" dirty="0"/>
              <a:t>on days 0, 3, 7, 14, and 28 in the upper deltoid muscle.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209800"/>
            <a:ext cx="6400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IN" sz="2400" b="1" dirty="0" smtClean="0">
                <a:solidFill>
                  <a:srgbClr val="FF0000"/>
                </a:solidFill>
              </a:rPr>
              <a:t>Human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52400"/>
            <a:ext cx="6705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Oral Vaccination of Feral and Wild Animals</a:t>
            </a:r>
          </a:p>
        </p:txBody>
      </p:sp>
    </p:spTree>
    <p:extLst>
      <p:ext uri="{BB962C8B-B14F-4D97-AF65-F5344CB8AC3E}">
        <p14:creationId xmlns:p14="http://schemas.microsoft.com/office/powerpoint/2010/main" val="121290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" y="0"/>
            <a:ext cx="9095874" cy="678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747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793942"/>
              </p:ext>
            </p:extLst>
          </p:nvPr>
        </p:nvGraphicFramePr>
        <p:xfrm>
          <a:off x="0" y="685800"/>
          <a:ext cx="9067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"/>
            <a:ext cx="8686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RABIES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066800"/>
            <a:ext cx="3026229" cy="1900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71" y="4648200"/>
            <a:ext cx="300445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708228"/>
              </p:ext>
            </p:extLst>
          </p:nvPr>
        </p:nvGraphicFramePr>
        <p:xfrm>
          <a:off x="457200" y="0"/>
          <a:ext cx="8305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54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667047"/>
              </p:ext>
            </p:extLst>
          </p:nvPr>
        </p:nvGraphicFramePr>
        <p:xfrm>
          <a:off x="0" y="76200"/>
          <a:ext cx="9056914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7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134" y="4261445"/>
            <a:ext cx="5257800" cy="21887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08934" y="479064"/>
            <a:ext cx="3835066" cy="5312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79065"/>
            <a:ext cx="51816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Rabies virus enters </a:t>
            </a:r>
            <a:r>
              <a:rPr lang="en-IN" dirty="0" smtClean="0"/>
              <a:t>peripheral nerves</a:t>
            </a:r>
            <a:r>
              <a:rPr lang="en-IN" dirty="0"/>
              <a:t>, or may replicate in </a:t>
            </a:r>
            <a:r>
              <a:rPr lang="en-IN" dirty="0" err="1"/>
              <a:t>myocytes</a:t>
            </a:r>
            <a:r>
              <a:rPr lang="en-IN" dirty="0"/>
              <a:t> and spread to </a:t>
            </a:r>
            <a:r>
              <a:rPr lang="en-IN" dirty="0" smtClean="0"/>
              <a:t>motor nerve endings(A)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7086" y="1625006"/>
            <a:ext cx="517071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Retrograde intra-axonal (centripetal) spread to the CNS occurs in peripheral </a:t>
            </a:r>
            <a:r>
              <a:rPr lang="en-IN" dirty="0" smtClean="0"/>
              <a:t>motor nerves (B)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24596"/>
            <a:ext cx="520337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Virus replicates in spinal cord neurons </a:t>
            </a:r>
            <a:r>
              <a:rPr lang="en-IN" dirty="0" smtClean="0"/>
              <a:t>and spreads </a:t>
            </a:r>
            <a:r>
              <a:rPr lang="en-IN" dirty="0"/>
              <a:t>rapidly </a:t>
            </a:r>
            <a:r>
              <a:rPr lang="en-IN" dirty="0" smtClean="0"/>
              <a:t>throughout the </a:t>
            </a:r>
            <a:r>
              <a:rPr lang="en-IN" dirty="0"/>
              <a:t>nervous system, causing progressive lower motor neuron </a:t>
            </a:r>
            <a:r>
              <a:rPr lang="en-IN" dirty="0" smtClean="0"/>
              <a:t>paralysis(C)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3523678"/>
            <a:ext cx="517071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Virus enters </a:t>
            </a:r>
            <a:r>
              <a:rPr lang="en-IN" dirty="0"/>
              <a:t>the brain, causing cranial nerve </a:t>
            </a:r>
            <a:r>
              <a:rPr lang="en-IN" dirty="0" err="1"/>
              <a:t>defi</a:t>
            </a:r>
            <a:r>
              <a:rPr lang="en-IN" dirty="0"/>
              <a:t> </a:t>
            </a:r>
            <a:r>
              <a:rPr lang="en-IN" dirty="0" err="1"/>
              <a:t>cits</a:t>
            </a:r>
            <a:r>
              <a:rPr lang="en-IN" dirty="0"/>
              <a:t> and </a:t>
            </a:r>
            <a:r>
              <a:rPr lang="en-IN" dirty="0" err="1"/>
              <a:t>behavioral</a:t>
            </a:r>
            <a:r>
              <a:rPr lang="en-IN" dirty="0"/>
              <a:t> changes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53" y="-4727"/>
            <a:ext cx="2286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PATHOGENESIS: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4941" y="48768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centrifugally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9443" y="585897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(Art by Kip Carter © 2004 University</a:t>
            </a:r>
          </a:p>
          <a:p>
            <a:r>
              <a:rPr lang="en-IN" dirty="0"/>
              <a:t>of Georgia Research Foundation Inc.)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286000" y="1402395"/>
            <a:ext cx="484632" cy="2226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784" y="2293464"/>
            <a:ext cx="548688" cy="1750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30" y="3309572"/>
            <a:ext cx="548688" cy="237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132362"/>
            <a:ext cx="548688" cy="2377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3000" y="587336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/>
              <a:t>Hematogenous</a:t>
            </a:r>
            <a:r>
              <a:rPr lang="en-IN" b="1" dirty="0"/>
              <a:t> spread does not occur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35" y="6353009"/>
            <a:ext cx="528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Presence </a:t>
            </a:r>
            <a:r>
              <a:rPr lang="en-IN" sz="1600" b="1" dirty="0"/>
              <a:t>of virus in the saliva </a:t>
            </a:r>
            <a:r>
              <a:rPr lang="en-IN" sz="1600" b="1" dirty="0" smtClean="0"/>
              <a:t>indicates that </a:t>
            </a:r>
            <a:r>
              <a:rPr lang="en-IN" sz="1600" b="1" dirty="0"/>
              <a:t>the CNS has been infected.</a:t>
            </a:r>
          </a:p>
        </p:txBody>
      </p:sp>
    </p:spTree>
    <p:extLst>
      <p:ext uri="{BB962C8B-B14F-4D97-AF65-F5344CB8AC3E}">
        <p14:creationId xmlns:p14="http://schemas.microsoft.com/office/powerpoint/2010/main" val="52527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256"/>
            <a:ext cx="4117183" cy="791255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Street Virus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815873"/>
            <a:ext cx="4117182" cy="4276725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457200" indent="-457200">
              <a:buAutoNum type="arabicPeriod"/>
            </a:pPr>
            <a:r>
              <a:rPr lang="en-IN" dirty="0" smtClean="0"/>
              <a:t>The virus isolated from natural occurring cases.</a:t>
            </a:r>
          </a:p>
          <a:p>
            <a:pPr marL="457200" indent="-457200">
              <a:buAutoNum type="arabicPeriod"/>
            </a:pPr>
            <a:r>
              <a:rPr lang="en-IN" dirty="0" smtClean="0"/>
              <a:t>it is naturally occurring virus. It is found in saliva of infected animal.</a:t>
            </a:r>
          </a:p>
          <a:p>
            <a:pPr marL="457200" indent="-457200">
              <a:buAutoNum type="arabicPeriod"/>
            </a:pPr>
            <a:r>
              <a:rPr lang="en-IN" dirty="0" smtClean="0"/>
              <a:t>It produces </a:t>
            </a:r>
            <a:r>
              <a:rPr lang="en-IN" dirty="0" err="1" smtClean="0"/>
              <a:t>Negri</a:t>
            </a:r>
            <a:r>
              <a:rPr lang="en-IN" dirty="0"/>
              <a:t> </a:t>
            </a:r>
            <a:r>
              <a:rPr lang="en-IN" dirty="0" smtClean="0"/>
              <a:t>bodies</a:t>
            </a:r>
          </a:p>
          <a:p>
            <a:pPr marL="457200" indent="-457200" algn="just">
              <a:buAutoNum type="arabicPeriod"/>
            </a:pPr>
            <a:r>
              <a:rPr lang="en-IN" dirty="0" smtClean="0"/>
              <a:t>Incubation period is long i.e. 2wkks to more than 1year.</a:t>
            </a:r>
          </a:p>
          <a:p>
            <a:pPr marL="457200" indent="-457200" algn="just">
              <a:buAutoNum type="arabicPeriod"/>
            </a:pPr>
            <a:r>
              <a:rPr lang="en-IN" dirty="0" smtClean="0"/>
              <a:t>It is pathogenic for all mammals</a:t>
            </a:r>
          </a:p>
          <a:p>
            <a:pPr marL="457200" indent="-457200" algn="just">
              <a:buAutoNum type="arabicPeriod"/>
            </a:pPr>
            <a:r>
              <a:rPr lang="en-IN" dirty="0" smtClean="0"/>
              <a:t>It Can’t be used for preparation of vaccine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023257"/>
            <a:ext cx="4386942" cy="823912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sz="2400" dirty="0" smtClean="0"/>
              <a:t>Fixed Virus</a:t>
            </a:r>
            <a:endParaRPr lang="en-IN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858055"/>
            <a:ext cx="4386942" cy="4276724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en-IN" dirty="0" smtClean="0"/>
              <a:t>The virus which has a short, fixed and reproducible incubation period</a:t>
            </a:r>
          </a:p>
          <a:p>
            <a:pPr marL="0" indent="0" algn="just">
              <a:buNone/>
            </a:pPr>
            <a:r>
              <a:rPr lang="en-IN" dirty="0" smtClean="0"/>
              <a:t>2. 	It is prepared by repeated culture in brain of rabbit such that its pathogenicity is reduced &amp; fixed</a:t>
            </a:r>
          </a:p>
          <a:p>
            <a:pPr marL="0" indent="0" algn="just">
              <a:buNone/>
            </a:pPr>
            <a:r>
              <a:rPr lang="en-IN" dirty="0" smtClean="0"/>
              <a:t>3. It does not form </a:t>
            </a:r>
            <a:r>
              <a:rPr lang="en-IN" dirty="0" err="1" smtClean="0"/>
              <a:t>Negri</a:t>
            </a:r>
            <a:r>
              <a:rPr lang="en-IN" dirty="0" smtClean="0"/>
              <a:t> bodies</a:t>
            </a:r>
          </a:p>
          <a:p>
            <a:pPr marL="0" indent="0" algn="just">
              <a:buNone/>
            </a:pPr>
            <a:r>
              <a:rPr lang="en-IN" dirty="0" smtClean="0"/>
              <a:t>4. Incubation period is constant between 4-6 days</a:t>
            </a:r>
          </a:p>
          <a:p>
            <a:pPr marL="0" indent="0" algn="just">
              <a:buNone/>
            </a:pPr>
            <a:r>
              <a:rPr lang="en-IN" dirty="0" smtClean="0"/>
              <a:t>5.  It can pathogenic for humans under certain conditions</a:t>
            </a:r>
          </a:p>
          <a:p>
            <a:pPr marL="0" indent="0" algn="just">
              <a:buNone/>
            </a:pPr>
            <a:r>
              <a:rPr lang="en-IN" dirty="0" smtClean="0"/>
              <a:t>6.  Is used for preparation of </a:t>
            </a:r>
            <a:r>
              <a:rPr lang="en-IN" dirty="0" err="1" smtClean="0"/>
              <a:t>antirabies</a:t>
            </a:r>
            <a:r>
              <a:rPr lang="en-IN" dirty="0" smtClean="0"/>
              <a:t> vaccine</a:t>
            </a:r>
          </a:p>
          <a:p>
            <a:pPr marL="0" indent="0" algn="just">
              <a:buNone/>
            </a:pP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29841" y="304800"/>
            <a:ext cx="78866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Types of Rabies virus</a:t>
            </a:r>
          </a:p>
        </p:txBody>
      </p:sp>
    </p:spTree>
    <p:extLst>
      <p:ext uri="{BB962C8B-B14F-4D97-AF65-F5344CB8AC3E}">
        <p14:creationId xmlns:p14="http://schemas.microsoft.com/office/powerpoint/2010/main" val="361663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2189"/>
            <a:ext cx="9144000" cy="685800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r>
              <a:rPr lang="en-IN" sz="2400" b="1" dirty="0" smtClean="0"/>
              <a:t>The </a:t>
            </a:r>
            <a:r>
              <a:rPr lang="en-IN" sz="2400" b="1" dirty="0"/>
              <a:t>classical course of canine rabies is divided </a:t>
            </a:r>
            <a:r>
              <a:rPr lang="en-IN" sz="2400" b="1" dirty="0" smtClean="0"/>
              <a:t>into three </a:t>
            </a:r>
            <a:r>
              <a:rPr lang="en-IN" sz="2400" b="1" dirty="0"/>
              <a:t>phases</a:t>
            </a:r>
            <a:r>
              <a:rPr lang="en-IN" sz="2400" b="1" dirty="0" smtClean="0"/>
              <a:t>:</a:t>
            </a:r>
            <a:endParaRPr lang="en-IN" sz="2400" b="1" dirty="0"/>
          </a:p>
          <a:p>
            <a:pPr marL="514350" indent="-514350">
              <a:buFont typeface="+mj-lt"/>
              <a:buAutoNum type="romanUcPeriod"/>
            </a:pPr>
            <a:r>
              <a:rPr lang="en-IN" sz="2400" b="1" dirty="0" smtClean="0"/>
              <a:t>Prodromal phase</a:t>
            </a:r>
          </a:p>
          <a:p>
            <a:pPr marL="514350" indent="-514350">
              <a:buFont typeface="+mj-lt"/>
              <a:buAutoNum type="romanUcPeriod"/>
            </a:pPr>
            <a:r>
              <a:rPr lang="en-IN" sz="2400" b="1" dirty="0"/>
              <a:t>E</a:t>
            </a:r>
            <a:r>
              <a:rPr lang="en-IN" sz="2400" b="1" dirty="0" smtClean="0"/>
              <a:t>xcitative </a:t>
            </a:r>
            <a:r>
              <a:rPr lang="en-IN" sz="2400" b="1" dirty="0"/>
              <a:t>(furious) </a:t>
            </a:r>
            <a:r>
              <a:rPr lang="en-IN" sz="2400" b="1" dirty="0" smtClean="0"/>
              <a:t>phase</a:t>
            </a:r>
          </a:p>
          <a:p>
            <a:pPr marL="514350" indent="-514350">
              <a:buFont typeface="+mj-lt"/>
              <a:buAutoNum type="romanUcPeriod"/>
            </a:pPr>
            <a:r>
              <a:rPr lang="en-IN" sz="2400" b="1" dirty="0" smtClean="0"/>
              <a:t>Paralytic </a:t>
            </a:r>
            <a:r>
              <a:rPr lang="en-IN" sz="2400" b="1" dirty="0"/>
              <a:t>phase (dumb rabies</a:t>
            </a:r>
            <a:r>
              <a:rPr lang="en-IN" sz="2400" b="1" dirty="0" smtClean="0"/>
              <a:t>)</a:t>
            </a:r>
          </a:p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Prodromal phase: </a:t>
            </a:r>
          </a:p>
          <a:p>
            <a:pPr algn="just"/>
            <a:r>
              <a:rPr lang="en-IN" sz="2400" b="1" dirty="0" smtClean="0"/>
              <a:t>Behavioural changes may </a:t>
            </a:r>
            <a:r>
              <a:rPr lang="en-IN" sz="2400" b="1" dirty="0"/>
              <a:t>occur.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Aggressive </a:t>
            </a:r>
            <a:r>
              <a:rPr lang="en-IN" sz="2400" b="1" dirty="0"/>
              <a:t>and highly strung dogs </a:t>
            </a:r>
            <a:r>
              <a:rPr lang="en-IN" sz="2400" b="1" dirty="0" smtClean="0"/>
              <a:t>may become </a:t>
            </a:r>
            <a:r>
              <a:rPr lang="en-IN" sz="2400" b="1" dirty="0"/>
              <a:t>friendlier than usual and ordinarily </a:t>
            </a:r>
            <a:r>
              <a:rPr lang="en-IN" sz="2400" b="1" dirty="0" smtClean="0"/>
              <a:t>friendly dogs </a:t>
            </a:r>
            <a:r>
              <a:rPr lang="en-IN" sz="2400" b="1" dirty="0"/>
              <a:t>may become shy and seek secluded </a:t>
            </a:r>
            <a:r>
              <a:rPr lang="en-IN" sz="2400" b="1" dirty="0" smtClean="0"/>
              <a:t>areas or </a:t>
            </a:r>
            <a:r>
              <a:rPr lang="en-IN" sz="2400" b="1" dirty="0"/>
              <a:t>become snappy and irritable.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The temperature may </a:t>
            </a:r>
            <a:r>
              <a:rPr lang="en-IN" sz="2400" b="1" dirty="0"/>
              <a:t>rise slightly, the pupils may dilate and the </a:t>
            </a:r>
            <a:r>
              <a:rPr lang="en-IN" sz="2400" b="1" dirty="0" smtClean="0"/>
              <a:t>nictitating membrane </a:t>
            </a:r>
            <a:r>
              <a:rPr lang="en-IN" sz="2400" b="1" dirty="0"/>
              <a:t>may cover the eye.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Excessive salivation </a:t>
            </a:r>
            <a:r>
              <a:rPr lang="en-IN" sz="2400" b="1" dirty="0"/>
              <a:t>may occur.</a:t>
            </a:r>
          </a:p>
          <a:p>
            <a:pPr marL="0" indent="0">
              <a:buNone/>
            </a:pPr>
            <a:endParaRPr lang="en-IN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181600"/>
            <a:ext cx="23622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233987"/>
            <a:ext cx="2647950" cy="1343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76200"/>
            <a:ext cx="7315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Clinical </a:t>
            </a:r>
            <a:r>
              <a:rPr lang="en-IN" sz="2400" b="1" dirty="0" smtClean="0">
                <a:solidFill>
                  <a:srgbClr val="FF0000"/>
                </a:solidFill>
              </a:rPr>
              <a:t>Signs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852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0158"/>
            <a:ext cx="9144000" cy="685800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Excitative (furious) </a:t>
            </a:r>
            <a:r>
              <a:rPr lang="en-IN" sz="2400" b="1" dirty="0" smtClean="0">
                <a:solidFill>
                  <a:srgbClr val="FF0000"/>
                </a:solidFill>
              </a:rPr>
              <a:t>phase:</a:t>
            </a:r>
            <a:endParaRPr lang="en-IN" sz="2400" b="1" dirty="0">
              <a:solidFill>
                <a:srgbClr val="FF0000"/>
              </a:solidFill>
            </a:endParaRPr>
          </a:p>
          <a:p>
            <a:pPr algn="just"/>
            <a:r>
              <a:rPr lang="en-IN" sz="2400" b="1" dirty="0"/>
              <a:t>The dog </a:t>
            </a:r>
            <a:r>
              <a:rPr lang="en-IN" sz="2400" b="1" dirty="0" smtClean="0"/>
              <a:t>becomes severely </a:t>
            </a:r>
            <a:r>
              <a:rPr lang="en-IN" sz="2400" b="1" dirty="0"/>
              <a:t>agitated and restless and </a:t>
            </a:r>
            <a:r>
              <a:rPr lang="en-IN" sz="2400" b="1" dirty="0" smtClean="0"/>
              <a:t>sometimes develops </a:t>
            </a:r>
            <a:r>
              <a:rPr lang="en-IN" sz="2400" b="1" dirty="0"/>
              <a:t>the urge to roam. It is most </a:t>
            </a:r>
            <a:r>
              <a:rPr lang="en-IN" sz="2400" b="1" dirty="0" smtClean="0"/>
              <a:t>dangerous at </a:t>
            </a:r>
            <a:r>
              <a:rPr lang="en-IN" sz="2400" b="1" dirty="0"/>
              <a:t>this stage because of its urge to </a:t>
            </a:r>
            <a:r>
              <a:rPr lang="en-IN" sz="2400" b="1" dirty="0" smtClean="0"/>
              <a:t>bite anything </a:t>
            </a:r>
            <a:r>
              <a:rPr lang="en-IN" sz="2400" b="1" dirty="0"/>
              <a:t>that it encounters.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In </a:t>
            </a:r>
            <a:r>
              <a:rPr lang="en-IN" sz="2400" b="1" dirty="0"/>
              <a:t>most cases an </a:t>
            </a:r>
            <a:r>
              <a:rPr lang="en-IN" sz="2400" b="1" dirty="0" smtClean="0"/>
              <a:t>altered phonation </a:t>
            </a:r>
            <a:r>
              <a:rPr lang="en-IN" sz="2400" b="1" dirty="0"/>
              <a:t>(a characteristic high pitched </a:t>
            </a:r>
            <a:r>
              <a:rPr lang="en-IN" sz="2400" b="1" dirty="0" smtClean="0"/>
              <a:t>bark) develops</a:t>
            </a:r>
            <a:r>
              <a:rPr lang="en-IN" sz="2400" b="1" dirty="0"/>
              <a:t>, caused by paralysis of laryngeal muscles.</a:t>
            </a:r>
          </a:p>
          <a:p>
            <a:pPr algn="just"/>
            <a:r>
              <a:rPr lang="en-IN" sz="2400" b="1" dirty="0"/>
              <a:t>Spasms and paralysis of the pharyngeal </a:t>
            </a:r>
            <a:r>
              <a:rPr lang="en-IN" sz="2400" b="1" dirty="0" smtClean="0"/>
              <a:t>muscles make </a:t>
            </a:r>
            <a:r>
              <a:rPr lang="en-IN" sz="2400" b="1" dirty="0"/>
              <a:t>swallowing difficult and lead to drooling.</a:t>
            </a:r>
          </a:p>
          <a:p>
            <a:pPr algn="just"/>
            <a:r>
              <a:rPr lang="en-IN" sz="2400" b="1" dirty="0"/>
              <a:t>If the dog does not die during one of the </a:t>
            </a:r>
            <a:r>
              <a:rPr lang="en-IN" sz="2400" b="1" dirty="0" smtClean="0"/>
              <a:t>characteristic convulsive </a:t>
            </a:r>
            <a:r>
              <a:rPr lang="en-IN" sz="2400" b="1" dirty="0"/>
              <a:t>seizures the disease </a:t>
            </a:r>
            <a:r>
              <a:rPr lang="en-IN" sz="2400" b="1" dirty="0" smtClean="0"/>
              <a:t>usually progresses </a:t>
            </a:r>
            <a:r>
              <a:rPr lang="en-IN" sz="2400" b="1" dirty="0"/>
              <a:t>to muscular incoordination, </a:t>
            </a:r>
            <a:r>
              <a:rPr lang="en-IN" sz="2400" b="1" dirty="0" smtClean="0"/>
              <a:t>paralysis, coma </a:t>
            </a:r>
            <a:r>
              <a:rPr lang="en-IN" sz="2400" b="1" dirty="0"/>
              <a:t>and death</a:t>
            </a:r>
            <a:r>
              <a:rPr lang="en-IN" sz="2400" b="1" dirty="0" smtClean="0"/>
              <a:t>.</a:t>
            </a:r>
          </a:p>
          <a:p>
            <a:pPr algn="just"/>
            <a:r>
              <a:rPr lang="en-IN" sz="2400" b="1" dirty="0"/>
              <a:t>The posture and expression is one of alertness and anxiety, with pupils dilated.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Noise </a:t>
            </a:r>
            <a:r>
              <a:rPr lang="en-IN" sz="2400" b="1" dirty="0"/>
              <a:t>may invite attack. Such animals lose caution and fear of people and other animals</a:t>
            </a:r>
            <a:r>
              <a:rPr lang="en-IN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67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The paralytic phase (dumb rabies) :</a:t>
            </a:r>
          </a:p>
          <a:p>
            <a:pPr algn="just"/>
            <a:r>
              <a:rPr lang="en-IN" sz="2400" dirty="0"/>
              <a:t>Occurs when the </a:t>
            </a:r>
            <a:r>
              <a:rPr lang="en-IN" sz="2400" dirty="0" smtClean="0"/>
              <a:t>exitative </a:t>
            </a:r>
            <a:r>
              <a:rPr lang="en-IN" sz="2400" dirty="0"/>
              <a:t>phase is extremely short or absent.</a:t>
            </a:r>
          </a:p>
          <a:p>
            <a:pPr algn="just"/>
            <a:r>
              <a:rPr lang="en-IN" sz="2400" dirty="0"/>
              <a:t>The most characteristic sign is the "dropped jaw“ caused by paralysis of the masseter muscles. Often, choking sounds as if a bone were stuck in the throat are made and attempts to remove this "</a:t>
            </a:r>
            <a:r>
              <a:rPr lang="en-IN" sz="2400" dirty="0" smtClean="0"/>
              <a:t>bone“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Cattle </a:t>
            </a:r>
            <a:endParaRPr lang="en-IN" sz="2400" b="1" dirty="0">
              <a:solidFill>
                <a:srgbClr val="FF0000"/>
              </a:solidFill>
            </a:endParaRPr>
          </a:p>
          <a:p>
            <a:pPr algn="just"/>
            <a:r>
              <a:rPr lang="en-IN" sz="2400" dirty="0" smtClean="0"/>
              <a:t> </a:t>
            </a:r>
            <a:r>
              <a:rPr lang="en-IN" sz="2400" dirty="0"/>
              <a:t>F</a:t>
            </a:r>
            <a:r>
              <a:rPr lang="en-IN" sz="2400" dirty="0" smtClean="0"/>
              <a:t>urious </a:t>
            </a:r>
            <a:r>
              <a:rPr lang="en-IN" sz="2400" dirty="0"/>
              <a:t>rabies can be dangerous, attacking and pursuing people and other animals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 smtClean="0"/>
              <a:t> </a:t>
            </a:r>
            <a:r>
              <a:rPr lang="en-IN" sz="2400" dirty="0"/>
              <a:t>Lactation ceases abruptly in dairy cattle. </a:t>
            </a:r>
            <a:endParaRPr lang="en-IN" sz="2400" dirty="0" smtClean="0"/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usual placid expression is replaced by one of alertness. </a:t>
            </a:r>
            <a:endParaRPr lang="en-IN" sz="2400" dirty="0" smtClean="0"/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eyes and ears follow sounds and movement. </a:t>
            </a:r>
            <a:endParaRPr lang="en-IN" sz="2400" dirty="0" smtClean="0"/>
          </a:p>
          <a:p>
            <a:pPr algn="just"/>
            <a:r>
              <a:rPr lang="en-IN" sz="2400" dirty="0" smtClean="0"/>
              <a:t>A </a:t>
            </a:r>
            <a:r>
              <a:rPr lang="en-IN" sz="2400" dirty="0"/>
              <a:t>common clinical sign is a characteristic abnormal bellowing, which may continue intermittently until shortly before death.</a:t>
            </a:r>
          </a:p>
        </p:txBody>
      </p:sp>
    </p:spTree>
    <p:extLst>
      <p:ext uri="{BB962C8B-B14F-4D97-AF65-F5344CB8AC3E}">
        <p14:creationId xmlns:p14="http://schemas.microsoft.com/office/powerpoint/2010/main" val="413541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1204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kumar</dc:creator>
  <cp:lastModifiedBy>Windows User</cp:lastModifiedBy>
  <cp:revision>43</cp:revision>
  <dcterms:created xsi:type="dcterms:W3CDTF">2006-08-16T00:00:00Z</dcterms:created>
  <dcterms:modified xsi:type="dcterms:W3CDTF">2020-04-21T04:51:12Z</dcterms:modified>
</cp:coreProperties>
</file>