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3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9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5754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0064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61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73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6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1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8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2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9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5334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Class Lecture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PRINCIPLES OF CHEESE MANUFACTURE</a:t>
            </a:r>
            <a:endParaRPr lang="en-US" sz="4000" dirty="0" smtClean="0">
              <a:solidFill>
                <a:srgbClr val="0070C0"/>
              </a:solidFill>
            </a:endParaRPr>
          </a:p>
          <a:p>
            <a:pPr algn="ctr"/>
            <a:endParaRPr lang="en-US" sz="5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Dr. </a:t>
            </a:r>
            <a:r>
              <a:rPr lang="en-US" sz="2200" b="1" dirty="0" err="1" smtClean="0">
                <a:solidFill>
                  <a:srgbClr val="0070C0"/>
                </a:solidFill>
              </a:rPr>
              <a:t>Sanjeev</a:t>
            </a:r>
            <a:r>
              <a:rPr lang="en-US" sz="2200" b="1" dirty="0" smtClean="0">
                <a:solidFill>
                  <a:srgbClr val="0070C0"/>
                </a:solidFill>
              </a:rPr>
              <a:t> Kumar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Associate Professor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Department of Dairy Technology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SGIDT, Patna-14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r"/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Cutting the Coagulum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/>
              <a:t>The coagulum </a:t>
            </a:r>
            <a:r>
              <a:rPr lang="en-US" sz="2200" dirty="0" smtClean="0"/>
              <a:t>--</a:t>
            </a:r>
            <a:r>
              <a:rPr lang="en-US" sz="2200" dirty="0" smtClean="0"/>
              <a:t> </a:t>
            </a:r>
            <a:r>
              <a:rPr lang="en-US" sz="2200" dirty="0" smtClean="0"/>
              <a:t>ready to cut after a period of from 25 min to 2 h,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/>
              <a:t>C</a:t>
            </a:r>
            <a:r>
              <a:rPr lang="en-US" sz="2200" dirty="0" smtClean="0"/>
              <a:t>lear </a:t>
            </a:r>
            <a:r>
              <a:rPr lang="en-US" sz="2200" dirty="0" smtClean="0"/>
              <a:t>cleavage with green whey at the base of the cleft indicates that the curd </a:t>
            </a:r>
            <a:r>
              <a:rPr lang="en-US" sz="2200" dirty="0" smtClean="0"/>
              <a:t>--</a:t>
            </a:r>
            <a:r>
              <a:rPr lang="en-US" sz="2200" dirty="0" smtClean="0"/>
              <a:t> </a:t>
            </a:r>
            <a:r>
              <a:rPr lang="en-US" sz="2200" dirty="0" smtClean="0"/>
              <a:t>ready to cut.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/>
              <a:t>S</a:t>
            </a:r>
            <a:r>
              <a:rPr lang="en-US" sz="2200" dirty="0" smtClean="0"/>
              <a:t>oft </a:t>
            </a:r>
            <a:r>
              <a:rPr lang="en-US" sz="2200" dirty="0" smtClean="0"/>
              <a:t>irregular cleavage with white whey indicates that the curd is too soft.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/>
              <a:t>When curd </a:t>
            </a:r>
            <a:r>
              <a:rPr lang="en-US" sz="2200" dirty="0" smtClean="0"/>
              <a:t>--</a:t>
            </a:r>
            <a:r>
              <a:rPr lang="en-US" sz="2200" dirty="0" smtClean="0"/>
              <a:t> </a:t>
            </a:r>
            <a:r>
              <a:rPr lang="en-US" sz="2200" dirty="0" smtClean="0"/>
              <a:t>ready for cutting, it is first cut horizontally and then vertically.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/>
              <a:t>Surface-active materials such as phospholipids and whey proteins accumulate on the cut surface and form a thin osmotic membrane. </a:t>
            </a:r>
            <a:r>
              <a:rPr lang="en-US" sz="2200" dirty="0" smtClean="0"/>
              <a:t> </a:t>
            </a:r>
            <a:r>
              <a:rPr lang="en-US" sz="2200" dirty="0"/>
              <a:t>M</a:t>
            </a:r>
            <a:r>
              <a:rPr lang="en-US" sz="2200" dirty="0" smtClean="0"/>
              <a:t>embrane </a:t>
            </a:r>
            <a:r>
              <a:rPr lang="en-US" sz="2200" dirty="0" smtClean="0"/>
              <a:t>controls the whey expulsion during cooking.</a:t>
            </a:r>
            <a:endParaRPr lang="en-IN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43000"/>
            <a:ext cx="77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Cooking</a:t>
            </a:r>
          </a:p>
          <a:p>
            <a:pPr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Cooking or scalding the curd causes the protein matrix to shrink and expel more whey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igh 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 curds (i.e. blue veined cheese curds) lose more calcium (92%) than low acid curds such as Edam (35%).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aim of scalding the 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curd---- </a:t>
            </a:r>
            <a:r>
              <a:rPr lang="en-US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shrink the curd to expel moisture and so firm up the curd to a state ready for texture formation, pressing or salting.</a:t>
            </a:r>
            <a:endParaRPr lang="en-IN" sz="2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52400"/>
            <a:ext cx="8001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Curd Treatment</a:t>
            </a:r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>The manner in which the whey is drained from the curd varies with the kind of cheese:</a:t>
            </a:r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/>
            </a:r>
            <a:br>
              <a:rPr lang="en-US" sz="22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1. Cream cheese, 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prepared by placing the curd on cloths which allow the whey to drain away</a:t>
            </a:r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/>
            </a:r>
            <a:br>
              <a:rPr lang="en-US" sz="2200" dirty="0" smtClean="0">
                <a:solidFill>
                  <a:srgbClr val="C00000"/>
                </a:solidFill>
              </a:rPr>
            </a:br>
            <a:endParaRPr lang="en-US" sz="2200" dirty="0" smtClean="0">
              <a:solidFill>
                <a:srgbClr val="C00000"/>
              </a:solidFill>
            </a:endParaRPr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>2. Sometimes the curd is placed in forms or hoops put on mats or coarsely woven screens which allow the whey to drain as in the manufacture of Brick cheese</a:t>
            </a:r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/>
            </a:r>
            <a:br>
              <a:rPr lang="en-US" sz="2200" dirty="0" smtClean="0">
                <a:solidFill>
                  <a:srgbClr val="C00000"/>
                </a:solidFill>
              </a:rPr>
            </a:br>
            <a:endParaRPr lang="en-US" sz="2200" dirty="0" smtClean="0">
              <a:solidFill>
                <a:srgbClr val="C00000"/>
              </a:solidFill>
            </a:endParaRPr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>3. In the making of Cheddar cheese, curd is allowed to sink in the vat and the supernatant whey is drawn off</a:t>
            </a:r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/>
            </a:r>
            <a:br>
              <a:rPr lang="en-US" sz="2200" dirty="0" smtClean="0">
                <a:solidFill>
                  <a:srgbClr val="C00000"/>
                </a:solidFill>
              </a:rPr>
            </a:br>
            <a:endParaRPr lang="en-US" sz="2200" dirty="0" smtClean="0">
              <a:solidFill>
                <a:srgbClr val="C00000"/>
              </a:solidFill>
            </a:endParaRPr>
          </a:p>
          <a:p>
            <a:pPr algn="just"/>
            <a:r>
              <a:rPr lang="en-US" sz="2200" dirty="0" smtClean="0">
                <a:solidFill>
                  <a:srgbClr val="C00000"/>
                </a:solidFill>
              </a:rPr>
              <a:t>4. In making Swiss cheese, the curd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separated by placing a cloth under the curd and lifting it out of the vat or kettle.</a:t>
            </a:r>
            <a:endParaRPr lang="en-IN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14400"/>
            <a:ext cx="7543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Pressing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L</a:t>
            </a:r>
            <a:r>
              <a:rPr lang="en-US" sz="2200" dirty="0" smtClean="0">
                <a:solidFill>
                  <a:srgbClr val="C00000"/>
                </a:solidFill>
              </a:rPr>
              <a:t>ast </a:t>
            </a:r>
            <a:r>
              <a:rPr lang="en-US" sz="2200" dirty="0" smtClean="0">
                <a:solidFill>
                  <a:srgbClr val="C00000"/>
                </a:solidFill>
              </a:rPr>
              <a:t>portion of the whey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removed from the curd by pressing.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The pressure applied to the cheese should be per unit area of the cheese and not per cheese, which may vary with size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C</a:t>
            </a:r>
            <a:r>
              <a:rPr lang="en-US" sz="2200" dirty="0" smtClean="0">
                <a:solidFill>
                  <a:srgbClr val="C00000"/>
                </a:solidFill>
              </a:rPr>
              <a:t>heese </a:t>
            </a:r>
            <a:r>
              <a:rPr lang="en-US" sz="2200" dirty="0" smtClean="0">
                <a:solidFill>
                  <a:srgbClr val="C00000"/>
                </a:solidFill>
              </a:rPr>
              <a:t>curd holds a volume of air before pressing, those cheeses requiring very closed curds (e.g. Cheddar) </a:t>
            </a:r>
            <a:r>
              <a:rPr lang="en-US" sz="2200" dirty="0" smtClean="0">
                <a:solidFill>
                  <a:srgbClr val="C00000"/>
                </a:solidFill>
              </a:rPr>
              <a:t>--- </a:t>
            </a:r>
            <a:r>
              <a:rPr lang="en-US" sz="2200" dirty="0" smtClean="0">
                <a:solidFill>
                  <a:srgbClr val="C00000"/>
                </a:solidFill>
              </a:rPr>
              <a:t>pressed under a vacuum of 85-95 </a:t>
            </a:r>
            <a:r>
              <a:rPr lang="en-US" sz="2200" dirty="0" err="1" smtClean="0">
                <a:solidFill>
                  <a:srgbClr val="C00000"/>
                </a:solidFill>
              </a:rPr>
              <a:t>kN</a:t>
            </a:r>
            <a:r>
              <a:rPr lang="en-US" sz="2200" dirty="0" smtClean="0">
                <a:solidFill>
                  <a:srgbClr val="C00000"/>
                </a:solidFill>
              </a:rPr>
              <a:t>/m</a:t>
            </a:r>
            <a:r>
              <a:rPr lang="en-US" sz="2200" baseline="30000" dirty="0" smtClean="0">
                <a:solidFill>
                  <a:srgbClr val="C00000"/>
                </a:solidFill>
              </a:rPr>
              <a:t>2 </a:t>
            </a:r>
            <a:r>
              <a:rPr lang="en-US" sz="2200" dirty="0" smtClean="0">
                <a:solidFill>
                  <a:srgbClr val="C00000"/>
                </a:solidFill>
              </a:rPr>
              <a:t>(25-28 in Hg).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Pressures---traditionally </a:t>
            </a:r>
            <a:r>
              <a:rPr lang="en-US" sz="2200" dirty="0" smtClean="0">
                <a:solidFill>
                  <a:srgbClr val="C00000"/>
                </a:solidFill>
              </a:rPr>
              <a:t>applied for 2-3 days to Cheddar cheese,</a:t>
            </a:r>
            <a:endParaRPr lang="en-IN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79248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Treatment of Rind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G</a:t>
            </a:r>
            <a:r>
              <a:rPr lang="en-US" sz="2200" dirty="0" smtClean="0">
                <a:solidFill>
                  <a:srgbClr val="C00000"/>
                </a:solidFill>
              </a:rPr>
              <a:t>rowth </a:t>
            </a:r>
            <a:r>
              <a:rPr lang="en-US" sz="2200" dirty="0" smtClean="0">
                <a:solidFill>
                  <a:srgbClr val="C00000"/>
                </a:solidFill>
              </a:rPr>
              <a:t>of mold on Camembert and Roquefort type cheeses,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G</a:t>
            </a:r>
            <a:r>
              <a:rPr lang="en-US" sz="2200" dirty="0" smtClean="0">
                <a:solidFill>
                  <a:srgbClr val="C00000"/>
                </a:solidFill>
              </a:rPr>
              <a:t>rowth </a:t>
            </a:r>
            <a:r>
              <a:rPr lang="en-US" sz="2200" dirty="0" smtClean="0">
                <a:solidFill>
                  <a:srgbClr val="C00000"/>
                </a:solidFill>
              </a:rPr>
              <a:t>of yeasts and bacteria on Brick and Limburger cheeses.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S</a:t>
            </a:r>
            <a:r>
              <a:rPr lang="en-US" sz="2200" dirty="0" smtClean="0">
                <a:solidFill>
                  <a:srgbClr val="C00000"/>
                </a:solidFill>
              </a:rPr>
              <a:t>oft </a:t>
            </a:r>
            <a:r>
              <a:rPr lang="en-US" sz="2200" dirty="0" smtClean="0">
                <a:solidFill>
                  <a:srgbClr val="C00000"/>
                </a:solidFill>
              </a:rPr>
              <a:t>types of cheese acquire a rind during ripening, often as a result of the growth of molds and bacteria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C</a:t>
            </a:r>
            <a:r>
              <a:rPr lang="en-US" sz="2200" dirty="0" smtClean="0">
                <a:solidFill>
                  <a:srgbClr val="C00000"/>
                </a:solidFill>
              </a:rPr>
              <a:t>heeses </a:t>
            </a:r>
            <a:r>
              <a:rPr lang="en-US" sz="2200" dirty="0" smtClean="0">
                <a:solidFill>
                  <a:srgbClr val="C00000"/>
                </a:solidFill>
              </a:rPr>
              <a:t>are ripe and ready for sale, the rind is simply coated with vegetable (olive) oil, which may be colored brown or black (e.g. Parmesan, Romano).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Gorgonzola </a:t>
            </a:r>
            <a:r>
              <a:rPr lang="en-US" sz="2200" dirty="0" smtClean="0">
                <a:solidFill>
                  <a:srgbClr val="C00000"/>
                </a:solidFill>
              </a:rPr>
              <a:t>-----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coated with Plaster of Paris as a protective coat inside a woven basket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Feta and similar </a:t>
            </a:r>
            <a:r>
              <a:rPr lang="en-US" sz="2200" dirty="0" smtClean="0">
                <a:solidFill>
                  <a:srgbClr val="C00000"/>
                </a:solidFill>
              </a:rPr>
              <a:t>cheeses-- </a:t>
            </a:r>
            <a:r>
              <a:rPr lang="en-US" sz="2200" dirty="0" smtClean="0">
                <a:solidFill>
                  <a:srgbClr val="C00000"/>
                </a:solidFill>
              </a:rPr>
              <a:t>packed in casks or drums filled with brine or salted </a:t>
            </a:r>
            <a:r>
              <a:rPr lang="en-US" sz="2200" dirty="0" smtClean="0">
                <a:solidFill>
                  <a:srgbClr val="C00000"/>
                </a:solidFill>
              </a:rPr>
              <a:t>whey</a:t>
            </a:r>
            <a:endParaRPr lang="en-US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"/>
            <a:ext cx="76962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Salting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Salting of perishable foods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among the most ancient and widely practiced techniques of food preservation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Common salt (</a:t>
            </a:r>
            <a:r>
              <a:rPr lang="en-US" sz="2200" dirty="0" err="1" smtClean="0">
                <a:solidFill>
                  <a:srgbClr val="C00000"/>
                </a:solidFill>
              </a:rPr>
              <a:t>NaCl</a:t>
            </a:r>
            <a:r>
              <a:rPr lang="en-US" sz="2200" dirty="0" smtClean="0">
                <a:solidFill>
                  <a:srgbClr val="C00000"/>
                </a:solidFill>
              </a:rPr>
              <a:t>) </a:t>
            </a:r>
            <a:r>
              <a:rPr lang="en-US" sz="2200" dirty="0" smtClean="0">
                <a:solidFill>
                  <a:srgbClr val="C00000"/>
                </a:solidFill>
              </a:rPr>
              <a:t>-----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an ingredient of practically every variety of cheese.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Actual level of salt in cheese varies with the type, ranging from 0.5% to about 3% (w/w)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Methods of salting</a:t>
            </a:r>
          </a:p>
          <a:p>
            <a:pPr marL="179388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    </a:t>
            </a:r>
            <a:r>
              <a:rPr lang="en-US" sz="2200" dirty="0" smtClean="0">
                <a:solidFill>
                  <a:srgbClr val="C00000"/>
                </a:solidFill>
              </a:rPr>
              <a:t>Three </a:t>
            </a:r>
            <a:r>
              <a:rPr lang="en-US" sz="2200" dirty="0" smtClean="0">
                <a:solidFill>
                  <a:srgbClr val="C00000"/>
                </a:solidFill>
              </a:rPr>
              <a:t>main techniques for salting of cheese:</a:t>
            </a:r>
            <a:br>
              <a:rPr lang="en-US" sz="22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• Mixing of dry salt crystals with subdivided cheese curds prior to the </a:t>
            </a:r>
            <a:r>
              <a:rPr lang="en-US" sz="2200" dirty="0" err="1" smtClean="0">
                <a:solidFill>
                  <a:srgbClr val="C00000"/>
                </a:solidFill>
              </a:rPr>
              <a:t>moulding</a:t>
            </a:r>
            <a:r>
              <a:rPr lang="en-US" sz="2200" dirty="0" smtClean="0">
                <a:solidFill>
                  <a:srgbClr val="C00000"/>
                </a:solidFill>
              </a:rPr>
              <a:t>/pressing stage of manufacture,</a:t>
            </a:r>
            <a:br>
              <a:rPr lang="en-US" sz="22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/>
            </a:r>
            <a:br>
              <a:rPr lang="en-US" sz="22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• Immersion of the </a:t>
            </a:r>
            <a:r>
              <a:rPr lang="en-US" sz="2200" dirty="0" err="1" smtClean="0">
                <a:solidFill>
                  <a:srgbClr val="C00000"/>
                </a:solidFill>
              </a:rPr>
              <a:t>moulded</a:t>
            </a:r>
            <a:r>
              <a:rPr lang="en-US" sz="2200" dirty="0" smtClean="0">
                <a:solidFill>
                  <a:srgbClr val="C00000"/>
                </a:solidFill>
              </a:rPr>
              <a:t> cheese in a brine solution,</a:t>
            </a:r>
            <a:br>
              <a:rPr lang="en-US" sz="22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/>
            </a:r>
            <a:br>
              <a:rPr lang="en-US" sz="2200" dirty="0" smtClean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• Application of dry salt or salt slurry to the surface of the formed cheese.</a:t>
            </a:r>
            <a:endParaRPr lang="en-IN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7417" y="76200"/>
            <a:ext cx="5481983" cy="687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Selection of Milk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Cheese milk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usually pasteurized or subjected to alternate treatments to render it free of pathogenic, food poisoning and/or spoilage bacteria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 World famous cheeses </a:t>
            </a:r>
            <a:r>
              <a:rPr lang="en-US" sz="2200" dirty="0" smtClean="0">
                <a:solidFill>
                  <a:srgbClr val="C00000"/>
                </a:solidFill>
              </a:rPr>
              <a:t>----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produced from sheep’s milk, e.g. Roquefort and Feta and Romano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 Best Mozzarella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made from buffalo milk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Mammals containing a higher proportion of C</a:t>
            </a:r>
            <a:r>
              <a:rPr lang="en-US" sz="2200" baseline="-25000" dirty="0" smtClean="0">
                <a:solidFill>
                  <a:srgbClr val="C00000"/>
                </a:solidFill>
              </a:rPr>
              <a:t>6-</a:t>
            </a:r>
            <a:r>
              <a:rPr lang="en-US" sz="2200" dirty="0" smtClean="0">
                <a:solidFill>
                  <a:srgbClr val="C00000"/>
                </a:solidFill>
              </a:rPr>
              <a:t>C</a:t>
            </a:r>
            <a:r>
              <a:rPr lang="en-US" sz="2200" baseline="-25000" dirty="0" smtClean="0">
                <a:solidFill>
                  <a:srgbClr val="C00000"/>
                </a:solidFill>
              </a:rPr>
              <a:t>10</a:t>
            </a:r>
            <a:r>
              <a:rPr lang="en-US" sz="2200" dirty="0" smtClean="0">
                <a:solidFill>
                  <a:srgbClr val="C00000"/>
                </a:solidFill>
              </a:rPr>
              <a:t> fatty acids would develop a characteristic peppery flavor, as seen in </a:t>
            </a:r>
            <a:r>
              <a:rPr lang="en-US" sz="2200" dirty="0" smtClean="0">
                <a:solidFill>
                  <a:srgbClr val="C00000"/>
                </a:solidFill>
              </a:rPr>
              <a:t>Roquefort</a:t>
            </a:r>
            <a:r>
              <a:rPr lang="en-US" sz="2200" dirty="0" smtClean="0">
                <a:solidFill>
                  <a:srgbClr val="C00000"/>
                </a:solidFill>
              </a:rPr>
              <a:t>----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always made from sheep milk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774442"/>
            <a:ext cx="7772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Inhibitory Substances in Milk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All cheeses depend on the growth of </a:t>
            </a:r>
            <a:r>
              <a:rPr lang="en-US" sz="2200" i="1" dirty="0" err="1" smtClean="0">
                <a:solidFill>
                  <a:srgbClr val="C00000"/>
                </a:solidFill>
              </a:rPr>
              <a:t>lactococci</a:t>
            </a:r>
            <a:r>
              <a:rPr lang="en-US" sz="2200" i="1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and all matured cheese depends on the development of </a:t>
            </a:r>
            <a:r>
              <a:rPr lang="en-US" sz="2200" i="1" u="sng" dirty="0" smtClean="0">
                <a:solidFill>
                  <a:srgbClr val="C00000"/>
                </a:solidFill>
              </a:rPr>
              <a:t>lactobacilli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C00000"/>
                </a:solidFill>
              </a:rPr>
              <a:t>lactenin</a:t>
            </a:r>
            <a:r>
              <a:rPr lang="en-US" sz="2200" dirty="0" smtClean="0">
                <a:solidFill>
                  <a:srgbClr val="C00000"/>
                </a:solidFill>
              </a:rPr>
              <a:t> found in milk may inhibit the growth of certain </a:t>
            </a:r>
            <a:r>
              <a:rPr lang="en-US" sz="2200" i="1" u="sng" dirty="0" smtClean="0">
                <a:solidFill>
                  <a:srgbClr val="C00000"/>
                </a:solidFill>
              </a:rPr>
              <a:t>streptococci</a:t>
            </a:r>
            <a:r>
              <a:rPr lang="en-US" sz="2200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C00000"/>
                </a:solidFill>
              </a:rPr>
              <a:t>lactenin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two components, L1 and L2.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L1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present in colostrum and 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inactivated by heating to 70°C for 20 min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L2 present in mid-lactation milk and 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inactivated by heating to 70°C for 20 min</a:t>
            </a:r>
            <a:r>
              <a:rPr lang="en-US" sz="2200" dirty="0" smtClean="0"/>
              <a:t>.</a:t>
            </a:r>
            <a:endParaRPr lang="en-IN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90600"/>
            <a:ext cx="76962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Storage of Chilled Milk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Milk for cheese is normally chilled to 4-5°C immediately after milking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Standardization of Milk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Fat and casein together with moisture left in the curd control cheese yield, but fat </a:t>
            </a:r>
            <a:r>
              <a:rPr lang="en-US" sz="2200" dirty="0" smtClean="0">
                <a:solidFill>
                  <a:srgbClr val="C00000"/>
                </a:solidFill>
              </a:rPr>
              <a:t>also----- </a:t>
            </a:r>
            <a:r>
              <a:rPr lang="en-US" sz="2200" dirty="0" smtClean="0">
                <a:solidFill>
                  <a:srgbClr val="C00000"/>
                </a:solidFill>
              </a:rPr>
              <a:t>marked influence on appearance and feel of the curd and cheese.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C00000"/>
                </a:solidFill>
              </a:rPr>
              <a:t>Casein:fat</a:t>
            </a:r>
            <a:r>
              <a:rPr lang="en-US" sz="2200" dirty="0" smtClean="0">
                <a:solidFill>
                  <a:srgbClr val="C00000"/>
                </a:solidFill>
              </a:rPr>
              <a:t> ratio (C/F ratio) in milk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generally about </a:t>
            </a:r>
            <a:r>
              <a:rPr lang="en-US" sz="2200" dirty="0" smtClean="0">
                <a:solidFill>
                  <a:srgbClr val="C00000"/>
                </a:solidFill>
              </a:rPr>
              <a:t>0.7 for good quality cheese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19200"/>
            <a:ext cx="75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Heat Treatment of Milk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Cheese made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raw milk develops more intense flavor than that produced from pasteurized milk,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C00000"/>
                </a:solidFill>
              </a:rPr>
              <a:t>Thermization</a:t>
            </a:r>
            <a:r>
              <a:rPr lang="en-US" sz="2200" dirty="0" smtClean="0">
                <a:solidFill>
                  <a:srgbClr val="C00000"/>
                </a:solidFill>
              </a:rPr>
              <a:t> of cheese milk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fairly widely </a:t>
            </a:r>
            <a:r>
              <a:rPr lang="en-US" sz="2200" dirty="0" err="1" smtClean="0">
                <a:solidFill>
                  <a:srgbClr val="C00000"/>
                </a:solidFill>
              </a:rPr>
              <a:t>practised</a:t>
            </a:r>
            <a:r>
              <a:rPr lang="en-US" sz="2200" dirty="0" smtClean="0">
                <a:solidFill>
                  <a:srgbClr val="C00000"/>
                </a:solidFill>
              </a:rPr>
              <a:t> on receipt at the factory to reduce the microbial load and extend the storage period.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C00000"/>
                </a:solidFill>
              </a:rPr>
              <a:t>Thermization</a:t>
            </a:r>
            <a:r>
              <a:rPr lang="en-US" sz="2200" dirty="0" smtClean="0">
                <a:solidFill>
                  <a:srgbClr val="C00000"/>
                </a:solidFill>
              </a:rPr>
              <a:t> (65°C/15 s) of cheese milk on arrival on factory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common or standard practice in some countries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Objective ----- </a:t>
            </a:r>
            <a:r>
              <a:rPr lang="en-US" sz="2200" dirty="0" smtClean="0">
                <a:solidFill>
                  <a:srgbClr val="C00000"/>
                </a:solidFill>
              </a:rPr>
              <a:t>to control </a:t>
            </a:r>
            <a:r>
              <a:rPr lang="en-US" sz="2200" dirty="0" err="1" smtClean="0">
                <a:solidFill>
                  <a:srgbClr val="C00000"/>
                </a:solidFill>
              </a:rPr>
              <a:t>psychrotrophs</a:t>
            </a:r>
            <a:r>
              <a:rPr lang="en-US" sz="2200" dirty="0" smtClean="0">
                <a:solidFill>
                  <a:srgbClr val="C00000"/>
                </a:solidFill>
              </a:rPr>
              <a:t> and milk </a:t>
            </a:r>
            <a:r>
              <a:rPr lang="en-US" sz="2200" dirty="0" smtClean="0">
                <a:solidFill>
                  <a:srgbClr val="C00000"/>
                </a:solidFill>
              </a:rPr>
              <a:t>--normally </a:t>
            </a:r>
            <a:r>
              <a:rPr lang="en-US" sz="2200" dirty="0" smtClean="0">
                <a:solidFill>
                  <a:srgbClr val="C00000"/>
                </a:solidFill>
              </a:rPr>
              <a:t>pasteurized before cheese making</a:t>
            </a:r>
            <a:endParaRPr lang="en-IN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74676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Ripening of Milk (Acidification)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I</a:t>
            </a:r>
            <a:r>
              <a:rPr lang="en-US" sz="2200" dirty="0" smtClean="0">
                <a:solidFill>
                  <a:srgbClr val="C00000"/>
                </a:solidFill>
              </a:rPr>
              <a:t>ncrease </a:t>
            </a:r>
            <a:r>
              <a:rPr lang="en-US" sz="2200" dirty="0" smtClean="0">
                <a:solidFill>
                  <a:srgbClr val="C00000"/>
                </a:solidFill>
              </a:rPr>
              <a:t>in acidity in the milk </a:t>
            </a:r>
            <a:r>
              <a:rPr lang="en-US" sz="2200" dirty="0" smtClean="0">
                <a:solidFill>
                  <a:srgbClr val="C00000"/>
                </a:solidFill>
              </a:rPr>
              <a:t>--- used </a:t>
            </a:r>
            <a:r>
              <a:rPr lang="en-US" sz="2200" dirty="0" smtClean="0">
                <a:solidFill>
                  <a:srgbClr val="C00000"/>
                </a:solidFill>
              </a:rPr>
              <a:t>for cheese making known as ‘ripening’ 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usually brought about by starter culture.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Acidification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normally via in situ production of lactic acid, </a:t>
            </a:r>
            <a:endParaRPr lang="en-US" sz="2200" dirty="0" smtClean="0">
              <a:solidFill>
                <a:srgbClr val="C0000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A</a:t>
            </a:r>
            <a:r>
              <a:rPr lang="en-US" sz="2200" dirty="0" smtClean="0">
                <a:solidFill>
                  <a:srgbClr val="C00000"/>
                </a:solidFill>
              </a:rPr>
              <a:t>lthough </a:t>
            </a:r>
            <a:r>
              <a:rPr lang="en-US" sz="2200" dirty="0" smtClean="0">
                <a:solidFill>
                  <a:srgbClr val="C00000"/>
                </a:solidFill>
              </a:rPr>
              <a:t>preformed acid or </a:t>
            </a:r>
            <a:r>
              <a:rPr lang="en-US" sz="2200" dirty="0" err="1" smtClean="0">
                <a:solidFill>
                  <a:srgbClr val="C00000"/>
                </a:solidFill>
              </a:rPr>
              <a:t>acidogen</a:t>
            </a:r>
            <a:r>
              <a:rPr lang="en-US" sz="2200" dirty="0" smtClean="0">
                <a:solidFill>
                  <a:srgbClr val="C00000"/>
                </a:solidFill>
              </a:rPr>
              <a:t> (</a:t>
            </a:r>
            <a:r>
              <a:rPr lang="en-US" sz="2200" dirty="0" err="1" smtClean="0">
                <a:solidFill>
                  <a:srgbClr val="C00000"/>
                </a:solidFill>
              </a:rPr>
              <a:t>gluconic</a:t>
            </a:r>
            <a:r>
              <a:rPr lang="en-US" sz="2200" dirty="0" smtClean="0">
                <a:solidFill>
                  <a:srgbClr val="C00000"/>
                </a:solidFill>
              </a:rPr>
              <a:t> acid-</a:t>
            </a:r>
            <a:r>
              <a:rPr lang="el-GR" sz="2200" dirty="0" smtClean="0">
                <a:solidFill>
                  <a:srgbClr val="C00000"/>
                </a:solidFill>
              </a:rPr>
              <a:t>δ-</a:t>
            </a:r>
            <a:r>
              <a:rPr lang="en-US" sz="2200" dirty="0" smtClean="0">
                <a:solidFill>
                  <a:srgbClr val="C00000"/>
                </a:solidFill>
              </a:rPr>
              <a:t>lactone)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now used to directly acidify curd for some varieties, e.g. Mozzarella cheese, UF Feta and Cottage.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Add </a:t>
            </a:r>
            <a:r>
              <a:rPr lang="en-US" sz="2200" dirty="0" smtClean="0">
                <a:solidFill>
                  <a:srgbClr val="C00000"/>
                </a:solidFill>
              </a:rPr>
              <a:t>a culture (starter) of selected lactic acid bacteria to pasteurized cheese milk to achieve a uniform and predictable rate of acid production.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001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COAGULATION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dirty="0" smtClean="0"/>
              <a:t>Coagulation---- </a:t>
            </a:r>
            <a:r>
              <a:rPr lang="en-US" sz="2200" dirty="0" smtClean="0"/>
              <a:t>achieved </a:t>
            </a:r>
            <a:r>
              <a:rPr lang="en-US" sz="2200" dirty="0" smtClean="0"/>
              <a:t>by</a:t>
            </a:r>
            <a:endParaRPr lang="en-US" sz="22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• </a:t>
            </a:r>
            <a:r>
              <a:rPr lang="en-US" sz="2200" dirty="0" smtClean="0">
                <a:solidFill>
                  <a:srgbClr val="C00000"/>
                </a:solidFill>
              </a:rPr>
              <a:t>Limited proteolysis by selected </a:t>
            </a:r>
            <a:r>
              <a:rPr lang="en-US" sz="2200" dirty="0" err="1" smtClean="0">
                <a:solidFill>
                  <a:srgbClr val="C00000"/>
                </a:solidFill>
              </a:rPr>
              <a:t>proteinases</a:t>
            </a:r>
            <a:r>
              <a:rPr lang="en-US" sz="2200" dirty="0" smtClean="0">
                <a:solidFill>
                  <a:srgbClr val="C00000"/>
                </a:solidFill>
              </a:rPr>
              <a:t> (</a:t>
            </a:r>
            <a:r>
              <a:rPr lang="en-US" sz="2200" dirty="0" err="1" smtClean="0">
                <a:solidFill>
                  <a:srgbClr val="C00000"/>
                </a:solidFill>
              </a:rPr>
              <a:t>rennets</a:t>
            </a:r>
            <a:r>
              <a:rPr lang="en-US" sz="2200" dirty="0" smtClean="0">
                <a:solidFill>
                  <a:srgbClr val="C00000"/>
                </a:solidFill>
              </a:rPr>
              <a:t>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C00000"/>
                </a:solidFill>
              </a:rPr>
              <a:t>Acidification to pH 4.6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C00000"/>
                </a:solidFill>
              </a:rPr>
              <a:t> Acidification to pH 5.2 and heating to 90°C.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75% of total production, </a:t>
            </a:r>
            <a:r>
              <a:rPr lang="en-US" sz="2200" dirty="0" smtClean="0">
                <a:solidFill>
                  <a:srgbClr val="C00000"/>
                </a:solidFill>
              </a:rPr>
              <a:t>----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produced by rennet coagulation but some acid coagulated varieties, e.g. Quark and Cottage cheese,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Rennin </a:t>
            </a:r>
            <a:r>
              <a:rPr lang="en-US" sz="2200" dirty="0" smtClean="0">
                <a:solidFill>
                  <a:srgbClr val="C00000"/>
                </a:solidFill>
              </a:rPr>
              <a:t>---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an extremely powerful clotting enzyme; one part of pure rennin can clot more than five million parts of milk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28600"/>
            <a:ext cx="78486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O</a:t>
            </a:r>
            <a:r>
              <a:rPr lang="en-US" sz="2200" dirty="0" smtClean="0">
                <a:solidFill>
                  <a:srgbClr val="C00000"/>
                </a:solidFill>
              </a:rPr>
              <a:t>ptimum </a:t>
            </a:r>
            <a:r>
              <a:rPr lang="en-US" sz="2200" dirty="0" smtClean="0">
                <a:solidFill>
                  <a:srgbClr val="C00000"/>
                </a:solidFill>
              </a:rPr>
              <a:t>pH for rennin action on milk is 5.4 and for pepsin it is 2.0.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For hard cheese such as Cheddar, usually about </a:t>
            </a:r>
            <a:r>
              <a:rPr lang="en-US" sz="2200" dirty="0" smtClean="0">
                <a:solidFill>
                  <a:srgbClr val="C00000"/>
                </a:solidFill>
              </a:rPr>
              <a:t>1.5 to 2.5 </a:t>
            </a:r>
            <a:r>
              <a:rPr lang="en-US" sz="2200" dirty="0" smtClean="0">
                <a:solidFill>
                  <a:srgbClr val="C00000"/>
                </a:solidFill>
              </a:rPr>
              <a:t>g of commercial rennet powder </a:t>
            </a:r>
            <a:r>
              <a:rPr lang="en-US" sz="2200" dirty="0" smtClean="0">
                <a:solidFill>
                  <a:srgbClr val="C00000"/>
                </a:solidFill>
              </a:rPr>
              <a:t>--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used for 100 l of milk.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In case of Meito rennet </a:t>
            </a:r>
            <a:r>
              <a:rPr lang="en-US" sz="2200" dirty="0" smtClean="0">
                <a:solidFill>
                  <a:srgbClr val="C00000"/>
                </a:solidFill>
              </a:rPr>
              <a:t>---- 1.25g to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1.65 g/100 l milk.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F</a:t>
            </a:r>
            <a:r>
              <a:rPr lang="en-US" sz="2200" dirty="0" smtClean="0">
                <a:solidFill>
                  <a:srgbClr val="C00000"/>
                </a:solidFill>
              </a:rPr>
              <a:t>ormation </a:t>
            </a:r>
            <a:r>
              <a:rPr lang="en-US" sz="2200" dirty="0" smtClean="0">
                <a:solidFill>
                  <a:srgbClr val="C00000"/>
                </a:solidFill>
              </a:rPr>
              <a:t>of curd depends upon the coagulation of the casein in milk.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 smtClean="0">
                <a:solidFill>
                  <a:srgbClr val="C00000"/>
                </a:solidFill>
              </a:rPr>
              <a:t>With rennet </a:t>
            </a:r>
            <a:r>
              <a:rPr lang="en-US" sz="2200" dirty="0" smtClean="0">
                <a:solidFill>
                  <a:srgbClr val="C00000"/>
                </a:solidFill>
              </a:rPr>
              <a:t>coagulation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occurs in two steps. The calcium </a:t>
            </a:r>
            <a:r>
              <a:rPr lang="en-US" sz="2200" dirty="0" err="1" smtClean="0">
                <a:solidFill>
                  <a:srgbClr val="C00000"/>
                </a:solidFill>
              </a:rPr>
              <a:t>caseinate</a:t>
            </a:r>
            <a:r>
              <a:rPr lang="en-US" sz="2200" dirty="0" smtClean="0">
                <a:solidFill>
                  <a:srgbClr val="C00000"/>
                </a:solidFill>
              </a:rPr>
              <a:t> in milk is first changed to the </a:t>
            </a:r>
            <a:r>
              <a:rPr lang="en-US" sz="2200" dirty="0" err="1" smtClean="0">
                <a:solidFill>
                  <a:srgbClr val="C00000"/>
                </a:solidFill>
              </a:rPr>
              <a:t>paracasein</a:t>
            </a:r>
            <a:r>
              <a:rPr lang="en-US" sz="2200" dirty="0" smtClean="0">
                <a:solidFill>
                  <a:srgbClr val="C00000"/>
                </a:solidFill>
              </a:rPr>
              <a:t>, which then combines with the calcium ions present in the milk to form an insoluble curd.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200" dirty="0">
                <a:solidFill>
                  <a:srgbClr val="C00000"/>
                </a:solidFill>
              </a:rPr>
              <a:t>T</a:t>
            </a:r>
            <a:r>
              <a:rPr lang="en-US" sz="2200" dirty="0" smtClean="0">
                <a:solidFill>
                  <a:srgbClr val="C00000"/>
                </a:solidFill>
              </a:rPr>
              <a:t>he </a:t>
            </a:r>
            <a:r>
              <a:rPr lang="en-US" sz="2200" dirty="0" smtClean="0">
                <a:solidFill>
                  <a:srgbClr val="C00000"/>
                </a:solidFill>
              </a:rPr>
              <a:t>addition of small amount (0.02%) of calcium chloride to the milk usually will restore the calcium ion balance and permit the normal functioning of rennin.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v"/>
            </a:pP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994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sanjeev</cp:lastModifiedBy>
  <cp:revision>11</cp:revision>
  <dcterms:created xsi:type="dcterms:W3CDTF">2006-08-16T00:00:00Z</dcterms:created>
  <dcterms:modified xsi:type="dcterms:W3CDTF">2020-03-29T12:35:43Z</dcterms:modified>
</cp:coreProperties>
</file>