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57" r:id="rId2"/>
    <p:sldId id="279" r:id="rId3"/>
    <p:sldId id="351" r:id="rId4"/>
    <p:sldId id="352" r:id="rId5"/>
    <p:sldId id="353" r:id="rId6"/>
    <p:sldId id="350" r:id="rId7"/>
    <p:sldId id="280" r:id="rId8"/>
    <p:sldId id="281" r:id="rId9"/>
    <p:sldId id="304" r:id="rId10"/>
    <p:sldId id="303" r:id="rId11"/>
    <p:sldId id="305" r:id="rId12"/>
    <p:sldId id="308" r:id="rId13"/>
    <p:sldId id="282" r:id="rId14"/>
    <p:sldId id="320" r:id="rId15"/>
    <p:sldId id="321" r:id="rId16"/>
    <p:sldId id="283" r:id="rId17"/>
    <p:sldId id="284" r:id="rId18"/>
    <p:sldId id="34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44" autoAdjust="0"/>
    <p:restoredTop sz="86441" autoAdjust="0"/>
  </p:normalViewPr>
  <p:slideViewPr>
    <p:cSldViewPr>
      <p:cViewPr varScale="1">
        <p:scale>
          <a:sx n="46" d="100"/>
          <a:sy n="46" d="100"/>
        </p:scale>
        <p:origin x="619" y="53"/>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1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84123-474A-4A4E-A8EF-FA720089310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7EF5F145-6DC0-4082-A7CA-12D47BF9C01A}">
      <dgm:prSet/>
      <dgm:spPr/>
      <dgm:t>
        <a:bodyPr/>
        <a:lstStyle/>
        <a:p>
          <a:pPr rtl="0"/>
          <a:r>
            <a:rPr lang="en-US" dirty="0" smtClean="0"/>
            <a:t>Thanks</a:t>
          </a:r>
          <a:endParaRPr lang="en-US" dirty="0"/>
        </a:p>
      </dgm:t>
    </dgm:pt>
    <dgm:pt modelId="{54B8746B-0079-45D2-A31D-3C553635C224}" type="parTrans" cxnId="{B9A4EAF0-AE3B-41A2-9804-3728C236B09D}">
      <dgm:prSet/>
      <dgm:spPr/>
      <dgm:t>
        <a:bodyPr/>
        <a:lstStyle/>
        <a:p>
          <a:endParaRPr lang="en-US"/>
        </a:p>
      </dgm:t>
    </dgm:pt>
    <dgm:pt modelId="{480AF1F7-5FE7-4F9C-A854-19A3834E9ED1}" type="sibTrans" cxnId="{B9A4EAF0-AE3B-41A2-9804-3728C236B09D}">
      <dgm:prSet/>
      <dgm:spPr/>
      <dgm:t>
        <a:bodyPr/>
        <a:lstStyle/>
        <a:p>
          <a:endParaRPr lang="en-US"/>
        </a:p>
      </dgm:t>
    </dgm:pt>
    <dgm:pt modelId="{D57639BD-E892-4E7E-84CA-866B82397BF5}" type="pres">
      <dgm:prSet presAssocID="{01984123-474A-4A4E-A8EF-FA7200893106}" presName="Name0" presStyleCnt="0">
        <dgm:presLayoutVars>
          <dgm:dir/>
          <dgm:animLvl val="lvl"/>
          <dgm:resizeHandles val="exact"/>
        </dgm:presLayoutVars>
      </dgm:prSet>
      <dgm:spPr/>
      <dgm:t>
        <a:bodyPr/>
        <a:lstStyle/>
        <a:p>
          <a:endParaRPr lang="en-US"/>
        </a:p>
      </dgm:t>
    </dgm:pt>
    <dgm:pt modelId="{C9EDC813-6921-4EDB-9AB6-A52F17FF03B3}" type="pres">
      <dgm:prSet presAssocID="{7EF5F145-6DC0-4082-A7CA-12D47BF9C01A}" presName="linNode" presStyleCnt="0"/>
      <dgm:spPr/>
    </dgm:pt>
    <dgm:pt modelId="{3B16FE7F-AF0B-4DD2-92C6-69EDDFADF806}" type="pres">
      <dgm:prSet presAssocID="{7EF5F145-6DC0-4082-A7CA-12D47BF9C01A}" presName="parentText" presStyleLbl="node1" presStyleIdx="0" presStyleCnt="1">
        <dgm:presLayoutVars>
          <dgm:chMax val="1"/>
          <dgm:bulletEnabled val="1"/>
        </dgm:presLayoutVars>
      </dgm:prSet>
      <dgm:spPr/>
      <dgm:t>
        <a:bodyPr/>
        <a:lstStyle/>
        <a:p>
          <a:endParaRPr lang="en-US"/>
        </a:p>
      </dgm:t>
    </dgm:pt>
  </dgm:ptLst>
  <dgm:cxnLst>
    <dgm:cxn modelId="{B9A4EAF0-AE3B-41A2-9804-3728C236B09D}" srcId="{01984123-474A-4A4E-A8EF-FA7200893106}" destId="{7EF5F145-6DC0-4082-A7CA-12D47BF9C01A}" srcOrd="0" destOrd="0" parTransId="{54B8746B-0079-45D2-A31D-3C553635C224}" sibTransId="{480AF1F7-5FE7-4F9C-A854-19A3834E9ED1}"/>
    <dgm:cxn modelId="{5649DD3E-C809-4213-AC7B-6DAADF745510}" type="presOf" srcId="{01984123-474A-4A4E-A8EF-FA7200893106}" destId="{D57639BD-E892-4E7E-84CA-866B82397BF5}" srcOrd="0" destOrd="0" presId="urn:microsoft.com/office/officeart/2005/8/layout/vList5"/>
    <dgm:cxn modelId="{E4DB63F3-7564-417A-9870-DC0C651283AA}" type="presOf" srcId="{7EF5F145-6DC0-4082-A7CA-12D47BF9C01A}" destId="{3B16FE7F-AF0B-4DD2-92C6-69EDDFADF806}" srcOrd="0" destOrd="0" presId="urn:microsoft.com/office/officeart/2005/8/layout/vList5"/>
    <dgm:cxn modelId="{B61C90EE-A2DB-48F8-B294-777188F841B6}" type="presParOf" srcId="{D57639BD-E892-4E7E-84CA-866B82397BF5}" destId="{C9EDC813-6921-4EDB-9AB6-A52F17FF03B3}" srcOrd="0" destOrd="0" presId="urn:microsoft.com/office/officeart/2005/8/layout/vList5"/>
    <dgm:cxn modelId="{780FC71B-5488-4BB0-B095-B2437C92BE51}" type="presParOf" srcId="{C9EDC813-6921-4EDB-9AB6-A52F17FF03B3}" destId="{3B16FE7F-AF0B-4DD2-92C6-69EDDFADF80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6FE7F-AF0B-4DD2-92C6-69EDDFADF806}">
      <dsp:nvSpPr>
        <dsp:cNvPr id="0" name=""/>
        <dsp:cNvSpPr/>
      </dsp:nvSpPr>
      <dsp:spPr>
        <a:xfrm>
          <a:off x="2633471" y="0"/>
          <a:ext cx="2962656" cy="4389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rtl="0">
            <a:lnSpc>
              <a:spcPct val="90000"/>
            </a:lnSpc>
            <a:spcBef>
              <a:spcPct val="0"/>
            </a:spcBef>
            <a:spcAft>
              <a:spcPct val="35000"/>
            </a:spcAft>
          </a:pPr>
          <a:r>
            <a:rPr lang="en-US" sz="6000" kern="1200" dirty="0" smtClean="0"/>
            <a:t>Thanks</a:t>
          </a:r>
          <a:endParaRPr lang="en-US" sz="6000" kern="1200" dirty="0"/>
        </a:p>
      </dsp:txBody>
      <dsp:txXfrm>
        <a:off x="2778096" y="144625"/>
        <a:ext cx="2673406" cy="409987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FFC2B-FF7E-49D6-A95F-10A55822816A}" type="datetimeFigureOut">
              <a:rPr lang="en-US" smtClean="0"/>
              <a:t>3/31/2020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16DDF-0B37-4A18-A438-3045539A1212}" type="slidenum">
              <a:rPr lang="en-US" smtClean="0"/>
              <a:t>‹#›</a:t>
            </a:fld>
            <a:endParaRPr lang="en-US"/>
          </a:p>
        </p:txBody>
      </p:sp>
    </p:spTree>
    <p:extLst>
      <p:ext uri="{BB962C8B-B14F-4D97-AF65-F5344CB8AC3E}">
        <p14:creationId xmlns:p14="http://schemas.microsoft.com/office/powerpoint/2010/main" val="84866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16DDF-0B37-4A18-A438-3045539A1212}" type="slidenum">
              <a:rPr lang="en-US" smtClean="0"/>
              <a:t>8</a:t>
            </a:fld>
            <a:endParaRPr lang="en-US"/>
          </a:p>
        </p:txBody>
      </p:sp>
    </p:spTree>
    <p:extLst>
      <p:ext uri="{BB962C8B-B14F-4D97-AF65-F5344CB8AC3E}">
        <p14:creationId xmlns:p14="http://schemas.microsoft.com/office/powerpoint/2010/main" val="3988857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16DDF-0B37-4A18-A438-3045539A1212}" type="slidenum">
              <a:rPr lang="en-US" smtClean="0"/>
              <a:t>11</a:t>
            </a:fld>
            <a:endParaRPr lang="en-US"/>
          </a:p>
        </p:txBody>
      </p:sp>
    </p:spTree>
    <p:extLst>
      <p:ext uri="{BB962C8B-B14F-4D97-AF65-F5344CB8AC3E}">
        <p14:creationId xmlns:p14="http://schemas.microsoft.com/office/powerpoint/2010/main" val="56488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905000"/>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sz="5400" b="1" dirty="0" smtClean="0">
                <a:solidFill>
                  <a:srgbClr val="FF0000"/>
                </a:solidFill>
              </a:rPr>
              <a:t>HYGIENIC MEASURES ADOPTED AT POULTRY FARM</a:t>
            </a:r>
            <a:r>
              <a:rPr lang="en-US" b="1" dirty="0" smtClean="0"/>
              <a:t/>
            </a:r>
            <a:br>
              <a:rPr lang="en-US" b="1" dirty="0" smtClean="0"/>
            </a:br>
            <a:endParaRPr lang="en-US" b="1" dirty="0"/>
          </a:p>
        </p:txBody>
      </p:sp>
      <p:sp>
        <p:nvSpPr>
          <p:cNvPr id="3" name="Content Placeholder 2"/>
          <p:cNvSpPr>
            <a:spLocks noGrp="1"/>
          </p:cNvSpPr>
          <p:nvPr>
            <p:ph idx="1"/>
          </p:nvPr>
        </p:nvSpPr>
        <p:spPr>
          <a:xfrm>
            <a:off x="457200" y="3657600"/>
            <a:ext cx="8229600" cy="2163763"/>
          </a:xfr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20000"/>
          </a:bodyPr>
          <a:lstStyle/>
          <a:p>
            <a:pPr>
              <a:buNone/>
            </a:pPr>
            <a:endParaRPr lang="en-US" dirty="0" smtClean="0"/>
          </a:p>
          <a:p>
            <a:pPr marL="0" indent="0">
              <a:buNone/>
            </a:pPr>
            <a:r>
              <a:rPr lang="en-US" dirty="0" smtClean="0"/>
              <a:t> </a:t>
            </a:r>
            <a:r>
              <a:rPr lang="en-US" b="1" dirty="0" smtClean="0">
                <a:solidFill>
                  <a:srgbClr val="0070C0"/>
                </a:solidFill>
                <a:latin typeface="Times New Roman" panose="02020603050405020304" pitchFamily="18" charset="0"/>
                <a:cs typeface="Times New Roman" panose="02020603050405020304" pitchFamily="18" charset="0"/>
              </a:rPr>
              <a:t>By:</a:t>
            </a:r>
          </a:p>
          <a:p>
            <a:pPr>
              <a:buNone/>
            </a:pPr>
            <a:r>
              <a:rPr lang="en-US" b="1" dirty="0" smtClean="0">
                <a:solidFill>
                  <a:srgbClr val="0070C0"/>
                </a:solidFill>
                <a:latin typeface="Times New Roman" panose="02020603050405020304" pitchFamily="18" charset="0"/>
                <a:cs typeface="Times New Roman" panose="02020603050405020304" pitchFamily="18" charset="0"/>
              </a:rPr>
              <a:t>                </a:t>
            </a:r>
            <a:r>
              <a:rPr lang="en-US" sz="4300" b="1" dirty="0" smtClean="0">
                <a:solidFill>
                  <a:srgbClr val="0070C0"/>
                </a:solidFill>
                <a:latin typeface="Times New Roman" panose="02020603050405020304" pitchFamily="18" charset="0"/>
                <a:cs typeface="Times New Roman" panose="02020603050405020304" pitchFamily="18" charset="0"/>
              </a:rPr>
              <a:t>Dr. </a:t>
            </a:r>
            <a:r>
              <a:rPr lang="en-US" sz="4300" b="1" dirty="0" err="1" smtClean="0">
                <a:solidFill>
                  <a:srgbClr val="0070C0"/>
                </a:solidFill>
                <a:latin typeface="Times New Roman" panose="02020603050405020304" pitchFamily="18" charset="0"/>
                <a:cs typeface="Times New Roman" panose="02020603050405020304" pitchFamily="18" charset="0"/>
              </a:rPr>
              <a:t>Ravikant</a:t>
            </a:r>
            <a:r>
              <a:rPr lang="en-US" sz="4300" b="1" dirty="0" smtClean="0">
                <a:solidFill>
                  <a:srgbClr val="0070C0"/>
                </a:solidFill>
                <a:latin typeface="Times New Roman" panose="02020603050405020304" pitchFamily="18" charset="0"/>
                <a:cs typeface="Times New Roman" panose="02020603050405020304" pitchFamily="18" charset="0"/>
              </a:rPr>
              <a:t> Nirala</a:t>
            </a:r>
            <a:endParaRPr lang="en-US" b="1" dirty="0" smtClean="0">
              <a:solidFill>
                <a:srgbClr val="0070C0"/>
              </a:solidFill>
              <a:latin typeface="Times New Roman" panose="02020603050405020304" pitchFamily="18" charset="0"/>
              <a:cs typeface="Times New Roman" panose="02020603050405020304" pitchFamily="18" charset="0"/>
            </a:endParaRPr>
          </a:p>
          <a:p>
            <a:pPr>
              <a:buNone/>
            </a:pPr>
            <a:r>
              <a:rPr lang="en-US" b="1" dirty="0" smtClean="0">
                <a:solidFill>
                  <a:srgbClr val="0070C0"/>
                </a:solidFill>
                <a:latin typeface="Times New Roman" panose="02020603050405020304" pitchFamily="18" charset="0"/>
                <a:cs typeface="Times New Roman" panose="02020603050405020304" pitchFamily="18" charset="0"/>
              </a:rPr>
              <a:t>                Assistant Professor, LPM, BVC, Patna</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432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Autofit/>
          </a:bodyPr>
          <a:lstStyle/>
          <a:p>
            <a:pPr marL="0" indent="0">
              <a:buNone/>
            </a:pPr>
            <a:r>
              <a:rPr lang="en-GB" sz="1800" b="1" dirty="0" smtClean="0"/>
              <a:t>Uses of per acetic acid       </a:t>
            </a:r>
            <a:r>
              <a:rPr lang="en-GB" sz="1800" dirty="0" smtClean="0"/>
              <a:t>0.1-2% concentration for decontamination of surfaces, floor, walls &amp;litter.</a:t>
            </a:r>
            <a:endParaRPr lang="en-US" sz="1800" dirty="0" smtClean="0"/>
          </a:p>
          <a:p>
            <a:pPr marL="0" indent="0">
              <a:buNone/>
            </a:pPr>
            <a:r>
              <a:rPr lang="en-GB" sz="1800" b="1" dirty="0" smtClean="0"/>
              <a:t>Chlorine dioxide :</a:t>
            </a:r>
            <a:r>
              <a:rPr lang="en-GB" sz="1800" dirty="0" smtClean="0"/>
              <a:t>	The basic requirements of a drinking water sanitizer are :</a:t>
            </a:r>
            <a:endParaRPr lang="en-US" sz="1800" dirty="0" smtClean="0"/>
          </a:p>
          <a:p>
            <a:r>
              <a:rPr lang="en-GB" sz="1800" dirty="0" err="1" smtClean="0"/>
              <a:t>Odorless</a:t>
            </a:r>
            <a:r>
              <a:rPr lang="en-GB" sz="1800" dirty="0" smtClean="0"/>
              <a:t>/tasteless,     Safe,      Removes bio-films,       No harmful residue</a:t>
            </a:r>
            <a:endParaRPr lang="en-US" sz="1800" dirty="0" smtClean="0"/>
          </a:p>
          <a:p>
            <a:r>
              <a:rPr lang="en-GB" sz="1800" dirty="0" smtClean="0"/>
              <a:t>	The answer for all these requisites is chlorine dioxide. In all developed countries, chlorine dioxide has replaced chlorine in water sanitizing programmes. The only drawback with chlorine dioxide is that it has to be generated at situ.</a:t>
            </a:r>
            <a:endParaRPr lang="en-US" sz="1800" dirty="0" smtClean="0"/>
          </a:p>
          <a:p>
            <a:pPr marL="0" indent="0">
              <a:buNone/>
            </a:pPr>
            <a:r>
              <a:rPr lang="en-GB" sz="1800" b="1" dirty="0" err="1" smtClean="0"/>
              <a:t>Gluteraldehyde</a:t>
            </a:r>
            <a:endParaRPr lang="en-US" sz="1800" dirty="0" smtClean="0"/>
          </a:p>
          <a:p>
            <a:r>
              <a:rPr lang="en-GB" sz="1800" dirty="0" smtClean="0"/>
              <a:t>	A 2% commercial </a:t>
            </a:r>
            <a:r>
              <a:rPr lang="en-GB" sz="1800" dirty="0" err="1" smtClean="0"/>
              <a:t>gluteraldehyde</a:t>
            </a:r>
            <a:r>
              <a:rPr lang="en-GB" sz="1800" dirty="0" smtClean="0"/>
              <a:t> is a satisfactory </a:t>
            </a:r>
            <a:r>
              <a:rPr lang="en-GB" sz="1800" dirty="0" err="1" smtClean="0"/>
              <a:t>sporocidal</a:t>
            </a:r>
            <a:r>
              <a:rPr lang="en-GB" sz="1800" dirty="0" smtClean="0"/>
              <a:t> agent and it can be used as chemo-</a:t>
            </a:r>
            <a:r>
              <a:rPr lang="en-GB" sz="1800" dirty="0" err="1" smtClean="0"/>
              <a:t>sterilant</a:t>
            </a:r>
            <a:r>
              <a:rPr lang="en-GB" sz="1800" dirty="0" smtClean="0"/>
              <a:t>. The only drawback of </a:t>
            </a:r>
            <a:r>
              <a:rPr lang="en-GB" sz="1800" dirty="0" err="1" smtClean="0"/>
              <a:t>gluteraldehyde</a:t>
            </a:r>
            <a:r>
              <a:rPr lang="en-GB" sz="1800" dirty="0" smtClean="0"/>
              <a:t> is the cost and long contact time.</a:t>
            </a:r>
            <a:endParaRPr lang="en-US" sz="1800" dirty="0" smtClean="0"/>
          </a:p>
          <a:p>
            <a:pPr marL="0" indent="0">
              <a:buNone/>
            </a:pPr>
            <a:r>
              <a:rPr lang="en-GB" sz="1800" b="1" dirty="0" smtClean="0"/>
              <a:t>Synergistic chemo-</a:t>
            </a:r>
            <a:r>
              <a:rPr lang="en-GB" sz="1800" b="1" dirty="0" err="1" smtClean="0"/>
              <a:t>sterilant</a:t>
            </a:r>
            <a:endParaRPr lang="en-US" sz="1800" dirty="0" smtClean="0"/>
          </a:p>
          <a:p>
            <a:r>
              <a:rPr lang="en-GB" sz="1800" dirty="0" smtClean="0"/>
              <a:t>	In recent years, lower concentration of H</a:t>
            </a:r>
            <a:r>
              <a:rPr lang="en-GB" sz="1800" baseline="-25000" dirty="0" smtClean="0"/>
              <a:t>2</a:t>
            </a:r>
            <a:r>
              <a:rPr lang="en-GB" sz="1800" dirty="0" smtClean="0"/>
              <a:t>O</a:t>
            </a:r>
            <a:r>
              <a:rPr lang="en-GB" sz="1800" baseline="-25000" dirty="0" smtClean="0"/>
              <a:t>2</a:t>
            </a:r>
            <a:r>
              <a:rPr lang="en-GB" sz="1800" dirty="0" smtClean="0"/>
              <a:t> and PAA are used as chemo-</a:t>
            </a:r>
            <a:r>
              <a:rPr lang="en-GB" sz="1800" dirty="0" err="1" smtClean="0"/>
              <a:t>sterilants</a:t>
            </a:r>
            <a:r>
              <a:rPr lang="en-GB" sz="1800" dirty="0" smtClean="0"/>
              <a:t>. The working decontaminate is prepared as follows.</a:t>
            </a:r>
            <a:endParaRPr lang="en-US" sz="1800" dirty="0" smtClean="0"/>
          </a:p>
          <a:p>
            <a:r>
              <a:rPr lang="en-GB" sz="1800" dirty="0" err="1" smtClean="0"/>
              <a:t>Peracetic</a:t>
            </a:r>
            <a:r>
              <a:rPr lang="en-GB" sz="1800" dirty="0" smtClean="0"/>
              <a:t> acid 35% - 3 ml        Hydrogen peroxide 50% 	- 20 ml     Water	- 1 </a:t>
            </a:r>
            <a:r>
              <a:rPr lang="en-GB" sz="1800" dirty="0" err="1" smtClean="0"/>
              <a:t>ltr</a:t>
            </a:r>
            <a:r>
              <a:rPr lang="en-GB" sz="1800" dirty="0" smtClean="0"/>
              <a:t>.</a:t>
            </a:r>
            <a:endParaRPr lang="en-US" sz="1800" dirty="0" smtClean="0"/>
          </a:p>
          <a:p>
            <a:r>
              <a:rPr lang="en-GB" sz="1800" dirty="0" smtClean="0"/>
              <a:t>	This is known as 1x </a:t>
            </a:r>
            <a:r>
              <a:rPr lang="en-GB" sz="1800" dirty="0" err="1" smtClean="0"/>
              <a:t>upto</a:t>
            </a:r>
            <a:r>
              <a:rPr lang="en-GB" sz="1800" dirty="0" smtClean="0"/>
              <a:t> 5x concentration can be prepared by increasing the concentration of PAA and H</a:t>
            </a:r>
            <a:r>
              <a:rPr lang="en-GB" sz="1800" baseline="-25000" dirty="0" smtClean="0"/>
              <a:t>2</a:t>
            </a:r>
            <a:r>
              <a:rPr lang="en-GB" sz="1800" dirty="0" smtClean="0"/>
              <a:t>O</a:t>
            </a:r>
            <a:r>
              <a:rPr lang="en-GB" sz="1800" baseline="-25000" dirty="0" smtClean="0"/>
              <a:t>2</a:t>
            </a:r>
            <a:r>
              <a:rPr lang="en-GB" sz="1800" dirty="0" smtClean="0"/>
              <a:t>. PAA and H</a:t>
            </a:r>
            <a:r>
              <a:rPr lang="en-GB" sz="1800" baseline="-25000" dirty="0" smtClean="0"/>
              <a:t>2</a:t>
            </a:r>
            <a:r>
              <a:rPr lang="en-GB" sz="1800" dirty="0" smtClean="0"/>
              <a:t>O</a:t>
            </a:r>
            <a:r>
              <a:rPr lang="en-GB" sz="1800" baseline="-25000" dirty="0" smtClean="0"/>
              <a:t>2</a:t>
            </a:r>
            <a:r>
              <a:rPr lang="en-GB" sz="1800" dirty="0" smtClean="0"/>
              <a:t> combination can be used as a spray for floor, wall, environment, litter, hatchery. More than 1x concentration is used based on level of contamination over inanimate objects.</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5867400"/>
          </a:xfrm>
        </p:spPr>
        <p:txBody>
          <a:bodyPr>
            <a:noAutofit/>
          </a:bodyPr>
          <a:lstStyle/>
          <a:p>
            <a:pPr marL="0" indent="0" algn="just">
              <a:buNone/>
            </a:pPr>
            <a:r>
              <a:rPr lang="en-GB" sz="2000" b="1" dirty="0" smtClean="0"/>
              <a:t>Sanitary Environments:</a:t>
            </a:r>
            <a:endParaRPr lang="en-US" sz="2000" dirty="0" smtClean="0"/>
          </a:p>
          <a:p>
            <a:pPr algn="just"/>
            <a:r>
              <a:rPr lang="en-GB" sz="2000" dirty="0" smtClean="0"/>
              <a:t>Sanitation may be defined as the means and measures directed toward establishing and maintaining an environment in which it is safe for animals to exist (</a:t>
            </a:r>
            <a:r>
              <a:rPr lang="en-GB" sz="2000" dirty="0" err="1" smtClean="0"/>
              <a:t>Ilinshaw</a:t>
            </a:r>
            <a:r>
              <a:rPr lang="en-GB" sz="2000" dirty="0" smtClean="0"/>
              <a:t>, 1966).</a:t>
            </a:r>
            <a:endParaRPr lang="en-US" sz="2000" dirty="0" smtClean="0"/>
          </a:p>
          <a:p>
            <a:pPr algn="just"/>
            <a:r>
              <a:rPr lang="en-GB" sz="2000" dirty="0" smtClean="0"/>
              <a:t>The micro-organisms although survive for period in the environment they are likely to change their virulence and survivability for long time in an adverse situation and become highly pathogenic and establish themselves in the farm premises. </a:t>
            </a:r>
          </a:p>
          <a:p>
            <a:pPr algn="just"/>
            <a:r>
              <a:rPr lang="en-GB" sz="2000" dirty="0" smtClean="0"/>
              <a:t>The above chemo-</a:t>
            </a:r>
            <a:r>
              <a:rPr lang="en-GB" sz="2000" dirty="0" err="1" smtClean="0"/>
              <a:t>sterilants</a:t>
            </a:r>
            <a:r>
              <a:rPr lang="en-GB" sz="2000" dirty="0" smtClean="0"/>
              <a:t> are approved by international agencies such as EPA, FDA and OIE.</a:t>
            </a:r>
          </a:p>
          <a:p>
            <a:pPr marL="0" indent="0">
              <a:buNone/>
            </a:pPr>
            <a:r>
              <a:rPr lang="en-GB" sz="2000" b="1" dirty="0" smtClean="0"/>
              <a:t>Points should be considered while Fumigation with formaldehyde gas.</a:t>
            </a:r>
            <a:endParaRPr lang="en-US" sz="2000" dirty="0" smtClean="0"/>
          </a:p>
          <a:p>
            <a:pPr marL="0" indent="0">
              <a:buNone/>
            </a:pPr>
            <a:r>
              <a:rPr lang="en-GB" sz="2000" dirty="0" smtClean="0"/>
              <a:t>1. Eggs must be on plastic trays	</a:t>
            </a:r>
          </a:p>
          <a:p>
            <a:pPr marL="0" indent="0">
              <a:buNone/>
            </a:pPr>
            <a:r>
              <a:rPr lang="en-GB" sz="2000" dirty="0" smtClean="0"/>
              <a:t>2. The chamber must be gas tight	</a:t>
            </a:r>
          </a:p>
          <a:p>
            <a:pPr marL="0" indent="0">
              <a:buNone/>
            </a:pPr>
            <a:r>
              <a:rPr lang="en-GB" sz="2000" dirty="0" smtClean="0"/>
              <a:t>3. The correct quantities of gas must be produced for the correct time Key factors in using washing machine are:</a:t>
            </a:r>
            <a:endParaRPr lang="en-US" sz="2000" dirty="0" smtClean="0"/>
          </a:p>
          <a:p>
            <a:pPr marL="0" indent="0">
              <a:buNone/>
            </a:pPr>
            <a:r>
              <a:rPr lang="en-GB" sz="2000" dirty="0" smtClean="0"/>
              <a:t> </a:t>
            </a:r>
            <a:r>
              <a:rPr lang="en-GB" sz="2000" dirty="0" smtClean="0"/>
              <a:t>a. Temperature  and  b. Concentration of  disinfectant solution  and c. Maintenance of the machine.</a:t>
            </a:r>
            <a:endParaRPr lang="en-US" sz="2000" dirty="0" smtClean="0"/>
          </a:p>
          <a:p>
            <a:pPr algn="just"/>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Autofit/>
          </a:bodyPr>
          <a:lstStyle/>
          <a:p>
            <a:pPr marL="0" indent="0">
              <a:buNone/>
            </a:pPr>
            <a:r>
              <a:rPr lang="en-GB" sz="2400" b="1" dirty="0" smtClean="0"/>
              <a:t>Properties of an ideal disinfectant</a:t>
            </a:r>
            <a:r>
              <a:rPr lang="en-GB" sz="2400" dirty="0" smtClean="0"/>
              <a:t>  </a:t>
            </a:r>
            <a:endParaRPr lang="en-US" sz="2400" dirty="0" smtClean="0"/>
          </a:p>
          <a:p>
            <a:pPr marL="0" indent="0">
              <a:buNone/>
            </a:pPr>
            <a:r>
              <a:rPr lang="en-GB" sz="2400" dirty="0" smtClean="0"/>
              <a:t>1. Low cost per units of disinfecting value		</a:t>
            </a:r>
          </a:p>
          <a:p>
            <a:pPr marL="0" indent="0">
              <a:buNone/>
            </a:pPr>
            <a:r>
              <a:rPr lang="en-GB" sz="2400" dirty="0" smtClean="0"/>
              <a:t>2. Ready solubility in hard water</a:t>
            </a:r>
            <a:endParaRPr lang="en-US" sz="2400" dirty="0" smtClean="0"/>
          </a:p>
          <a:p>
            <a:pPr marL="0" indent="0">
              <a:buNone/>
            </a:pPr>
            <a:r>
              <a:rPr lang="en-GB" sz="2400" dirty="0" smtClean="0"/>
              <a:t>3. Relative safety for  humans and animals		</a:t>
            </a:r>
          </a:p>
          <a:p>
            <a:pPr marL="0" indent="0">
              <a:buNone/>
            </a:pPr>
            <a:r>
              <a:rPr lang="en-GB" sz="2400" dirty="0" smtClean="0"/>
              <a:t>4. Ready availability</a:t>
            </a:r>
            <a:endParaRPr lang="en-US" sz="2400" dirty="0" smtClean="0"/>
          </a:p>
          <a:p>
            <a:pPr marL="0" indent="0">
              <a:buNone/>
            </a:pPr>
            <a:r>
              <a:rPr lang="en-GB" sz="2400" dirty="0" smtClean="0"/>
              <a:t>5. Non destructive to utensils and fabrics			</a:t>
            </a:r>
          </a:p>
          <a:p>
            <a:pPr marL="0" indent="0">
              <a:buNone/>
            </a:pPr>
            <a:r>
              <a:rPr lang="en-GB" sz="2400" dirty="0" smtClean="0"/>
              <a:t>6. Stability when exposed to air</a:t>
            </a:r>
            <a:endParaRPr lang="en-US" sz="2400" dirty="0" smtClean="0"/>
          </a:p>
          <a:p>
            <a:pPr marL="0" indent="0">
              <a:buNone/>
            </a:pPr>
            <a:r>
              <a:rPr lang="en-GB" sz="2400" dirty="0" smtClean="0"/>
              <a:t>7. Absence of objectionable odour			</a:t>
            </a:r>
          </a:p>
          <a:p>
            <a:pPr marL="0" indent="0">
              <a:buNone/>
            </a:pPr>
            <a:r>
              <a:rPr lang="en-GB" sz="2400" dirty="0" smtClean="0"/>
              <a:t>8. No residual toxicity</a:t>
            </a:r>
            <a:endParaRPr lang="en-US" sz="2400" dirty="0" smtClean="0"/>
          </a:p>
          <a:p>
            <a:pPr marL="0" indent="0">
              <a:buNone/>
            </a:pPr>
            <a:r>
              <a:rPr lang="en-GB" sz="2400" dirty="0" smtClean="0"/>
              <a:t>9. It should have a broad spectrum of activity	</a:t>
            </a:r>
          </a:p>
          <a:p>
            <a:pPr marL="0" indent="0">
              <a:buNone/>
            </a:pPr>
            <a:r>
              <a:rPr lang="en-GB" sz="2400" dirty="0" smtClean="0"/>
              <a:t>10. No deleterious accumulation of any portion of  the disinfectant in meat or eggs</a:t>
            </a:r>
            <a:endParaRPr lang="en-US" sz="2400" dirty="0" smtClean="0"/>
          </a:p>
          <a:p>
            <a:pPr marL="0" indent="0">
              <a:buNone/>
            </a:pPr>
            <a:r>
              <a:rPr lang="en-GB" sz="2400" dirty="0" smtClean="0"/>
              <a:t>11. As far as possible it should not posses residual action after use.</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r>
              <a:rPr lang="en-GB" sz="2400" dirty="0" smtClean="0"/>
              <a:t>These are chemo-</a:t>
            </a:r>
            <a:r>
              <a:rPr lang="en-GB" sz="2400" dirty="0" err="1" smtClean="0"/>
              <a:t>sterilants</a:t>
            </a:r>
            <a:r>
              <a:rPr lang="en-GB" sz="2400" dirty="0" smtClean="0"/>
              <a:t> and commercial disinfectants can not compare with these agents. The cost of these </a:t>
            </a:r>
            <a:r>
              <a:rPr lang="en-GB" sz="2400" dirty="0" err="1" smtClean="0"/>
              <a:t>chemosterilents</a:t>
            </a:r>
            <a:r>
              <a:rPr lang="en-GB" sz="2400" dirty="0" smtClean="0"/>
              <a:t> are about 1/10 of the commercial disinfectants. These are potent replacers of formalin which is suspected as carcinogen.</a:t>
            </a:r>
            <a:endParaRPr lang="en-US" sz="2400" dirty="0" smtClean="0"/>
          </a:p>
          <a:p>
            <a:pPr marL="0" indent="0">
              <a:buNone/>
            </a:pPr>
            <a:r>
              <a:rPr lang="en-GB" sz="2400" b="1" dirty="0" smtClean="0"/>
              <a:t>Sources and route of infection</a:t>
            </a:r>
            <a:r>
              <a:rPr lang="en-GB" sz="2400" dirty="0" smtClean="0"/>
              <a:t>:</a:t>
            </a:r>
            <a:endParaRPr lang="en-US" sz="2400" dirty="0" smtClean="0"/>
          </a:p>
          <a:p>
            <a:r>
              <a:rPr lang="en-GB" sz="2400" dirty="0" smtClean="0"/>
              <a:t>Human		      	Neighbour		Contract work crews		Visitors Recovered carrier	     	Multiple age		Started pallets			Poultry show stock   		 Breeding stock		Mixed species of Poultry   Ventilation/air Equipments	     		Feed and Water               Birds Insects and pests	 	Eggs	       Rodents Stray		 Forced moulted hens</a:t>
            </a: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lgn="just"/>
            <a:r>
              <a:rPr lang="en-US" sz="1600" dirty="0" smtClean="0"/>
              <a:t>Growing concentration of egg production unit’s results in the production of poultry waste on a large scale. This also poses problems of handling and disposal for many poultry producers, with the public becoming more aware and concerned about environmental pollution. </a:t>
            </a:r>
          </a:p>
          <a:p>
            <a:pPr algn="just"/>
            <a:r>
              <a:rPr lang="en-US" sz="1600" dirty="0" smtClean="0"/>
              <a:t>Two main types of wastes are produced by poultry enterprises depending on the rearing system adopted on the farm: poultry litter and cage layer waste. Poultry litter is the waste from deep litter systems and does not have much nutritive value, since it contains mostly used litter material.</a:t>
            </a:r>
          </a:p>
          <a:p>
            <a:pPr algn="just"/>
            <a:r>
              <a:rPr lang="en-US" sz="1600" dirty="0" smtClean="0"/>
              <a:t>Cage layer waste consists mainly of excreta collected under the cages, spilled feed and feathers. The use of poultry waste as a source of manure for crop production has been the preferred system for recycling nutrients. </a:t>
            </a:r>
          </a:p>
          <a:p>
            <a:pPr algn="just"/>
            <a:r>
              <a:rPr lang="en-US" sz="1600" dirty="0" smtClean="0"/>
              <a:t>In recent years, poultry nutritionists have explored the possibility of recycling poultry waste as a feed for the poultry itself. The use of poultry waste as a source of manure for crop production has been the preferred system for recycling nutrients. </a:t>
            </a:r>
          </a:p>
          <a:p>
            <a:pPr algn="just"/>
            <a:r>
              <a:rPr lang="en-US" sz="1600" dirty="0" smtClean="0"/>
              <a:t>Poultry droppings, until now considered as waste, or used sparingly as manure, may prove to be an alternative for conventional feed ingredients. </a:t>
            </a:r>
          </a:p>
          <a:p>
            <a:pPr algn="just"/>
            <a:r>
              <a:rPr lang="en-US" sz="1600" dirty="0" smtClean="0"/>
              <a:t>Poultry excreta are commonly referred to as dried poultry droppings, cage layer excreta, dried poultry waste or dried poultry manure. Dried poultry waste reportedly contains about 30 per cent protein, of which about 60 per cent is from non-protein nitrogenous sources. It has more mineral value. </a:t>
            </a:r>
          </a:p>
          <a:p>
            <a:pPr algn="just"/>
            <a:r>
              <a:rPr lang="en-US" sz="1600" dirty="0" smtClean="0"/>
              <a:t>Poultry waste has a high water content and there is a need to develop suitable and economical processing technology to remove excessive moisture and destroy harmful pathogens from the organic waste. It is high in </a:t>
            </a:r>
            <a:r>
              <a:rPr lang="en-US" sz="1600" dirty="0" err="1" smtClean="0"/>
              <a:t>fibre</a:t>
            </a:r>
            <a:r>
              <a:rPr lang="en-US" sz="1600" dirty="0" smtClean="0"/>
              <a:t> and low in </a:t>
            </a:r>
            <a:r>
              <a:rPr lang="en-US" sz="1600" dirty="0" err="1" smtClean="0"/>
              <a:t>metabolizable</a:t>
            </a:r>
            <a:r>
              <a:rPr lang="en-US" sz="1600" dirty="0" smtClean="0"/>
              <a:t> energy.  </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just"/>
            <a:r>
              <a:rPr lang="en-US" dirty="0" smtClean="0"/>
              <a:t>It has more mineral value. Poultry waste has a high water content and there is a need to develop suitable and economical processing technology to remove excessive moisture and destroy harmful pathogens from the organic waste. </a:t>
            </a:r>
          </a:p>
          <a:p>
            <a:pPr algn="just"/>
            <a:r>
              <a:rPr lang="en-US" dirty="0" smtClean="0"/>
              <a:t>It is high in </a:t>
            </a:r>
            <a:r>
              <a:rPr lang="en-US" dirty="0" err="1" smtClean="0"/>
              <a:t>fibre</a:t>
            </a:r>
            <a:r>
              <a:rPr lang="en-US" dirty="0" smtClean="0"/>
              <a:t> and low in </a:t>
            </a:r>
            <a:r>
              <a:rPr lang="en-US" dirty="0" err="1" smtClean="0"/>
              <a:t>metabolizable</a:t>
            </a:r>
            <a:r>
              <a:rPr lang="en-US" dirty="0" smtClean="0"/>
              <a:t> energy. The true digestibility coefficient of crude protein in poultry litter is about 64 per cent. Some of the constituent amino acids were found to range from 24.7 per cent (for </a:t>
            </a:r>
            <a:r>
              <a:rPr lang="en-US" dirty="0" err="1" smtClean="0"/>
              <a:t>valine</a:t>
            </a:r>
            <a:r>
              <a:rPr lang="en-US" dirty="0" smtClean="0"/>
              <a:t>) to 76.4 per cent (for serine). </a:t>
            </a:r>
          </a:p>
          <a:p>
            <a:pPr algn="just"/>
            <a:r>
              <a:rPr lang="en-US" dirty="0" smtClean="0"/>
              <a:t>The absorption of calcium and phosphorus was characteristic of the individual bird and ranged from 1.2-45.3 per cent for calcium and from 7.5-46.2 per cent for phosphorus. Drying the manure with heat has also been attempted. </a:t>
            </a:r>
          </a:p>
          <a:p>
            <a:pPr algn="just"/>
            <a:r>
              <a:rPr lang="en-US" dirty="0" smtClean="0"/>
              <a:t>The manure may be dried at temperatures ranging from 149-385oC. Drying with heat results in a highly significant loss of energy and significant loss of nitrogen. </a:t>
            </a:r>
          </a:p>
          <a:p>
            <a:pPr algn="just"/>
            <a:r>
              <a:rPr lang="en-US" dirty="0" smtClean="0"/>
              <a:t>Thin bed drying of poultry manure to 30 per cent or lower moisture levels was found to prevent the breeding of flies, to reduce obnoxious </a:t>
            </a:r>
            <a:r>
              <a:rPr lang="en-US" dirty="0" err="1" smtClean="0"/>
              <a:t>odours</a:t>
            </a:r>
            <a:r>
              <a:rPr lang="en-US" dirty="0" smtClean="0"/>
              <a:t> and to maintain the nutrient value of the manure particles. The faster the manure is dried, the higher is the nitrogen value.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Common </a:t>
            </a:r>
            <a:r>
              <a:rPr lang="en-GB" dirty="0" smtClean="0"/>
              <a:t>pathogens in poultry</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914400" y="1219200"/>
          <a:ext cx="7772401" cy="4840439"/>
        </p:xfrm>
        <a:graphic>
          <a:graphicData uri="http://schemas.openxmlformats.org/drawingml/2006/table">
            <a:tbl>
              <a:tblPr firstRow="1" bandRow="1">
                <a:tableStyleId>{5C22544A-7EE6-4342-B048-85BDC9FD1C3A}</a:tableStyleId>
              </a:tblPr>
              <a:tblGrid>
                <a:gridCol w="2342367">
                  <a:extLst>
                    <a:ext uri="{9D8B030D-6E8A-4147-A177-3AD203B41FA5}">
                      <a16:colId xmlns:a16="http://schemas.microsoft.com/office/drawing/2014/main" val="20000"/>
                    </a:ext>
                  </a:extLst>
                </a:gridCol>
                <a:gridCol w="1856516">
                  <a:extLst>
                    <a:ext uri="{9D8B030D-6E8A-4147-A177-3AD203B41FA5}">
                      <a16:colId xmlns:a16="http://schemas.microsoft.com/office/drawing/2014/main" val="20001"/>
                    </a:ext>
                  </a:extLst>
                </a:gridCol>
                <a:gridCol w="2144110">
                  <a:extLst>
                    <a:ext uri="{9D8B030D-6E8A-4147-A177-3AD203B41FA5}">
                      <a16:colId xmlns:a16="http://schemas.microsoft.com/office/drawing/2014/main" val="20002"/>
                    </a:ext>
                  </a:extLst>
                </a:gridCol>
                <a:gridCol w="1429408">
                  <a:extLst>
                    <a:ext uri="{9D8B030D-6E8A-4147-A177-3AD203B41FA5}">
                      <a16:colId xmlns:a16="http://schemas.microsoft.com/office/drawing/2014/main" val="20003"/>
                    </a:ext>
                  </a:extLst>
                </a:gridCol>
              </a:tblGrid>
              <a:tr h="418395">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7221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IBV</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NDV</a:t>
                      </a:r>
                      <a:endParaRPr lang="en-US" dirty="0" smtClean="0"/>
                    </a:p>
                    <a:p>
                      <a:endParaRPr lang="en-US" dirty="0"/>
                    </a:p>
                  </a:txBody>
                  <a:tcPr/>
                </a:tc>
                <a:tc>
                  <a:txBody>
                    <a:bodyPr/>
                    <a:lstStyle/>
                    <a:p>
                      <a:r>
                        <a:rPr lang="es-PR" dirty="0" err="1" smtClean="0"/>
                        <a:t>Pox</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Fungal spores</a:t>
                      </a:r>
                      <a:endParaRPr lang="en-US" dirty="0" smtClean="0"/>
                    </a:p>
                    <a:p>
                      <a:endParaRPr lang="en-US" dirty="0"/>
                    </a:p>
                  </a:txBody>
                  <a:tcPr/>
                </a:tc>
                <a:extLst>
                  <a:ext uri="{0D108BD9-81ED-4DB2-BD59-A6C34878D82A}">
                    <a16:rowId xmlns:a16="http://schemas.microsoft.com/office/drawing/2014/main" val="10001"/>
                  </a:ext>
                </a:extLst>
              </a:tr>
              <a:tr h="7221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Haemophillus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AEV</a:t>
                      </a:r>
                      <a:endParaRPr lang="en-US" dirty="0" smtClean="0"/>
                    </a:p>
                    <a:p>
                      <a:endParaRPr lang="en-US" dirty="0"/>
                    </a:p>
                  </a:txBody>
                  <a:tcPr/>
                </a:tc>
                <a:tc>
                  <a:txBody>
                    <a:bodyPr/>
                    <a:lstStyle/>
                    <a:p>
                      <a:r>
                        <a:rPr lang="es-PR" dirty="0" smtClean="0"/>
                        <a:t> Coccidia</a:t>
                      </a:r>
                      <a:endParaRPr lang="en-US" dirty="0"/>
                    </a:p>
                  </a:txBody>
                  <a:tcPr/>
                </a:tc>
                <a:tc>
                  <a:txBody>
                    <a:bodyPr/>
                    <a:lstStyle/>
                    <a:p>
                      <a:endParaRPr lang="en-US" dirty="0"/>
                    </a:p>
                  </a:txBody>
                  <a:tcPr/>
                </a:tc>
                <a:extLst>
                  <a:ext uri="{0D108BD9-81ED-4DB2-BD59-A6C34878D82A}">
                    <a16:rowId xmlns:a16="http://schemas.microsoft.com/office/drawing/2014/main" val="10002"/>
                  </a:ext>
                </a:extLst>
              </a:tr>
              <a:tr h="1031660">
                <a:tc>
                  <a:txBody>
                    <a:bodyPr/>
                    <a:lstStyle/>
                    <a:p>
                      <a:r>
                        <a:rPr lang="en-GB" dirty="0" smtClean="0"/>
                        <a:t>Spirochetes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R" dirty="0" err="1" smtClean="0"/>
                        <a:t>Mycoplansma</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R" dirty="0" err="1" smtClean="0"/>
                        <a:t>Fungi</a:t>
                      </a:r>
                      <a:endParaRPr lang="en-US" dirty="0" smtClean="0"/>
                    </a:p>
                    <a:p>
                      <a:endParaRPr lang="en-US" dirty="0"/>
                    </a:p>
                  </a:txBody>
                  <a:tcPr/>
                </a:tc>
                <a:tc>
                  <a:txBody>
                    <a:bodyPr/>
                    <a:lstStyle/>
                    <a:p>
                      <a:endParaRPr lang="en-US"/>
                    </a:p>
                  </a:txBody>
                  <a:tcPr/>
                </a:tc>
                <a:extLst>
                  <a:ext uri="{0D108BD9-81ED-4DB2-BD59-A6C34878D82A}">
                    <a16:rowId xmlns:a16="http://schemas.microsoft.com/office/drawing/2014/main" val="10003"/>
                  </a:ext>
                </a:extLst>
              </a:tr>
              <a:tr h="7221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Pasteurella</a:t>
                      </a:r>
                      <a:endParaRPr lang="en-US" dirty="0" smtClean="0"/>
                    </a:p>
                    <a:p>
                      <a:endParaRPr lang="en-US" dirty="0"/>
                    </a:p>
                  </a:txBody>
                  <a:tcPr/>
                </a:tc>
                <a:tc>
                  <a:txBody>
                    <a:bodyPr/>
                    <a:lstStyle/>
                    <a:p>
                      <a:r>
                        <a:rPr lang="es-PR" dirty="0" smtClean="0"/>
                        <a:t>IBDV</a:t>
                      </a:r>
                      <a:endParaRPr lang="en-US" dirty="0"/>
                    </a:p>
                  </a:txBody>
                  <a:tcPr/>
                </a:tc>
                <a:tc>
                  <a:txBody>
                    <a:bodyPr/>
                    <a:lstStyle/>
                    <a:p>
                      <a:r>
                        <a:rPr lang="en-GB" dirty="0" err="1" smtClean="0"/>
                        <a:t>Bacterialspores</a:t>
                      </a:r>
                      <a:endParaRPr lang="en-US" dirty="0"/>
                    </a:p>
                  </a:txBody>
                  <a:tcPr/>
                </a:tc>
                <a:tc>
                  <a:txBody>
                    <a:bodyPr/>
                    <a:lstStyle/>
                    <a:p>
                      <a:endParaRPr lang="en-US"/>
                    </a:p>
                  </a:txBody>
                  <a:tcPr/>
                </a:tc>
                <a:extLst>
                  <a:ext uri="{0D108BD9-81ED-4DB2-BD59-A6C34878D82A}">
                    <a16:rowId xmlns:a16="http://schemas.microsoft.com/office/drawing/2014/main" val="10004"/>
                  </a:ext>
                </a:extLst>
              </a:tr>
              <a:tr h="1031660">
                <a:tc>
                  <a:txBody>
                    <a:bodyPr/>
                    <a:lstStyle/>
                    <a:p>
                      <a:r>
                        <a:rPr lang="en-GB" dirty="0" err="1" smtClean="0"/>
                        <a:t>campylobecter</a:t>
                      </a:r>
                      <a:endParaRPr lang="en-US" dirty="0"/>
                    </a:p>
                  </a:txBody>
                  <a:tcPr/>
                </a:tc>
                <a:tc>
                  <a:txBody>
                    <a:bodyPr/>
                    <a:lstStyle/>
                    <a:p>
                      <a:r>
                        <a:rPr lang="es-PR" dirty="0" smtClean="0"/>
                        <a:t>MDV</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Parasitic </a:t>
                      </a:r>
                      <a:r>
                        <a:rPr lang="en-GB" dirty="0" err="1" smtClean="0"/>
                        <a:t>Oocytes</a:t>
                      </a:r>
                      <a:endParaRPr lang="en-US" dirty="0" smtClean="0"/>
                    </a:p>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Autofit/>
          </a:bodyPr>
          <a:lstStyle/>
          <a:p>
            <a:pPr marL="0" indent="0">
              <a:buNone/>
            </a:pPr>
            <a:r>
              <a:rPr lang="en-GB" sz="2000" b="1" dirty="0" smtClean="0"/>
              <a:t>Egg Shell Borne Diseases:</a:t>
            </a:r>
            <a:endParaRPr lang="en-US" sz="2000" dirty="0" smtClean="0"/>
          </a:p>
          <a:p>
            <a:r>
              <a:rPr lang="en-GB" sz="2000" dirty="0" smtClean="0"/>
              <a:t>Several procedures ate used to overcome shell contamination that arises from intestinal contents and other environmental sources.</a:t>
            </a:r>
            <a:endParaRPr lang="en-US" sz="2000" dirty="0" smtClean="0"/>
          </a:p>
          <a:p>
            <a:pPr lvl="0"/>
            <a:r>
              <a:rPr lang="en-GB" sz="2000" dirty="0" smtClean="0"/>
              <a:t>Clean hatching eggs</a:t>
            </a:r>
            <a:endParaRPr lang="en-US" sz="2000" dirty="0" smtClean="0"/>
          </a:p>
          <a:p>
            <a:pPr lvl="0"/>
            <a:r>
              <a:rPr lang="en-GB" sz="2000" dirty="0" smtClean="0"/>
              <a:t>Fumigation of eggs</a:t>
            </a:r>
            <a:endParaRPr lang="en-US" sz="2000" dirty="0" smtClean="0"/>
          </a:p>
          <a:p>
            <a:pPr lvl="0"/>
            <a:r>
              <a:rPr lang="en-GB" sz="2000" dirty="0" smtClean="0"/>
              <a:t>Washing and liquid sterilization</a:t>
            </a:r>
            <a:endParaRPr lang="en-US" sz="2000" dirty="0" smtClean="0"/>
          </a:p>
          <a:p>
            <a:pPr lvl="0"/>
            <a:r>
              <a:rPr lang="en-GB" sz="2000" dirty="0" smtClean="0"/>
              <a:t>Storage facilities</a:t>
            </a:r>
            <a:r>
              <a:rPr lang="en-GB" sz="2000" b="1" dirty="0" smtClean="0"/>
              <a:t> </a:t>
            </a:r>
            <a:endParaRPr lang="en-US" sz="2000" dirty="0" smtClean="0"/>
          </a:p>
          <a:p>
            <a:pPr marL="0" indent="0">
              <a:buNone/>
            </a:pPr>
            <a:r>
              <a:rPr lang="en-GB" sz="2000" b="1" dirty="0" smtClean="0"/>
              <a:t>Water sanitation :</a:t>
            </a:r>
            <a:r>
              <a:rPr lang="en-GB" sz="2000" dirty="0" smtClean="0"/>
              <a:t>	Generally sodium hypochlorite or calcium hypochlorite is use at the level or </a:t>
            </a:r>
            <a:endParaRPr lang="en-US" sz="2000" dirty="0" smtClean="0"/>
          </a:p>
          <a:p>
            <a:r>
              <a:rPr lang="en-GB" sz="2000" dirty="0" smtClean="0"/>
              <a:t>5-10 </a:t>
            </a:r>
            <a:r>
              <a:rPr lang="en-GB" sz="2000" dirty="0" err="1" smtClean="0"/>
              <a:t>ppm</a:t>
            </a:r>
            <a:r>
              <a:rPr lang="en-GB" sz="2000" dirty="0" smtClean="0"/>
              <a:t> for water sanitization.</a:t>
            </a:r>
            <a:endParaRPr lang="en-US" sz="2000" dirty="0" smtClean="0"/>
          </a:p>
          <a:p>
            <a:pPr marL="0" indent="0">
              <a:buNone/>
            </a:pPr>
            <a:r>
              <a:rPr lang="en-GB" sz="2000" b="1" dirty="0" smtClean="0"/>
              <a:t>Disinfection :</a:t>
            </a:r>
            <a:r>
              <a:rPr lang="en-GB" sz="2000" dirty="0" smtClean="0"/>
              <a:t> 	Several types of disinfectants and sanitizers are available to poultry industry. Each one has an optimum environment in which it is most effective. The pH, compatibility with other comical agents used, amount of organic material present, temperature and humidity must be considered.</a:t>
            </a:r>
            <a:endParaRPr lang="en-US" sz="2000" dirty="0" smtClean="0"/>
          </a:p>
          <a:p>
            <a:pPr marL="0" indent="0">
              <a:buNone/>
            </a:pPr>
            <a:r>
              <a:rPr lang="en-GB" sz="2000" b="1" dirty="0" smtClean="0"/>
              <a:t>Methods of disinfection :</a:t>
            </a:r>
            <a:endParaRPr lang="en-US" sz="2000" dirty="0" smtClean="0"/>
          </a:p>
          <a:p>
            <a:r>
              <a:rPr lang="en-GB" sz="2000" dirty="0" smtClean="0"/>
              <a:t>These fall into two categories:	a. Dry cleaning followed by fumigation and                                                    b. Washing, dipping or sanitizing.</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smtClean="0">
                <a:solidFill>
                  <a:srgbClr val="FF0000"/>
                </a:solidFill>
              </a:rPr>
              <a:t>Poultry waste management, Farm Hygiene, Sanitation and environmental issues </a:t>
            </a:r>
            <a:r>
              <a:rPr lang="en-US" sz="3600" b="1" dirty="0" smtClean="0"/>
              <a:t/>
            </a:r>
            <a:br>
              <a:rPr lang="en-US" sz="3600" b="1" dirty="0" smtClean="0"/>
            </a:br>
            <a:endParaRPr lang="en-US" sz="3600" b="1" dirty="0"/>
          </a:p>
        </p:txBody>
      </p:sp>
      <p:sp>
        <p:nvSpPr>
          <p:cNvPr id="3" name="Content Placeholder 2"/>
          <p:cNvSpPr>
            <a:spLocks noGrp="1"/>
          </p:cNvSpPr>
          <p:nvPr>
            <p:ph idx="1"/>
          </p:nvPr>
        </p:nvSpPr>
        <p:spPr>
          <a:xfrm>
            <a:off x="304800" y="609600"/>
            <a:ext cx="8610600" cy="6248400"/>
          </a:xfrm>
        </p:spPr>
        <p:txBody>
          <a:bodyPr>
            <a:noAutofit/>
          </a:bodyPr>
          <a:lstStyle/>
          <a:p>
            <a:pPr algn="just"/>
            <a:r>
              <a:rPr lang="en-GB" sz="2400" dirty="0" smtClean="0"/>
              <a:t>Disinfection is not a substitute for cleanliness. It is one of the ways to destroy organism and it can best be done in the absence of foreign organic matters.</a:t>
            </a:r>
            <a:endParaRPr lang="en-US" sz="2400" dirty="0" smtClean="0"/>
          </a:p>
          <a:p>
            <a:pPr algn="just"/>
            <a:r>
              <a:rPr lang="en-GB" sz="2400" dirty="0" smtClean="0"/>
              <a:t>When one considers the attributes of the various disinfectants available to the consumers, it becomes obvious that no one is adequate for all the conditions. Properties of some common disinfectants are given below :</a:t>
            </a:r>
            <a:endParaRPr lang="en-US" sz="2400" dirty="0" smtClean="0"/>
          </a:p>
          <a:p>
            <a:pPr lvl="0" algn="just">
              <a:buFont typeface="Wingdings" pitchFamily="2" charset="2"/>
              <a:buChar char="Ø"/>
            </a:pPr>
            <a:r>
              <a:rPr lang="en-GB" sz="2400" dirty="0" smtClean="0"/>
              <a:t>Good germicidal activity</a:t>
            </a:r>
          </a:p>
          <a:p>
            <a:pPr lvl="0" algn="just">
              <a:buFont typeface="Wingdings" pitchFamily="2" charset="2"/>
              <a:buChar char="Ø"/>
            </a:pPr>
            <a:r>
              <a:rPr lang="en-GB" sz="2400" dirty="0" smtClean="0"/>
              <a:t>Non-toxic to both man and birds</a:t>
            </a:r>
          </a:p>
          <a:p>
            <a:pPr lvl="0" algn="just">
              <a:buFont typeface="Wingdings" pitchFamily="2" charset="2"/>
              <a:buChar char="Ø"/>
            </a:pPr>
            <a:r>
              <a:rPr lang="en-GB" sz="2400" dirty="0" smtClean="0"/>
              <a:t>Effective on uncleaned surface</a:t>
            </a:r>
          </a:p>
          <a:p>
            <a:pPr lvl="0" algn="just">
              <a:buFont typeface="Wingdings" pitchFamily="2" charset="2"/>
              <a:buChar char="Ø"/>
            </a:pPr>
            <a:r>
              <a:rPr lang="en-GB" sz="2400" dirty="0" smtClean="0"/>
              <a:t>Non-corroding and non-staining the surfaces</a:t>
            </a:r>
          </a:p>
          <a:p>
            <a:pPr lvl="0" algn="just">
              <a:buFont typeface="Wingdings" pitchFamily="2" charset="2"/>
              <a:buChar char="Ø"/>
            </a:pPr>
            <a:r>
              <a:rPr lang="en-GB" sz="2400" dirty="0" smtClean="0"/>
              <a:t>Should have wetting property</a:t>
            </a:r>
          </a:p>
          <a:p>
            <a:pPr lvl="0" algn="just">
              <a:buFont typeface="Wingdings" pitchFamily="2" charset="2"/>
              <a:buChar char="Ø"/>
            </a:pPr>
            <a:r>
              <a:rPr lang="en-GB" sz="2400" dirty="0" smtClean="0"/>
              <a:t>Divided of odour</a:t>
            </a:r>
          </a:p>
          <a:p>
            <a:pPr lvl="0" algn="just">
              <a:buFont typeface="Wingdings" pitchFamily="2" charset="2"/>
              <a:buChar char="Ø"/>
            </a:pPr>
            <a:r>
              <a:rPr lang="en-GB" sz="2400" dirty="0" smtClean="0"/>
              <a:t>Ready availability</a:t>
            </a:r>
          </a:p>
          <a:p>
            <a:pPr lvl="0" algn="just">
              <a:buFont typeface="Wingdings" pitchFamily="2" charset="2"/>
              <a:buChar char="Ø"/>
            </a:pPr>
            <a:r>
              <a:rPr lang="en-GB" sz="2400" dirty="0" smtClean="0"/>
              <a:t>Economical</a:t>
            </a:r>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ebroute\Desktop\Hatchery management in Poultry (Fumigation)_files\hatchery-management-in-poultry-fumigation-25-320.jpg"/>
          <p:cNvPicPr>
            <a:picLocks noChangeAspect="1" noChangeArrowheads="1"/>
          </p:cNvPicPr>
          <p:nvPr/>
        </p:nvPicPr>
        <p:blipFill>
          <a:blip r:embed="rId2" cstate="print"/>
          <a:srcRect/>
          <a:stretch>
            <a:fillRect/>
          </a:stretch>
        </p:blipFill>
        <p:spPr bwMode="auto">
          <a:xfrm>
            <a:off x="228600" y="685800"/>
            <a:ext cx="3657600" cy="4343400"/>
          </a:xfrm>
          <a:prstGeom prst="rect">
            <a:avLst/>
          </a:prstGeom>
          <a:noFill/>
        </p:spPr>
      </p:pic>
      <p:pic>
        <p:nvPicPr>
          <p:cNvPr id="2051" name="Picture 3" descr="C:\Users\webroute\Desktop\Hatchery management in Poultry (Fumigation)_files\hatchery-management-in-poultry-fumigation-27-638.jpg"/>
          <p:cNvPicPr>
            <a:picLocks noChangeAspect="1" noChangeArrowheads="1"/>
          </p:cNvPicPr>
          <p:nvPr/>
        </p:nvPicPr>
        <p:blipFill>
          <a:blip r:embed="rId3" cstate="print"/>
          <a:srcRect/>
          <a:stretch>
            <a:fillRect/>
          </a:stretch>
        </p:blipFill>
        <p:spPr bwMode="auto">
          <a:xfrm>
            <a:off x="3505200" y="685800"/>
            <a:ext cx="5486400" cy="45720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webroute\Desktop\Hatchery management in Poultry (Fumigation)_files\hatchery-management-in-poultry-fumigation-28-638.jpg"/>
          <p:cNvPicPr>
            <a:picLocks noGrp="1" noChangeAspect="1" noChangeArrowheads="1"/>
          </p:cNvPicPr>
          <p:nvPr>
            <p:ph idx="1"/>
          </p:nvPr>
        </p:nvPicPr>
        <p:blipFill>
          <a:blip r:embed="rId2" cstate="print"/>
          <a:srcRect/>
          <a:stretch>
            <a:fillRect/>
          </a:stretch>
        </p:blipFill>
        <p:spPr bwMode="auto">
          <a:xfrm>
            <a:off x="0" y="0"/>
            <a:ext cx="4800600" cy="2133599"/>
          </a:xfrm>
          <a:prstGeom prst="rect">
            <a:avLst/>
          </a:prstGeom>
          <a:noFill/>
        </p:spPr>
      </p:pic>
      <p:pic>
        <p:nvPicPr>
          <p:cNvPr id="3076" name="Picture 4" descr="C:\Users\webroute\Desktop\Hatchery management in Poultry (Fumigation)_files\hatchery-management-in-poultry-fumigation-30-638.jpg"/>
          <p:cNvPicPr>
            <a:picLocks noChangeAspect="1" noChangeArrowheads="1"/>
          </p:cNvPicPr>
          <p:nvPr/>
        </p:nvPicPr>
        <p:blipFill>
          <a:blip r:embed="rId3" cstate="print"/>
          <a:srcRect/>
          <a:stretch>
            <a:fillRect/>
          </a:stretch>
        </p:blipFill>
        <p:spPr bwMode="auto">
          <a:xfrm>
            <a:off x="5334000" y="2667000"/>
            <a:ext cx="3581400" cy="3276600"/>
          </a:xfrm>
          <a:prstGeom prst="rect">
            <a:avLst/>
          </a:prstGeom>
          <a:noFill/>
        </p:spPr>
      </p:pic>
      <p:pic>
        <p:nvPicPr>
          <p:cNvPr id="3077" name="Picture 5" descr="C:\Users\webroute\Desktop\Hatchery management in Poultry (Fumigation)_files\hatchery-management-in-poultry-fumigation-32-638.jpg"/>
          <p:cNvPicPr>
            <a:picLocks noChangeAspect="1" noChangeArrowheads="1"/>
          </p:cNvPicPr>
          <p:nvPr/>
        </p:nvPicPr>
        <p:blipFill>
          <a:blip r:embed="rId4" cstate="print"/>
          <a:srcRect/>
          <a:stretch>
            <a:fillRect/>
          </a:stretch>
        </p:blipFill>
        <p:spPr bwMode="auto">
          <a:xfrm>
            <a:off x="381000" y="2362200"/>
            <a:ext cx="4358214" cy="3581400"/>
          </a:xfrm>
          <a:prstGeom prst="rect">
            <a:avLst/>
          </a:prstGeom>
          <a:noFill/>
        </p:spPr>
      </p:pic>
      <p:pic>
        <p:nvPicPr>
          <p:cNvPr id="3079" name="Picture 7" descr="C:\Users\webroute\Desktop\Hatchery management in Poultry (Fumigation)_files\hatchery-management-in-poultry-fumigation-31-638.jpg"/>
          <p:cNvPicPr>
            <a:picLocks noChangeAspect="1" noChangeArrowheads="1"/>
          </p:cNvPicPr>
          <p:nvPr/>
        </p:nvPicPr>
        <p:blipFill>
          <a:blip r:embed="rId5" cstate="print"/>
          <a:srcRect/>
          <a:stretch>
            <a:fillRect/>
          </a:stretch>
        </p:blipFill>
        <p:spPr bwMode="auto">
          <a:xfrm>
            <a:off x="5029199" y="0"/>
            <a:ext cx="3581401" cy="2667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webroute\Desktop\Hatchery management in Poultry (Fumigation)_files\hatchery-management-in-poultry-fumigation-34-638.jpg"/>
          <p:cNvPicPr>
            <a:picLocks noGrp="1" noChangeAspect="1" noChangeArrowheads="1"/>
          </p:cNvPicPr>
          <p:nvPr>
            <p:ph idx="1"/>
          </p:nvPr>
        </p:nvPicPr>
        <p:blipFill>
          <a:blip r:embed="rId2" cstate="print"/>
          <a:srcRect/>
          <a:stretch>
            <a:fillRect/>
          </a:stretch>
        </p:blipFill>
        <p:spPr bwMode="auto">
          <a:xfrm>
            <a:off x="685800" y="3200400"/>
            <a:ext cx="8153400" cy="3352800"/>
          </a:xfrm>
          <a:prstGeom prst="rect">
            <a:avLst/>
          </a:prstGeom>
          <a:noFill/>
        </p:spPr>
      </p:pic>
      <p:pic>
        <p:nvPicPr>
          <p:cNvPr id="5" name="Picture 3" descr="C:\Users\webroute\Desktop\Hatchery management in Poultry (Fumigation)_files\hatchery-management-in-poultry-fumigation-29-638.jpg"/>
          <p:cNvPicPr>
            <a:picLocks noChangeAspect="1" noChangeArrowheads="1"/>
          </p:cNvPicPr>
          <p:nvPr/>
        </p:nvPicPr>
        <p:blipFill>
          <a:blip r:embed="rId3" cstate="print"/>
          <a:srcRect/>
          <a:stretch>
            <a:fillRect/>
          </a:stretch>
        </p:blipFill>
        <p:spPr bwMode="auto">
          <a:xfrm>
            <a:off x="609600" y="0"/>
            <a:ext cx="7543800" cy="286048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webroute\Desktop\Hatchery management in Poultry (Fumigation)_files\hatchery-management-in-poultry-fumigation-14-638.jpg"/>
          <p:cNvPicPr>
            <a:picLocks noGrp="1" noChangeAspect="1" noChangeArrowheads="1"/>
          </p:cNvPicPr>
          <p:nvPr>
            <p:ph idx="1"/>
          </p:nvPr>
        </p:nvPicPr>
        <p:blipFill>
          <a:blip r:embed="rId2" cstate="print"/>
          <a:srcRect/>
          <a:stretch>
            <a:fillRect/>
          </a:stretch>
        </p:blipFill>
        <p:spPr bwMode="auto">
          <a:xfrm>
            <a:off x="1066800" y="393336"/>
            <a:ext cx="7635791" cy="573282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629400"/>
          </a:xfrm>
        </p:spPr>
        <p:txBody>
          <a:bodyPr>
            <a:noAutofit/>
          </a:bodyPr>
          <a:lstStyle/>
          <a:p>
            <a:pPr marL="0" indent="0" algn="just">
              <a:buNone/>
            </a:pPr>
            <a:r>
              <a:rPr lang="en-GB" sz="2000" b="1" dirty="0" smtClean="0"/>
              <a:t>Antisepsis</a:t>
            </a:r>
            <a:r>
              <a:rPr lang="en-GB" sz="2000" dirty="0" smtClean="0"/>
              <a:t>	An antiseptic is defined as a germicide that is used on skin or living tissue. For the purpose of inhibiting or destroying micro-organisms.</a:t>
            </a:r>
            <a:endParaRPr lang="en-US" sz="2000" dirty="0" smtClean="0"/>
          </a:p>
          <a:p>
            <a:pPr marL="0" indent="0" algn="just">
              <a:buNone/>
            </a:pPr>
            <a:r>
              <a:rPr lang="en-GB" sz="2000" b="1" dirty="0" smtClean="0"/>
              <a:t>Selection of agents for disinfection of poultry houses</a:t>
            </a:r>
            <a:endParaRPr lang="en-US" sz="2000" dirty="0" smtClean="0"/>
          </a:p>
          <a:p>
            <a:pPr marL="0" indent="0">
              <a:buNone/>
            </a:pPr>
            <a:r>
              <a:rPr lang="en-GB" sz="2000" b="1" dirty="0" smtClean="0"/>
              <a:t>Formaldehyde fumigation: </a:t>
            </a:r>
            <a:r>
              <a:rPr lang="en-GB" sz="2000" dirty="0" smtClean="0"/>
              <a:t>Formaldehyde is used in poultry industry over decades but the concentration and use is not up to expectation. </a:t>
            </a:r>
            <a:endParaRPr lang="en-US" sz="2000" dirty="0" smtClean="0"/>
          </a:p>
          <a:p>
            <a:pPr algn="just"/>
            <a:r>
              <a:rPr lang="en-GB" sz="2000" dirty="0" smtClean="0"/>
              <a:t>Formaldehyde is commercially available as a 40% solution in water (37% by weight) known as formalin, and as a powder, </a:t>
            </a:r>
            <a:r>
              <a:rPr lang="en-GB" sz="2000" dirty="0" err="1" smtClean="0"/>
              <a:t>para</a:t>
            </a:r>
            <a:r>
              <a:rPr lang="en-GB" sz="2000" dirty="0" smtClean="0"/>
              <a:t>-formaldehyde, containing 91% formaldehyde. When either is heated, formaldehyde gas is liberated. Human skin is very sensitive to formalin and there should be no direct contact.</a:t>
            </a:r>
            <a:endParaRPr lang="en-US" sz="2000" dirty="0" smtClean="0"/>
          </a:p>
          <a:p>
            <a:pPr algn="just"/>
            <a:r>
              <a:rPr lang="en-GB" sz="2000" dirty="0" smtClean="0"/>
              <a:t>The following are the minimum requirements for effective fumigation of hatchers/setters.</a:t>
            </a:r>
            <a:endParaRPr lang="en-US" sz="2000" dirty="0" smtClean="0"/>
          </a:p>
          <a:p>
            <a:pPr marL="0" indent="0" algn="just">
              <a:buNone/>
            </a:pPr>
            <a:r>
              <a:rPr lang="en-GB" sz="2000" dirty="0" smtClean="0"/>
              <a:t>1)    5 ml of  Formalin &amp; 1.0 g of Potassium permanganate / cubic foot of incubator space (with eggs)</a:t>
            </a:r>
            <a:endParaRPr lang="en-US" sz="2000" dirty="0" smtClean="0"/>
          </a:p>
          <a:p>
            <a:pPr marL="0" indent="0" algn="just">
              <a:buNone/>
            </a:pPr>
            <a:r>
              <a:rPr lang="en-GB" sz="2000" dirty="0" smtClean="0"/>
              <a:t>2) 25 ml of Formalin and 1.5 g of potassium permanganate / cubic foot of incubator space (empty  incubator).</a:t>
            </a:r>
            <a:endParaRPr lang="en-US" sz="2000" dirty="0" smtClean="0"/>
          </a:p>
          <a:p>
            <a:pPr algn="just"/>
            <a:r>
              <a:rPr lang="en-GB" sz="2000" dirty="0" smtClean="0"/>
              <a:t>Continuous fumigation of setters, ten percent formalin (1- ml of formalin made up100 ml) is placed in a shallow tray 6” diameter and a layer of 3 mm is maintained by periodical addition.</a:t>
            </a:r>
            <a:endParaRPr lang="en-US" sz="2000" dirty="0" smtClean="0"/>
          </a:p>
          <a:p>
            <a:pPr algn="just"/>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8077200" cy="6019800"/>
          </a:xfrm>
        </p:spPr>
        <p:txBody>
          <a:bodyPr>
            <a:noAutofit/>
          </a:bodyPr>
          <a:lstStyle/>
          <a:p>
            <a:r>
              <a:rPr lang="en-GB" sz="2400" dirty="0" smtClean="0"/>
              <a:t>Continuous fumigation  of hatchers. 40 per cent formalin (40 ml Formalin made up to 100 ml) is placed in a shallow tray 12” diameter and a layer of 3-4 mm is maintained by periodical addition.</a:t>
            </a:r>
            <a:endParaRPr lang="en-US" sz="2400" dirty="0" smtClean="0"/>
          </a:p>
          <a:p>
            <a:r>
              <a:rPr lang="en-GB" sz="2400" dirty="0" smtClean="0"/>
              <a:t>Don’t fumigate eggs during incubation 24-96 hours.</a:t>
            </a:r>
            <a:endParaRPr lang="en-US" sz="2400" dirty="0" smtClean="0"/>
          </a:p>
          <a:p>
            <a:r>
              <a:rPr lang="en-GB" sz="2400" dirty="0" smtClean="0"/>
              <a:t>The temperature should be more than 20</a:t>
            </a:r>
            <a:r>
              <a:rPr lang="en-GB" sz="2400" baseline="30000" dirty="0" smtClean="0"/>
              <a:t>o</a:t>
            </a:r>
            <a:r>
              <a:rPr lang="en-GB" sz="2400" dirty="0" smtClean="0"/>
              <a:t>C.</a:t>
            </a:r>
            <a:endParaRPr lang="en-US" sz="2400" dirty="0" smtClean="0"/>
          </a:p>
          <a:p>
            <a:r>
              <a:rPr lang="en-GB" sz="2400" dirty="0" smtClean="0"/>
              <a:t>The humidity should be 80-90%.</a:t>
            </a:r>
            <a:endParaRPr lang="en-US" sz="2400" dirty="0" smtClean="0"/>
          </a:p>
          <a:p>
            <a:r>
              <a:rPr lang="en-GB" sz="2400" dirty="0" smtClean="0"/>
              <a:t>The ratio of fumigants i.e. formalin and potassium permanganate should be 3:2</a:t>
            </a:r>
            <a:endParaRPr lang="en-US" sz="2400" dirty="0" smtClean="0"/>
          </a:p>
          <a:p>
            <a:pPr marL="0" indent="0">
              <a:buNone/>
            </a:pPr>
            <a:r>
              <a:rPr lang="en-GB" sz="2400" b="1" dirty="0" smtClean="0"/>
              <a:t>Hydrogen peroxide – H</a:t>
            </a:r>
            <a:r>
              <a:rPr lang="en-GB" sz="2400" b="1" baseline="-25000" dirty="0" smtClean="0"/>
              <a:t>2</a:t>
            </a:r>
            <a:r>
              <a:rPr lang="en-GB" sz="2400" b="1" dirty="0" smtClean="0"/>
              <a:t>O</a:t>
            </a:r>
            <a:r>
              <a:rPr lang="en-GB" sz="2400" b="1" baseline="-25000" dirty="0" smtClean="0"/>
              <a:t>2</a:t>
            </a:r>
            <a:endParaRPr lang="en-US" sz="2400" dirty="0" smtClean="0"/>
          </a:p>
          <a:p>
            <a:pPr algn="just"/>
            <a:r>
              <a:rPr lang="en-GB" sz="2400" dirty="0" smtClean="0"/>
              <a:t>Hydrogen peroxide has been used successfully for many years as a disinfectant, particularly as decontaminant over surface and as a </a:t>
            </a:r>
            <a:r>
              <a:rPr lang="en-GB" sz="2400" dirty="0" err="1" smtClean="0"/>
              <a:t>sterilant</a:t>
            </a:r>
            <a:r>
              <a:rPr lang="en-GB" sz="2400" dirty="0" smtClean="0"/>
              <a:t> in industrial and commercial programmes. The advantages of hydrogen peroxide over formaldehyde are : No unpleasant odour, Not toxic, Minimal safety problem for workers</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55000" lnSpcReduction="20000"/>
          </a:bodyPr>
          <a:lstStyle/>
          <a:p>
            <a:pPr marL="0" indent="0">
              <a:buNone/>
            </a:pPr>
            <a:r>
              <a:rPr lang="en-GB" b="1" dirty="0" smtClean="0"/>
              <a:t>The use of hydrogen peroxides in poultry industry</a:t>
            </a:r>
            <a:endParaRPr lang="en-US" dirty="0" smtClean="0"/>
          </a:p>
          <a:p>
            <a:pPr lvl="0"/>
            <a:r>
              <a:rPr lang="en-GB" dirty="0" smtClean="0"/>
              <a:t>Commercial hydrogen peroxide is available at 50% concentration.</a:t>
            </a:r>
            <a:endParaRPr lang="en-US" dirty="0" smtClean="0"/>
          </a:p>
          <a:p>
            <a:pPr lvl="0"/>
            <a:r>
              <a:rPr lang="en-GB" dirty="0" smtClean="0"/>
              <a:t>H</a:t>
            </a:r>
            <a:r>
              <a:rPr lang="en-GB" baseline="-25000" dirty="0" smtClean="0"/>
              <a:t>2</a:t>
            </a:r>
            <a:r>
              <a:rPr lang="en-GB" dirty="0" smtClean="0"/>
              <a:t>O</a:t>
            </a:r>
            <a:r>
              <a:rPr lang="en-GB" baseline="-25000" dirty="0" smtClean="0"/>
              <a:t>2</a:t>
            </a:r>
            <a:r>
              <a:rPr lang="en-GB" dirty="0" smtClean="0"/>
              <a:t>-5% (1 part of 50% H</a:t>
            </a:r>
            <a:r>
              <a:rPr lang="en-GB" baseline="-25000" dirty="0" smtClean="0"/>
              <a:t>2</a:t>
            </a:r>
            <a:r>
              <a:rPr lang="en-GB" dirty="0" smtClean="0"/>
              <a:t>O</a:t>
            </a:r>
            <a:r>
              <a:rPr lang="en-GB" baseline="-25000" dirty="0" smtClean="0"/>
              <a:t>2</a:t>
            </a:r>
            <a:r>
              <a:rPr lang="en-GB" dirty="0" smtClean="0"/>
              <a:t> and 9 parts of water) can be used for decontamination of hatching eggs. Immediately after collection, the eggs are sprayed with 5% H</a:t>
            </a:r>
            <a:r>
              <a:rPr lang="en-GB" baseline="-25000" dirty="0" smtClean="0"/>
              <a:t>2</a:t>
            </a:r>
            <a:r>
              <a:rPr lang="en-GB" dirty="0" smtClean="0"/>
              <a:t>O</a:t>
            </a:r>
            <a:r>
              <a:rPr lang="en-GB" baseline="-25000" dirty="0" smtClean="0"/>
              <a:t>2</a:t>
            </a:r>
            <a:r>
              <a:rPr lang="en-GB" dirty="0" smtClean="0"/>
              <a:t> and it essential to maintain the temperature of the spray at 42</a:t>
            </a:r>
            <a:r>
              <a:rPr lang="en-GB" baseline="30000" dirty="0" smtClean="0"/>
              <a:t>o </a:t>
            </a:r>
            <a:r>
              <a:rPr lang="en-GB" dirty="0" smtClean="0"/>
              <a:t>C to 45</a:t>
            </a:r>
            <a:r>
              <a:rPr lang="en-GB" baseline="30000" dirty="0" smtClean="0"/>
              <a:t>o</a:t>
            </a:r>
            <a:r>
              <a:rPr lang="en-GB" dirty="0" smtClean="0"/>
              <a:t>C.</a:t>
            </a:r>
            <a:endParaRPr lang="en-US" dirty="0" smtClean="0"/>
          </a:p>
          <a:p>
            <a:pPr lvl="0"/>
            <a:r>
              <a:rPr lang="en-GB" dirty="0" smtClean="0"/>
              <a:t>3% H</a:t>
            </a:r>
            <a:r>
              <a:rPr lang="en-GB" baseline="-25000" dirty="0" smtClean="0"/>
              <a:t>2</a:t>
            </a:r>
            <a:r>
              <a:rPr lang="en-GB" dirty="0" smtClean="0"/>
              <a:t>O</a:t>
            </a:r>
            <a:r>
              <a:rPr lang="en-GB" baseline="-25000" dirty="0" smtClean="0"/>
              <a:t>2</a:t>
            </a:r>
            <a:r>
              <a:rPr lang="en-GB" dirty="0" smtClean="0"/>
              <a:t> can be used as a spray for shelters and hatchers with eggs.</a:t>
            </a:r>
            <a:endParaRPr lang="en-US" dirty="0" smtClean="0"/>
          </a:p>
          <a:p>
            <a:pPr lvl="0"/>
            <a:r>
              <a:rPr lang="en-GB" dirty="0" smtClean="0"/>
              <a:t>2 ml of 50% H</a:t>
            </a:r>
            <a:r>
              <a:rPr lang="en-GB" baseline="-25000" dirty="0" smtClean="0"/>
              <a:t>2</a:t>
            </a:r>
            <a:r>
              <a:rPr lang="en-GB" dirty="0" smtClean="0"/>
              <a:t>O</a:t>
            </a:r>
            <a:r>
              <a:rPr lang="en-GB" baseline="-25000" dirty="0" smtClean="0"/>
              <a:t>2</a:t>
            </a:r>
            <a:r>
              <a:rPr lang="en-GB" dirty="0" smtClean="0"/>
              <a:t> for every 100 litre of water can be used as sanitizer.</a:t>
            </a:r>
            <a:endParaRPr lang="en-US" dirty="0" smtClean="0"/>
          </a:p>
          <a:p>
            <a:pPr lvl="0"/>
            <a:r>
              <a:rPr lang="en-GB" dirty="0" smtClean="0"/>
              <a:t>50% H</a:t>
            </a:r>
            <a:r>
              <a:rPr lang="en-GB" baseline="-25000" dirty="0" smtClean="0"/>
              <a:t>2</a:t>
            </a:r>
            <a:r>
              <a:rPr lang="en-GB" dirty="0" smtClean="0"/>
              <a:t>O</a:t>
            </a:r>
            <a:r>
              <a:rPr lang="en-GB" baseline="-25000" dirty="0" smtClean="0"/>
              <a:t>2</a:t>
            </a:r>
            <a:r>
              <a:rPr lang="en-GB" dirty="0" smtClean="0"/>
              <a:t> can be used as a spray for decontamination of moulds in hatcheries and farm premises.</a:t>
            </a:r>
            <a:endParaRPr lang="en-US" dirty="0" smtClean="0"/>
          </a:p>
          <a:p>
            <a:pPr marL="0" indent="0">
              <a:buNone/>
            </a:pPr>
            <a:r>
              <a:rPr lang="en-GB" b="1" dirty="0" smtClean="0"/>
              <a:t>Per acetic acid (PAA)</a:t>
            </a:r>
            <a:endParaRPr lang="en-US" dirty="0" smtClean="0"/>
          </a:p>
          <a:p>
            <a:r>
              <a:rPr lang="en-GB" dirty="0" err="1" smtClean="0"/>
              <a:t>Peracetic</a:t>
            </a:r>
            <a:r>
              <a:rPr lang="en-GB" dirty="0" smtClean="0"/>
              <a:t> acid is a colourless liquid miscible with water and organic solvents. </a:t>
            </a:r>
            <a:r>
              <a:rPr lang="en-GB" dirty="0" err="1" smtClean="0"/>
              <a:t>Peracetic</a:t>
            </a:r>
            <a:r>
              <a:rPr lang="en-GB" dirty="0" smtClean="0"/>
              <a:t> acid is more active than H</a:t>
            </a:r>
            <a:r>
              <a:rPr lang="en-GB" baseline="-25000" dirty="0" smtClean="0"/>
              <a:t>2</a:t>
            </a:r>
            <a:r>
              <a:rPr lang="en-GB" dirty="0" smtClean="0"/>
              <a:t>O</a:t>
            </a:r>
            <a:r>
              <a:rPr lang="en-GB" baseline="-25000" dirty="0" smtClean="0"/>
              <a:t>2</a:t>
            </a:r>
            <a:r>
              <a:rPr lang="en-GB" dirty="0" smtClean="0"/>
              <a:t> against bacteria and spores. The breakdown product are non toxic viz. acetic acid and oxygen. Stainless steel, glass and plastics are resistant. </a:t>
            </a:r>
            <a:r>
              <a:rPr lang="en-GB" dirty="0" err="1" smtClean="0"/>
              <a:t>Peracetic</a:t>
            </a:r>
            <a:r>
              <a:rPr lang="en-GB" dirty="0" smtClean="0"/>
              <a:t> acid is not available commercially. The </a:t>
            </a:r>
            <a:r>
              <a:rPr lang="en-GB" dirty="0" err="1" smtClean="0"/>
              <a:t>peracetic</a:t>
            </a:r>
            <a:r>
              <a:rPr lang="en-GB" dirty="0" smtClean="0"/>
              <a:t> acid can be prepared easily.</a:t>
            </a:r>
            <a:endParaRPr lang="en-US" dirty="0" smtClean="0"/>
          </a:p>
          <a:p>
            <a:r>
              <a:rPr lang="en-GB" dirty="0" smtClean="0"/>
              <a:t>Commercial acetic acid – 98%		- 1 </a:t>
            </a:r>
            <a:r>
              <a:rPr lang="en-GB" dirty="0" err="1" smtClean="0"/>
              <a:t>ltr</a:t>
            </a:r>
            <a:r>
              <a:rPr lang="en-GB" dirty="0" smtClean="0"/>
              <a:t>.</a:t>
            </a:r>
            <a:endParaRPr lang="en-US" dirty="0" smtClean="0"/>
          </a:p>
          <a:p>
            <a:r>
              <a:rPr lang="en-GB" dirty="0" smtClean="0"/>
              <a:t>Commercial Sulphuric acid – 98%		- 11 ml.</a:t>
            </a:r>
            <a:endParaRPr lang="en-US" dirty="0" smtClean="0"/>
          </a:p>
          <a:p>
            <a:r>
              <a:rPr lang="en-GB" dirty="0" smtClean="0"/>
              <a:t>Commercial Hydrogen peroxide –50%	- 2 </a:t>
            </a:r>
            <a:r>
              <a:rPr lang="en-GB" dirty="0" err="1" smtClean="0"/>
              <a:t>ltr</a:t>
            </a:r>
            <a:r>
              <a:rPr lang="en-GB" dirty="0" smtClean="0"/>
              <a:t>.</a:t>
            </a:r>
            <a:endParaRPr lang="en-US" dirty="0" smtClean="0"/>
          </a:p>
          <a:p>
            <a:r>
              <a:rPr lang="en-GB" dirty="0" smtClean="0"/>
              <a:t>	Mix it in a polythene container and allow to ripen for 6-12 hours. The resulting per acetic acid concentration is about 35%.</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2272</TotalTime>
  <Words>1990</Words>
  <Application>Microsoft Office PowerPoint</Application>
  <PresentationFormat>On-screen Show (4:3)</PresentationFormat>
  <Paragraphs>120</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HYGIENIC MEASURES ADOPTED AT POULTRY FARM </vt:lpstr>
      <vt:lpstr>Poultry waste management, Farm Hygiene, Sanitation and environmental issues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pathogens in poultry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webroute</dc:creator>
  <cp:lastModifiedBy>s p sahu</cp:lastModifiedBy>
  <cp:revision>149</cp:revision>
  <dcterms:created xsi:type="dcterms:W3CDTF">2006-08-16T00:00:00Z</dcterms:created>
  <dcterms:modified xsi:type="dcterms:W3CDTF">2020-03-31T16:11:46Z</dcterms:modified>
</cp:coreProperties>
</file>