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7" r:id="rId2"/>
    <p:sldId id="330" r:id="rId3"/>
    <p:sldId id="331" r:id="rId4"/>
    <p:sldId id="313" r:id="rId5"/>
    <p:sldId id="314" r:id="rId6"/>
    <p:sldId id="329" r:id="rId7"/>
    <p:sldId id="294" r:id="rId8"/>
    <p:sldId id="311" r:id="rId9"/>
    <p:sldId id="316" r:id="rId10"/>
    <p:sldId id="309" r:id="rId11"/>
    <p:sldId id="310" r:id="rId12"/>
    <p:sldId id="332" r:id="rId13"/>
    <p:sldId id="317" r:id="rId14"/>
    <p:sldId id="318" r:id="rId15"/>
    <p:sldId id="323" r:id="rId16"/>
    <p:sldId id="324" r:id="rId17"/>
    <p:sldId id="326" r:id="rId18"/>
    <p:sldId id="325" r:id="rId19"/>
    <p:sldId id="322" r:id="rId20"/>
    <p:sldId id="34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44" autoAdjust="0"/>
    <p:restoredTop sz="86441" autoAdjust="0"/>
  </p:normalViewPr>
  <p:slideViewPr>
    <p:cSldViewPr>
      <p:cViewPr varScale="1">
        <p:scale>
          <a:sx n="46" d="100"/>
          <a:sy n="46" d="100"/>
        </p:scale>
        <p:origin x="619" y="53"/>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1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984123-474A-4A4E-A8EF-FA7200893106}"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7EF5F145-6DC0-4082-A7CA-12D47BF9C01A}">
      <dgm:prSet/>
      <dgm:spPr/>
      <dgm:t>
        <a:bodyPr/>
        <a:lstStyle/>
        <a:p>
          <a:pPr rtl="0"/>
          <a:r>
            <a:rPr lang="en-US" dirty="0" smtClean="0"/>
            <a:t>Thanks</a:t>
          </a:r>
          <a:endParaRPr lang="en-US" dirty="0"/>
        </a:p>
      </dgm:t>
    </dgm:pt>
    <dgm:pt modelId="{54B8746B-0079-45D2-A31D-3C553635C224}" type="parTrans" cxnId="{B9A4EAF0-AE3B-41A2-9804-3728C236B09D}">
      <dgm:prSet/>
      <dgm:spPr/>
      <dgm:t>
        <a:bodyPr/>
        <a:lstStyle/>
        <a:p>
          <a:endParaRPr lang="en-US"/>
        </a:p>
      </dgm:t>
    </dgm:pt>
    <dgm:pt modelId="{480AF1F7-5FE7-4F9C-A854-19A3834E9ED1}" type="sibTrans" cxnId="{B9A4EAF0-AE3B-41A2-9804-3728C236B09D}">
      <dgm:prSet/>
      <dgm:spPr/>
      <dgm:t>
        <a:bodyPr/>
        <a:lstStyle/>
        <a:p>
          <a:endParaRPr lang="en-US"/>
        </a:p>
      </dgm:t>
    </dgm:pt>
    <dgm:pt modelId="{D57639BD-E892-4E7E-84CA-866B82397BF5}" type="pres">
      <dgm:prSet presAssocID="{01984123-474A-4A4E-A8EF-FA7200893106}" presName="Name0" presStyleCnt="0">
        <dgm:presLayoutVars>
          <dgm:dir/>
          <dgm:animLvl val="lvl"/>
          <dgm:resizeHandles val="exact"/>
        </dgm:presLayoutVars>
      </dgm:prSet>
      <dgm:spPr/>
      <dgm:t>
        <a:bodyPr/>
        <a:lstStyle/>
        <a:p>
          <a:endParaRPr lang="en-US"/>
        </a:p>
      </dgm:t>
    </dgm:pt>
    <dgm:pt modelId="{C9EDC813-6921-4EDB-9AB6-A52F17FF03B3}" type="pres">
      <dgm:prSet presAssocID="{7EF5F145-6DC0-4082-A7CA-12D47BF9C01A}" presName="linNode" presStyleCnt="0"/>
      <dgm:spPr/>
    </dgm:pt>
    <dgm:pt modelId="{3B16FE7F-AF0B-4DD2-92C6-69EDDFADF806}" type="pres">
      <dgm:prSet presAssocID="{7EF5F145-6DC0-4082-A7CA-12D47BF9C01A}" presName="parentText" presStyleLbl="node1" presStyleIdx="0" presStyleCnt="1">
        <dgm:presLayoutVars>
          <dgm:chMax val="1"/>
          <dgm:bulletEnabled val="1"/>
        </dgm:presLayoutVars>
      </dgm:prSet>
      <dgm:spPr/>
      <dgm:t>
        <a:bodyPr/>
        <a:lstStyle/>
        <a:p>
          <a:endParaRPr lang="en-US"/>
        </a:p>
      </dgm:t>
    </dgm:pt>
  </dgm:ptLst>
  <dgm:cxnLst>
    <dgm:cxn modelId="{B9A4EAF0-AE3B-41A2-9804-3728C236B09D}" srcId="{01984123-474A-4A4E-A8EF-FA7200893106}" destId="{7EF5F145-6DC0-4082-A7CA-12D47BF9C01A}" srcOrd="0" destOrd="0" parTransId="{54B8746B-0079-45D2-A31D-3C553635C224}" sibTransId="{480AF1F7-5FE7-4F9C-A854-19A3834E9ED1}"/>
    <dgm:cxn modelId="{5649DD3E-C809-4213-AC7B-6DAADF745510}" type="presOf" srcId="{01984123-474A-4A4E-A8EF-FA7200893106}" destId="{D57639BD-E892-4E7E-84CA-866B82397BF5}" srcOrd="0" destOrd="0" presId="urn:microsoft.com/office/officeart/2005/8/layout/vList5"/>
    <dgm:cxn modelId="{E4DB63F3-7564-417A-9870-DC0C651283AA}" type="presOf" srcId="{7EF5F145-6DC0-4082-A7CA-12D47BF9C01A}" destId="{3B16FE7F-AF0B-4DD2-92C6-69EDDFADF806}" srcOrd="0" destOrd="0" presId="urn:microsoft.com/office/officeart/2005/8/layout/vList5"/>
    <dgm:cxn modelId="{B61C90EE-A2DB-48F8-B294-777188F841B6}" type="presParOf" srcId="{D57639BD-E892-4E7E-84CA-866B82397BF5}" destId="{C9EDC813-6921-4EDB-9AB6-A52F17FF03B3}" srcOrd="0" destOrd="0" presId="urn:microsoft.com/office/officeart/2005/8/layout/vList5"/>
    <dgm:cxn modelId="{780FC71B-5488-4BB0-B095-B2437C92BE51}" type="presParOf" srcId="{C9EDC813-6921-4EDB-9AB6-A52F17FF03B3}" destId="{3B16FE7F-AF0B-4DD2-92C6-69EDDFADF806}"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16FE7F-AF0B-4DD2-92C6-69EDDFADF806}">
      <dsp:nvSpPr>
        <dsp:cNvPr id="0" name=""/>
        <dsp:cNvSpPr/>
      </dsp:nvSpPr>
      <dsp:spPr>
        <a:xfrm>
          <a:off x="2633471" y="0"/>
          <a:ext cx="2962656" cy="4389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114300" rIns="228600" bIns="114300" numCol="1" spcCol="1270" anchor="ctr" anchorCtr="0">
          <a:noAutofit/>
        </a:bodyPr>
        <a:lstStyle/>
        <a:p>
          <a:pPr lvl="0" algn="ctr" defTabSz="2667000" rtl="0">
            <a:lnSpc>
              <a:spcPct val="90000"/>
            </a:lnSpc>
            <a:spcBef>
              <a:spcPct val="0"/>
            </a:spcBef>
            <a:spcAft>
              <a:spcPct val="35000"/>
            </a:spcAft>
          </a:pPr>
          <a:r>
            <a:rPr lang="en-US" sz="6000" kern="1200" dirty="0" smtClean="0"/>
            <a:t>Thanks</a:t>
          </a:r>
          <a:endParaRPr lang="en-US" sz="6000" kern="1200" dirty="0"/>
        </a:p>
      </dsp:txBody>
      <dsp:txXfrm>
        <a:off x="2778096" y="144625"/>
        <a:ext cx="2673406" cy="409987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wallstreetmojo.com/backward-integration/" TargetMode="External"/><Relationship Id="rId2" Type="http://schemas.openxmlformats.org/officeDocument/2006/relationships/hyperlink" Target="https://www.wallstreetmojo.com/forward-integra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905000"/>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en-US" sz="5400" b="1" dirty="0" smtClean="0">
                <a:solidFill>
                  <a:srgbClr val="FF0000"/>
                </a:solidFill>
              </a:rPr>
              <a:t>DIFFERENT METHODS OF POULTRY FARMING</a:t>
            </a:r>
            <a:r>
              <a:rPr lang="en-US" b="1" dirty="0" smtClean="0"/>
              <a:t/>
            </a:r>
            <a:br>
              <a:rPr lang="en-US" b="1" dirty="0" smtClean="0"/>
            </a:br>
            <a:endParaRPr lang="en-US" b="1" dirty="0"/>
          </a:p>
        </p:txBody>
      </p:sp>
      <p:sp>
        <p:nvSpPr>
          <p:cNvPr id="3" name="Content Placeholder 2"/>
          <p:cNvSpPr>
            <a:spLocks noGrp="1"/>
          </p:cNvSpPr>
          <p:nvPr>
            <p:ph idx="1"/>
          </p:nvPr>
        </p:nvSpPr>
        <p:spPr>
          <a:xfrm>
            <a:off x="457200" y="3657600"/>
            <a:ext cx="8229600" cy="2163763"/>
          </a:xfr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2500" lnSpcReduction="20000"/>
          </a:bodyPr>
          <a:lstStyle/>
          <a:p>
            <a:pPr>
              <a:buNone/>
            </a:pPr>
            <a:endParaRPr lang="en-US" dirty="0" smtClean="0"/>
          </a:p>
          <a:p>
            <a:pPr marL="0" indent="0">
              <a:buNone/>
            </a:pPr>
            <a:r>
              <a:rPr lang="en-US" dirty="0" smtClean="0"/>
              <a:t> </a:t>
            </a:r>
            <a:r>
              <a:rPr lang="en-US" b="1" dirty="0" smtClean="0">
                <a:solidFill>
                  <a:srgbClr val="0070C0"/>
                </a:solidFill>
                <a:latin typeface="Times New Roman" panose="02020603050405020304" pitchFamily="18" charset="0"/>
                <a:cs typeface="Times New Roman" panose="02020603050405020304" pitchFamily="18" charset="0"/>
              </a:rPr>
              <a:t>By:</a:t>
            </a:r>
          </a:p>
          <a:p>
            <a:pPr>
              <a:buNone/>
            </a:pPr>
            <a:r>
              <a:rPr lang="en-US" b="1" dirty="0" smtClean="0">
                <a:solidFill>
                  <a:srgbClr val="0070C0"/>
                </a:solidFill>
                <a:latin typeface="Times New Roman" panose="02020603050405020304" pitchFamily="18" charset="0"/>
                <a:cs typeface="Times New Roman" panose="02020603050405020304" pitchFamily="18" charset="0"/>
              </a:rPr>
              <a:t>                </a:t>
            </a:r>
            <a:r>
              <a:rPr lang="en-US" sz="4300" b="1" dirty="0" smtClean="0">
                <a:solidFill>
                  <a:srgbClr val="0070C0"/>
                </a:solidFill>
                <a:latin typeface="Times New Roman" panose="02020603050405020304" pitchFamily="18" charset="0"/>
                <a:cs typeface="Times New Roman" panose="02020603050405020304" pitchFamily="18" charset="0"/>
              </a:rPr>
              <a:t>Dr. </a:t>
            </a:r>
            <a:r>
              <a:rPr lang="en-US" sz="4300" b="1" dirty="0" err="1" smtClean="0">
                <a:solidFill>
                  <a:srgbClr val="0070C0"/>
                </a:solidFill>
                <a:latin typeface="Times New Roman" panose="02020603050405020304" pitchFamily="18" charset="0"/>
                <a:cs typeface="Times New Roman" panose="02020603050405020304" pitchFamily="18" charset="0"/>
              </a:rPr>
              <a:t>Ravikant</a:t>
            </a:r>
            <a:r>
              <a:rPr lang="en-US" sz="4300" b="1" dirty="0" smtClean="0">
                <a:solidFill>
                  <a:srgbClr val="0070C0"/>
                </a:solidFill>
                <a:latin typeface="Times New Roman" panose="02020603050405020304" pitchFamily="18" charset="0"/>
                <a:cs typeface="Times New Roman" panose="02020603050405020304" pitchFamily="18" charset="0"/>
              </a:rPr>
              <a:t> Nirala</a:t>
            </a:r>
            <a:endParaRPr lang="en-US" b="1" dirty="0" smtClean="0">
              <a:solidFill>
                <a:srgbClr val="0070C0"/>
              </a:solidFill>
              <a:latin typeface="Times New Roman" panose="02020603050405020304" pitchFamily="18" charset="0"/>
              <a:cs typeface="Times New Roman" panose="02020603050405020304" pitchFamily="18" charset="0"/>
            </a:endParaRPr>
          </a:p>
          <a:p>
            <a:pPr>
              <a:buNone/>
            </a:pPr>
            <a:r>
              <a:rPr lang="en-US" b="1" dirty="0" smtClean="0">
                <a:solidFill>
                  <a:srgbClr val="0070C0"/>
                </a:solidFill>
                <a:latin typeface="Times New Roman" panose="02020603050405020304" pitchFamily="18" charset="0"/>
                <a:cs typeface="Times New Roman" panose="02020603050405020304" pitchFamily="18" charset="0"/>
              </a:rPr>
              <a:t>                Assistant Professor, LPM, BVC, Patna</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2944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Autofit/>
          </a:bodyPr>
          <a:lstStyle/>
          <a:p>
            <a:pPr lvl="0" algn="just"/>
            <a:r>
              <a:rPr lang="en-US" sz="2400" dirty="0" smtClean="0"/>
              <a:t>Horizontal Integration helps to acquire control over the market, but Vertical Integration helps in gaining control over the whole industry. Vertically integrated companies in a supply chain are united through a common owner. </a:t>
            </a:r>
          </a:p>
          <a:p>
            <a:pPr lvl="0" algn="just"/>
            <a:r>
              <a:rPr lang="en-US" sz="2400" dirty="0" smtClean="0"/>
              <a:t>Usually each member of the supply chain produces a different products or services and the products combine to satisfy a common need – in this case, the production of broiler chicken. There are mainly two forms of Vertical Integration namely, </a:t>
            </a:r>
            <a:r>
              <a:rPr lang="en-US" sz="2400" dirty="0" smtClean="0">
                <a:hlinkClick r:id="rId2"/>
              </a:rPr>
              <a:t>Forward Integration</a:t>
            </a:r>
            <a:r>
              <a:rPr lang="en-US" sz="2400" dirty="0" smtClean="0"/>
              <a:t> and </a:t>
            </a:r>
            <a:r>
              <a:rPr lang="en-US" sz="2400" dirty="0" smtClean="0">
                <a:hlinkClick r:id="rId3"/>
              </a:rPr>
              <a:t>Backward Integration</a:t>
            </a:r>
            <a:r>
              <a:rPr lang="en-US" sz="2400" dirty="0" smtClean="0"/>
              <a:t>.</a:t>
            </a:r>
          </a:p>
          <a:p>
            <a:pPr algn="just"/>
            <a:r>
              <a:rPr lang="en-US" sz="2400" b="1" dirty="0" smtClean="0"/>
              <a:t>Vertical integration in the chicken industry means:</a:t>
            </a:r>
            <a:endParaRPr lang="en-US" sz="2400" dirty="0" smtClean="0"/>
          </a:p>
          <a:p>
            <a:pPr lvl="0" algn="just"/>
            <a:r>
              <a:rPr lang="en-US" sz="2400" dirty="0" smtClean="0"/>
              <a:t>Less man hours to produce more chickens, due to improved technology and larger flock sizes;</a:t>
            </a:r>
          </a:p>
          <a:p>
            <a:pPr lvl="0" algn="just"/>
            <a:r>
              <a:rPr lang="en-US" sz="2400" dirty="0" smtClean="0"/>
              <a:t>A reduction in the amount of feed required to produce a kg of broiler meat, due to continual discoveries in genetics and nutrition.</a:t>
            </a:r>
          </a:p>
          <a:p>
            <a:pPr algn="just"/>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Autofit/>
          </a:bodyPr>
          <a:lstStyle/>
          <a:p>
            <a:pPr lvl="0" algn="just"/>
            <a:r>
              <a:rPr lang="en-US" sz="2000" dirty="0" smtClean="0"/>
              <a:t>A reduced growing period to produce a market broiler chicken, meaning reduced space, labour, equipment and a much smaller environmental impact;</a:t>
            </a:r>
          </a:p>
          <a:p>
            <a:pPr lvl="0" algn="just"/>
            <a:r>
              <a:rPr lang="en-US" sz="2000" dirty="0" smtClean="0"/>
              <a:t>Better health programs for the welfare of birds; and</a:t>
            </a:r>
          </a:p>
          <a:p>
            <a:pPr lvl="0" algn="just"/>
            <a:r>
              <a:rPr lang="en-US" sz="2000" dirty="0" smtClean="0"/>
              <a:t>Being able to go to the market at any time of the year and buy tender, flavorful chicken products at a price that is very kind to your budget.</a:t>
            </a:r>
          </a:p>
          <a:p>
            <a:pPr lvl="0"/>
            <a:r>
              <a:rPr lang="en-US" sz="2000" dirty="0" smtClean="0"/>
              <a:t>Vertical integration allows the industry to maintain strict biosecurity measures, vaccination programs and testing for bacteria such as Salmonella at breeder farms and hatcheries. Increasing entry barriers for new entrants</a:t>
            </a:r>
          </a:p>
          <a:p>
            <a:pPr lvl="0"/>
            <a:r>
              <a:rPr lang="en-US" sz="2000" dirty="0" smtClean="0"/>
              <a:t>Absorbing both upstream and downstream profits</a:t>
            </a:r>
          </a:p>
          <a:p>
            <a:pPr lvl="0"/>
            <a:r>
              <a:rPr lang="en-US" sz="2000" dirty="0" smtClean="0"/>
              <a:t>Smoothening the supply chain</a:t>
            </a:r>
          </a:p>
          <a:p>
            <a:pPr lvl="0"/>
            <a:r>
              <a:rPr lang="en-US" sz="2000" dirty="0" smtClean="0"/>
              <a:t>Fall in the quality of good due to lack of competition</a:t>
            </a:r>
          </a:p>
          <a:p>
            <a:pPr lvl="0"/>
            <a:r>
              <a:rPr lang="en-US" sz="2000" dirty="0" smtClean="0"/>
              <a:t>Companies to focus less on their core competencies and more on newly acquired businesses</a:t>
            </a:r>
          </a:p>
          <a:p>
            <a:pPr lvl="0"/>
            <a:r>
              <a:rPr lang="en-US" sz="2000" dirty="0" smtClean="0"/>
              <a:t>Reduction in flexibility to increase or decrease production levels.</a:t>
            </a:r>
          </a:p>
          <a:p>
            <a:pPr lvl="0" algn="just"/>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77500" lnSpcReduction="20000"/>
          </a:bodyPr>
          <a:lstStyle/>
          <a:p>
            <a:pPr algn="just"/>
            <a:r>
              <a:rPr lang="en-US" b="1" dirty="0" smtClean="0"/>
              <a:t>Contract farming</a:t>
            </a:r>
            <a:r>
              <a:rPr lang="en-US" dirty="0" smtClean="0"/>
              <a:t> involves agricultural and poultry production being carried out on the basis of an agreement between the buyers and farm producers.</a:t>
            </a:r>
          </a:p>
          <a:p>
            <a:pPr algn="just"/>
            <a:r>
              <a:rPr lang="en-US" dirty="0" smtClean="0"/>
              <a:t> Sometimes it involves the buyer specifying the quality required and the price, with the farmer agreeing to deliver at a future date. </a:t>
            </a:r>
          </a:p>
          <a:p>
            <a:pPr algn="just"/>
            <a:r>
              <a:rPr lang="en-US" dirty="0" smtClean="0"/>
              <a:t>The farmer undertakes to supply agreed quantities of a crop or livestock product, based on the quality standards and delivery requirements of the purchaser. </a:t>
            </a:r>
          </a:p>
          <a:p>
            <a:pPr algn="just"/>
            <a:r>
              <a:rPr lang="en-US" dirty="0" smtClean="0"/>
              <a:t>In return, the buyer, usually a company, agrees to buy the product, often at a price that is established in advance. </a:t>
            </a:r>
          </a:p>
          <a:p>
            <a:pPr algn="just"/>
            <a:r>
              <a:rPr lang="en-US" dirty="0" smtClean="0"/>
              <a:t>The company often also agrees to support the farmer through, e.g., supplying inputs, assisting with land preparation, providing production advice and transporting produce to its premises. </a:t>
            </a:r>
            <a:endParaRPr lang="en-US" dirty="0"/>
          </a:p>
        </p:txBody>
      </p:sp>
      <p:sp>
        <p:nvSpPr>
          <p:cNvPr id="4" name="Title 3"/>
          <p:cNvSpPr>
            <a:spLocks noGrp="1"/>
          </p:cNvSpPr>
          <p:nvPr>
            <p:ph type="title"/>
          </p:nvPr>
        </p:nvSpPr>
        <p:spPr>
          <a:xfrm>
            <a:off x="2743200" y="274638"/>
            <a:ext cx="3733800" cy="715962"/>
          </a:xfrm>
        </p:spPr>
        <p:txBody>
          <a:bodyPr>
            <a:normAutofit fontScale="90000"/>
          </a:bodyPr>
          <a:lstStyle/>
          <a:p>
            <a:r>
              <a:rPr lang="en-US" b="1" dirty="0" smtClean="0">
                <a:solidFill>
                  <a:srgbClr val="FF0000"/>
                </a:solidFill>
              </a:rPr>
              <a:t>Contract farming</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Export-Import</a:t>
            </a:r>
            <a:r>
              <a:rPr lang="en-US" b="1" dirty="0" smtClean="0"/>
              <a:t/>
            </a:r>
            <a:br>
              <a:rPr lang="en-US" b="1" dirty="0" smtClean="0"/>
            </a:br>
            <a:endParaRPr lang="en-US" dirty="0"/>
          </a:p>
        </p:txBody>
      </p:sp>
      <p:sp>
        <p:nvSpPr>
          <p:cNvPr id="3" name="Content Placeholder 2"/>
          <p:cNvSpPr>
            <a:spLocks noGrp="1"/>
          </p:cNvSpPr>
          <p:nvPr>
            <p:ph idx="1"/>
          </p:nvPr>
        </p:nvSpPr>
        <p:spPr>
          <a:xfrm>
            <a:off x="457200" y="914400"/>
            <a:ext cx="8229600" cy="5715000"/>
          </a:xfrm>
        </p:spPr>
        <p:txBody>
          <a:bodyPr>
            <a:normAutofit fontScale="85000" lnSpcReduction="20000"/>
          </a:bodyPr>
          <a:lstStyle/>
          <a:p>
            <a:pPr algn="just"/>
            <a:r>
              <a:rPr lang="en-US" dirty="0" smtClean="0"/>
              <a:t>In world’s market India rank 5-6</a:t>
            </a:r>
            <a:r>
              <a:rPr lang="en-US" baseline="30000" dirty="0" smtClean="0"/>
              <a:t>th</a:t>
            </a:r>
            <a:r>
              <a:rPr lang="en-US" dirty="0" smtClean="0"/>
              <a:t> in egg and 20-21</a:t>
            </a:r>
            <a:r>
              <a:rPr lang="en-US" baseline="30000" dirty="0" smtClean="0"/>
              <a:t>st</a:t>
            </a:r>
            <a:r>
              <a:rPr lang="en-US" dirty="0" smtClean="0"/>
              <a:t> in chicken meat production. Indian export earning is very low. The present export potential from poultry product is however, a meager Rs.10-15 crores. Therefore require massive export promotion efforts. </a:t>
            </a:r>
          </a:p>
          <a:p>
            <a:pPr algn="just"/>
            <a:r>
              <a:rPr lang="en-US" dirty="0" smtClean="0"/>
              <a:t>The major share of broiler export is in favour of USA, whereas 70% eggs are exported by USA, China and Holland.</a:t>
            </a:r>
          </a:p>
          <a:p>
            <a:pPr algn="just"/>
            <a:r>
              <a:rPr lang="en-US" dirty="0" smtClean="0"/>
              <a:t>China has emerged as a potential exporter country from Asia along with Thailand (meat). </a:t>
            </a:r>
          </a:p>
          <a:p>
            <a:pPr algn="just"/>
            <a:r>
              <a:rPr lang="en-US" dirty="0" smtClean="0"/>
              <a:t>Indian industry has to meet the norms of Hazard Analysis and Critical Control Point (‘HACCP’) to produce safe products for human consumption. This because of insecticidal residue of crops, medicinal residue and the microbial contamination arising from management lapses.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172200"/>
          </a:xfrm>
        </p:spPr>
        <p:txBody>
          <a:bodyPr>
            <a:normAutofit fontScale="62500" lnSpcReduction="20000"/>
          </a:bodyPr>
          <a:lstStyle/>
          <a:p>
            <a:pPr algn="just"/>
            <a:r>
              <a:rPr lang="en-US" dirty="0" smtClean="0"/>
              <a:t>The industry today ranks fifth in the world with respect to table egg production and 22</a:t>
            </a:r>
            <a:r>
              <a:rPr lang="en-US" baseline="30000" dirty="0" smtClean="0"/>
              <a:t>nd</a:t>
            </a:r>
            <a:r>
              <a:rPr lang="en-US" dirty="0" smtClean="0"/>
              <a:t> in respect of poultry meat production. As per APEDA (Agriculture and Processed Food Products Export Development Authority) India’s share in the world egg trade is estimated at 1500 </a:t>
            </a:r>
            <a:r>
              <a:rPr lang="en-US" dirty="0" err="1" smtClean="0"/>
              <a:t>tonnes</a:t>
            </a:r>
            <a:r>
              <a:rPr lang="en-US" dirty="0" smtClean="0"/>
              <a:t> worth $1.74 millions.</a:t>
            </a:r>
          </a:p>
          <a:p>
            <a:pPr algn="just"/>
            <a:r>
              <a:rPr lang="en-US" dirty="0" smtClean="0"/>
              <a:t>India is presently exporting, mainly to UAE (62.5%) Oman, Maldives and Bahrain. Export of poultry meat from India commenced recently. The major destinations are Oman (30%), Maldives, and Bahrain. Live poultry export during 1992-93 was 41 </a:t>
            </a:r>
            <a:r>
              <a:rPr lang="en-US" dirty="0" err="1" smtClean="0"/>
              <a:t>lakhs</a:t>
            </a:r>
            <a:r>
              <a:rPr lang="en-US" dirty="0" smtClean="0"/>
              <a:t> and the major destinations are Bangladesh (39%) UAE and Oman.</a:t>
            </a:r>
          </a:p>
          <a:p>
            <a:r>
              <a:rPr lang="en-US" b="1" dirty="0" smtClean="0"/>
              <a:t>Export projection for poultry and its products  </a:t>
            </a:r>
          </a:p>
          <a:p>
            <a:pPr>
              <a:buNone/>
            </a:pPr>
            <a:r>
              <a:rPr lang="en-US" b="1" dirty="0" smtClean="0"/>
              <a:t>			(Kindly update)</a:t>
            </a:r>
          </a:p>
          <a:p>
            <a:endParaRPr lang="en-US" dirty="0" smtClean="0"/>
          </a:p>
          <a:p>
            <a:r>
              <a:rPr lang="en-US" b="1" dirty="0" smtClean="0"/>
              <a:t>Products		Year 2919-2020</a:t>
            </a:r>
            <a:br>
              <a:rPr lang="en-US" b="1" dirty="0" smtClean="0"/>
            </a:br>
            <a:r>
              <a:rPr lang="en-US" b="1" dirty="0" smtClean="0"/>
              <a:t>			(in Million Rupees)</a:t>
            </a:r>
            <a:endParaRPr lang="en-US" dirty="0" smtClean="0"/>
          </a:p>
          <a:p>
            <a:r>
              <a:rPr lang="en-US" dirty="0" smtClean="0"/>
              <a:t>Poultry Egg			…..</a:t>
            </a:r>
          </a:p>
          <a:p>
            <a:r>
              <a:rPr lang="en-US" dirty="0" smtClean="0"/>
              <a:t>Poultry Meat			……</a:t>
            </a:r>
          </a:p>
          <a:p>
            <a:r>
              <a:rPr lang="en-US" dirty="0" smtClean="0"/>
              <a:t>Live Poultry			………</a:t>
            </a:r>
          </a:p>
          <a:p>
            <a:r>
              <a:rPr lang="en-US" dirty="0" smtClean="0"/>
              <a:t>Value added			……..</a:t>
            </a:r>
          </a:p>
          <a:p>
            <a:r>
              <a:rPr lang="en-US" b="1" dirty="0" smtClean="0"/>
              <a:t>Total				………</a:t>
            </a:r>
            <a:endParaRPr lang="en-US" dirty="0" smtClean="0"/>
          </a:p>
          <a:p>
            <a:r>
              <a:rPr lang="en-US" dirty="0" smtClean="0"/>
              <a:t>Industry sources estimate that poultry export can earn heavy foreign exchange.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solidFill>
                  <a:srgbClr val="FF0000"/>
                </a:solidFill>
              </a:rPr>
              <a:t>MIXED OR INTEGRATED POULTRY </a:t>
            </a:r>
            <a:r>
              <a:rPr lang="en-US" sz="3200" b="1" dirty="0" smtClean="0">
                <a:solidFill>
                  <a:srgbClr val="FF0000"/>
                </a:solidFill>
              </a:rPr>
              <a:t>FARMING</a:t>
            </a:r>
            <a:endParaRPr lang="en-US" sz="3200" dirty="0"/>
          </a:p>
        </p:txBody>
      </p:sp>
      <p:sp>
        <p:nvSpPr>
          <p:cNvPr id="3" name="Content Placeholder 2"/>
          <p:cNvSpPr>
            <a:spLocks noGrp="1"/>
          </p:cNvSpPr>
          <p:nvPr>
            <p:ph idx="1"/>
          </p:nvPr>
        </p:nvSpPr>
        <p:spPr>
          <a:xfrm>
            <a:off x="457200" y="990600"/>
            <a:ext cx="8229600" cy="5334000"/>
          </a:xfrm>
        </p:spPr>
        <p:txBody>
          <a:bodyPr>
            <a:normAutofit fontScale="62500" lnSpcReduction="20000"/>
          </a:bodyPr>
          <a:lstStyle/>
          <a:p>
            <a:pPr algn="just"/>
            <a:r>
              <a:rPr lang="en-US" dirty="0" smtClean="0"/>
              <a:t>In </a:t>
            </a:r>
            <a:r>
              <a:rPr lang="en-US" b="1" dirty="0" smtClean="0"/>
              <a:t>mixed farming</a:t>
            </a:r>
            <a:r>
              <a:rPr lang="en-US" dirty="0" smtClean="0"/>
              <a:t> a farmer can take up different types of practices for income generation while doing his main business of agriculture.</a:t>
            </a:r>
          </a:p>
          <a:p>
            <a:pPr algn="just"/>
            <a:r>
              <a:rPr lang="en-US" dirty="0" smtClean="0"/>
              <a:t> Mixed farming can be done together with the main agricultural practices like poultry farming, dairy farming, bee keeping, sericulture, Pisciculture, shrimp farming, goat and sheep rearing, piggery and agro forestry. </a:t>
            </a:r>
          </a:p>
          <a:p>
            <a:pPr algn="just"/>
            <a:r>
              <a:rPr lang="en-US" dirty="0" smtClean="0"/>
              <a:t>Mixed farming also means operating two agricultural systems independently, but at the same time like growing soya and rearing buffaloes.</a:t>
            </a:r>
          </a:p>
          <a:p>
            <a:pPr algn="just"/>
            <a:r>
              <a:rPr lang="en-US" dirty="0" smtClean="0"/>
              <a:t>They are two independent businesses with one having little to do with the other and farmer conducts different types of agricultural practices together, on a single farm in view of increasing his income through different sources, is called as mixed farming. </a:t>
            </a:r>
          </a:p>
          <a:p>
            <a:pPr algn="just"/>
            <a:r>
              <a:rPr lang="en-US" dirty="0" smtClean="0"/>
              <a:t>The greatest benefit from this type of farming is that if any one business does not pay desired benefit, the same can be recovered from the benefit of the other business. </a:t>
            </a:r>
          </a:p>
          <a:p>
            <a:pPr algn="just"/>
            <a:r>
              <a:rPr lang="en-US" dirty="0" smtClean="0"/>
              <a:t>Mixed farming system consists of components such as crops and livestock that coexist independently from each other. In this farming integrating crops and livestock serves primarily to minimize the risk and not to recycle resources. </a:t>
            </a:r>
          </a:p>
          <a:p>
            <a:pPr algn="just"/>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257800"/>
          </a:xfrm>
        </p:spPr>
        <p:txBody>
          <a:bodyPr>
            <a:noAutofit/>
          </a:bodyPr>
          <a:lstStyle/>
          <a:p>
            <a:pPr algn="just"/>
            <a:r>
              <a:rPr lang="en-US" sz="2000" dirty="0" smtClean="0"/>
              <a:t>On the other hand, in </a:t>
            </a:r>
            <a:r>
              <a:rPr lang="en-US" sz="2000" b="1" dirty="0" smtClean="0"/>
              <a:t>integrated farming</a:t>
            </a:r>
            <a:r>
              <a:rPr lang="en-US" sz="2000" dirty="0" smtClean="0"/>
              <a:t>, each agricultural activity is linked to the other, for inputs.</a:t>
            </a:r>
          </a:p>
          <a:p>
            <a:pPr algn="just"/>
            <a:r>
              <a:rPr lang="en-US" sz="2000" dirty="0" smtClean="0"/>
              <a:t> One main point that makes integrated farming popular is that it is a circular cycle with the waste of one going in to the next. </a:t>
            </a:r>
          </a:p>
          <a:p>
            <a:pPr algn="just"/>
            <a:r>
              <a:rPr lang="en-US" sz="2000" dirty="0" smtClean="0"/>
              <a:t>Thus, the by-products of one unit is utilized by others that yield its maximum output. </a:t>
            </a:r>
            <a:r>
              <a:rPr lang="en-US" sz="2000" dirty="0" err="1" smtClean="0"/>
              <a:t>Eg</a:t>
            </a:r>
            <a:r>
              <a:rPr lang="en-US" sz="2000" dirty="0" smtClean="0"/>
              <a:t>. Dairying/poultry with fish rearing in a rice and planktons growing field. </a:t>
            </a:r>
          </a:p>
          <a:p>
            <a:pPr algn="just"/>
            <a:r>
              <a:rPr lang="en-US" sz="2000" dirty="0" smtClean="0"/>
              <a:t>Integrated Farming is a whole farm management system, which enables the farmers to identify opportunities and threats and act accordingly and at the same time, consider consumer interests in their business. </a:t>
            </a:r>
          </a:p>
          <a:p>
            <a:pPr algn="just"/>
            <a:r>
              <a:rPr lang="en-US" sz="2000" dirty="0" smtClean="0"/>
              <a:t>The most valuable poultry production systems for fish production are those systems which produce nutrient-rich and collectable waste. Layers produce more calcium and phosphorus-rich excreta than broilers.</a:t>
            </a:r>
          </a:p>
          <a:p>
            <a:pPr algn="just"/>
            <a:r>
              <a:rPr lang="en-US" sz="2000" dirty="0" smtClean="0"/>
              <a:t>The direct use of egg laying where the birds are of constant weight and produce fairly constant levels of waste, are easier to manage than broilers in which waste availability is cyclical</a:t>
            </a:r>
          </a:p>
          <a:p>
            <a:pPr algn="just"/>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0000" lnSpcReduction="20000"/>
          </a:bodyPr>
          <a:lstStyle/>
          <a:p>
            <a:pPr lvl="0" algn="just"/>
            <a:r>
              <a:rPr lang="en-US" dirty="0" smtClean="0"/>
              <a:t>Integrated farming system is an integration of appropriate viable technologies within the enterprise and / or integration of one or more enterprises with prevailing ones at a farm according to the availability of resources and farmer’s choice.</a:t>
            </a:r>
          </a:p>
          <a:p>
            <a:pPr lvl="0" algn="just"/>
            <a:r>
              <a:rPr lang="en-US" dirty="0" smtClean="0"/>
              <a:t>It also satisfy the necessities of a household as many as possible for livelihood security of a family and simultaneously leads to better utilization of resources, increased productivity per unit area, efficient recycling of Farm wastes, generate more employment, reduce the risk and ensure environmental safety and sustainability.</a:t>
            </a:r>
          </a:p>
          <a:p>
            <a:pPr lvl="0" algn="just"/>
            <a:r>
              <a:rPr lang="en-US" dirty="0" smtClean="0"/>
              <a:t> Much attention is being given for the development of poultry farming in India and with improved scientific management practices; poultry has now become a popular rural enterprise in different states of the country.</a:t>
            </a:r>
          </a:p>
          <a:p>
            <a:pPr lvl="0" algn="just"/>
            <a:r>
              <a:rPr lang="en-US" dirty="0" smtClean="0"/>
              <a:t>Apart from eggs and chicken, poultry also yields manure, which has high fertilizer value.</a:t>
            </a:r>
          </a:p>
          <a:p>
            <a:pPr lvl="0" algn="just"/>
            <a:r>
              <a:rPr lang="en-US" dirty="0" smtClean="0"/>
              <a:t>The production of poultry dropping in India is estimated to be about 1,300 thousand tons, which is about 390 metric tones of protein.</a:t>
            </a:r>
          </a:p>
          <a:p>
            <a:pPr lvl="0" algn="just"/>
            <a:r>
              <a:rPr lang="en-US" dirty="0" smtClean="0"/>
              <a:t>Utilization of this huge resource as manure in aquaculture will definitely afford better conversion than agriculture.</a:t>
            </a:r>
          </a:p>
          <a:p>
            <a:pPr algn="just"/>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55000" lnSpcReduction="20000"/>
          </a:bodyPr>
          <a:lstStyle/>
          <a:p>
            <a:pPr lvl="0" algn="just"/>
            <a:r>
              <a:rPr lang="en-US" dirty="0" smtClean="0"/>
              <a:t>The application of poultry manuring in the pond provides a nutrient base for dense bloom of phytoplankton, particularly nano planktons which helps in intense zooplankton development.</a:t>
            </a:r>
          </a:p>
          <a:p>
            <a:pPr lvl="0" algn="just"/>
            <a:r>
              <a:rPr lang="en-US" dirty="0" smtClean="0"/>
              <a:t>The zooplankton has an additional food source in the form of bacteria which thrive on the organic fraction of the added poultry dung. Thus, indicates the need for stocking phytoplankto-phagous and zoo plankto-phagous fishes in the pond.</a:t>
            </a:r>
          </a:p>
          <a:p>
            <a:pPr lvl="0" algn="just"/>
            <a:r>
              <a:rPr lang="en-US" dirty="0" smtClean="0"/>
              <a:t>In addition to phytoplankton and zooplankton, there is a high production of detritus at the pond bottom, which provides the substrate for colonization of micro-organisms and other benthic fauna especially the </a:t>
            </a:r>
            <a:r>
              <a:rPr lang="en-US" dirty="0" err="1" smtClean="0"/>
              <a:t>chironomid</a:t>
            </a:r>
            <a:r>
              <a:rPr lang="en-US" dirty="0" smtClean="0"/>
              <a:t> larvae.</a:t>
            </a:r>
          </a:p>
          <a:p>
            <a:pPr lvl="0" algn="just"/>
            <a:r>
              <a:rPr lang="en-US" dirty="0" smtClean="0"/>
              <a:t>Another addition will be macro-vegetation feeder grass carp, which, in the absence of macrophytes, can be fed on green cattle fodder grown on the pond embankments.</a:t>
            </a:r>
          </a:p>
          <a:p>
            <a:pPr lvl="0" algn="just"/>
            <a:r>
              <a:rPr lang="en-US" dirty="0" smtClean="0"/>
              <a:t>The semi digested excreta of this fish forms the food of bottom feeders.</a:t>
            </a:r>
          </a:p>
          <a:p>
            <a:pPr lvl="0" algn="just"/>
            <a:r>
              <a:rPr lang="en-US" dirty="0" smtClean="0"/>
              <a:t>For exploitation of the above food resources, polyculture of three Indian major carps and three exotic carps is taken up in fish cum poultry ponds.</a:t>
            </a:r>
          </a:p>
          <a:p>
            <a:pPr lvl="0" algn="just"/>
            <a:r>
              <a:rPr lang="en-US" dirty="0" smtClean="0"/>
              <a:t>The pond is stocked after the pond water gets properly detoxified.</a:t>
            </a:r>
          </a:p>
          <a:p>
            <a:pPr lvl="0" algn="just"/>
            <a:r>
              <a:rPr lang="en-US" dirty="0" smtClean="0"/>
              <a:t>The stocking rates vary from 8000 - 8500 fingerlings/ha and a species ratio of 40 % surface feeders, 20 % of column feeders, 30 % bottom feeders and 10-20 % weedy feeders are preferred for high fish yields.</a:t>
            </a:r>
          </a:p>
          <a:p>
            <a:pPr lvl="0" algn="just"/>
            <a:r>
              <a:rPr lang="en-US" dirty="0" smtClean="0"/>
              <a:t>Mixed culture of only Indian major carps can be taken up with a species ratio of 40 % surface, 30 % column and 30 % bottom feeders.</a:t>
            </a:r>
          </a:p>
          <a:p>
            <a:pPr algn="just"/>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lvl="0"/>
            <a:r>
              <a:rPr lang="en-US" sz="3600" b="1" dirty="0" smtClean="0">
                <a:solidFill>
                  <a:srgbClr val="FF0000"/>
                </a:solidFill>
              </a:rPr>
              <a:t>COMPONENTS OF AN IFS MODEL</a:t>
            </a:r>
            <a:r>
              <a:rPr lang="en-US" sz="3600" dirty="0" smtClean="0"/>
              <a:t/>
            </a:r>
            <a:br>
              <a:rPr lang="en-US" sz="3600" dirty="0" smtClean="0"/>
            </a:br>
            <a:endParaRPr lang="en-US" dirty="0"/>
          </a:p>
        </p:txBody>
      </p:sp>
      <p:sp>
        <p:nvSpPr>
          <p:cNvPr id="3" name="Content Placeholder 2"/>
          <p:cNvSpPr>
            <a:spLocks noGrp="1"/>
          </p:cNvSpPr>
          <p:nvPr>
            <p:ph idx="1"/>
          </p:nvPr>
        </p:nvSpPr>
        <p:spPr>
          <a:xfrm>
            <a:off x="457200" y="685800"/>
            <a:ext cx="8229600" cy="5440363"/>
          </a:xfrm>
        </p:spPr>
        <p:txBody>
          <a:bodyPr>
            <a:normAutofit fontScale="70000" lnSpcReduction="20000"/>
          </a:bodyPr>
          <a:lstStyle/>
          <a:p>
            <a:pPr lvl="0"/>
            <a:r>
              <a:rPr lang="en-US" dirty="0" smtClean="0"/>
              <a:t>A pond of 1 acre size for fish production.</a:t>
            </a:r>
          </a:p>
          <a:p>
            <a:pPr lvl="0"/>
            <a:r>
              <a:rPr lang="en-US" dirty="0" smtClean="0"/>
              <a:t>Construction of Fish hatchery.</a:t>
            </a:r>
          </a:p>
          <a:p>
            <a:pPr lvl="0"/>
            <a:r>
              <a:rPr lang="en-US" dirty="0" smtClean="0"/>
              <a:t>A poultry house of the capacity of 1000.</a:t>
            </a:r>
          </a:p>
          <a:p>
            <a:pPr lvl="0"/>
            <a:r>
              <a:rPr lang="en-US" dirty="0" smtClean="0"/>
              <a:t>Duck farming of the capacity of 25 Ducks.</a:t>
            </a:r>
          </a:p>
          <a:p>
            <a:pPr lvl="0"/>
            <a:r>
              <a:rPr lang="en-US" dirty="0" smtClean="0"/>
              <a:t>Cows (Different stages of lactation and reproduction), calves and heifers. </a:t>
            </a:r>
          </a:p>
          <a:p>
            <a:pPr lvl="0"/>
            <a:r>
              <a:rPr lang="en-US" dirty="0" err="1" smtClean="0"/>
              <a:t>Gobar</a:t>
            </a:r>
            <a:r>
              <a:rPr lang="en-US" dirty="0" smtClean="0"/>
              <a:t> gas plat</a:t>
            </a:r>
          </a:p>
          <a:p>
            <a:pPr lvl="0"/>
            <a:r>
              <a:rPr lang="en-US" dirty="0" err="1" smtClean="0"/>
              <a:t>Vermi</a:t>
            </a:r>
            <a:r>
              <a:rPr lang="en-US" dirty="0" smtClean="0"/>
              <a:t>-compost unit of 10 beds.</a:t>
            </a:r>
          </a:p>
          <a:p>
            <a:pPr lvl="0"/>
            <a:r>
              <a:rPr lang="en-US" dirty="0" smtClean="0"/>
              <a:t>Floriculture</a:t>
            </a:r>
          </a:p>
          <a:p>
            <a:pPr lvl="0"/>
            <a:r>
              <a:rPr lang="en-US" dirty="0" smtClean="0"/>
              <a:t>Bee-keeping</a:t>
            </a:r>
          </a:p>
          <a:p>
            <a:pPr lvl="0"/>
            <a:r>
              <a:rPr lang="en-US" dirty="0" smtClean="0"/>
              <a:t>Agricultural component</a:t>
            </a:r>
            <a:r>
              <a:rPr lang="en-US" b="1" dirty="0" smtClean="0"/>
              <a:t> (seasonal vegetables, creepers and short fruit trees on the bund of the pond)and cereals crops on the</a:t>
            </a:r>
            <a:r>
              <a:rPr lang="en-US" dirty="0" smtClean="0"/>
              <a:t> rest of the land according to the season.</a:t>
            </a:r>
          </a:p>
          <a:p>
            <a:pPr lvl="0"/>
            <a:r>
              <a:rPr lang="en-US" dirty="0" smtClean="0"/>
              <a:t>One store room and staff room.</a:t>
            </a:r>
          </a:p>
          <a:p>
            <a:pPr lvl="0"/>
            <a:r>
              <a:rPr lang="en-US" dirty="0" smtClean="0"/>
              <a:t>Other related component which can be introduced.</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686800" cy="6096000"/>
          </a:xfrm>
        </p:spPr>
        <p:txBody>
          <a:bodyPr>
            <a:noAutofit/>
          </a:bodyPr>
          <a:lstStyle/>
          <a:p>
            <a:pPr algn="just"/>
            <a:r>
              <a:rPr lang="en-US" sz="2400" dirty="0" smtClean="0"/>
              <a:t>Organic farming endorses the concept that the soil, plants, animals and human beings are linked. In philosophical terms organic farming means “farming in sprits of organic relationship”.</a:t>
            </a:r>
          </a:p>
          <a:p>
            <a:pPr algn="just"/>
            <a:r>
              <a:rPr lang="en-US" sz="2400" dirty="0" smtClean="0"/>
              <a:t>In this system everything is connected with everything else. Therefore, its goal is to create an integrated, environmentally sound, safe and economically sustainable agriculture production system. </a:t>
            </a:r>
          </a:p>
          <a:p>
            <a:pPr algn="just"/>
            <a:r>
              <a:rPr lang="en-US" sz="2400" dirty="0" smtClean="0"/>
              <a:t>The farmer manages self-regulating ecological and biological processes for sustainable and economic production of products. </a:t>
            </a:r>
          </a:p>
          <a:p>
            <a:pPr algn="just"/>
            <a:r>
              <a:rPr lang="en-US" sz="2400" dirty="0" smtClean="0"/>
              <a:t>Organic farming systems are based on development of biological diversity and the maintenance and Replenishment of soil productivity. The soil in this system is a living entity. </a:t>
            </a:r>
          </a:p>
          <a:p>
            <a:pPr algn="just"/>
            <a:r>
              <a:rPr lang="en-US" sz="2400" dirty="0" smtClean="0"/>
              <a:t>It conserves soil fertility and soil erosion through implementation of appropriate conservation practices. </a:t>
            </a:r>
          </a:p>
        </p:txBody>
      </p:sp>
      <p:sp>
        <p:nvSpPr>
          <p:cNvPr id="4" name="Title 1"/>
          <p:cNvSpPr>
            <a:spLocks noGrp="1"/>
          </p:cNvSpPr>
          <p:nvPr>
            <p:ph type="title"/>
          </p:nvPr>
        </p:nvSpPr>
        <p:spPr>
          <a:xfrm>
            <a:off x="1524000" y="152400"/>
            <a:ext cx="7086600" cy="457200"/>
          </a:xfrm>
        </p:spPr>
        <p:txBody>
          <a:bodyPr>
            <a:normAutofit fontScale="90000"/>
          </a:bodyPr>
          <a:lstStyle/>
          <a:p>
            <a:r>
              <a:rPr lang="en-US" sz="3600" b="1" dirty="0" smtClean="0">
                <a:solidFill>
                  <a:srgbClr val="FF0000"/>
                </a:solidFill>
              </a:rPr>
              <a:t>ORGANIC FARMING</a:t>
            </a:r>
            <a:endParaRPr lang="en-US" sz="3600"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62500" lnSpcReduction="20000"/>
          </a:bodyPr>
          <a:lstStyle/>
          <a:p>
            <a:pPr algn="just"/>
            <a:r>
              <a:rPr lang="en-US" dirty="0" smtClean="0"/>
              <a:t>Meeting crop need of nitrogen through nitrogen fixation by leguminous crops in the cropping systems and recycling of farm organic materials including crop residues and livestock wastes, Importance of crop rotation, natural predators, resistance varieties and other agronomic manipulations of plant protection including weed management, and Biodiversity management, soil and environmental health. </a:t>
            </a:r>
          </a:p>
          <a:p>
            <a:pPr algn="just"/>
            <a:r>
              <a:rPr lang="en-US" dirty="0" smtClean="0"/>
              <a:t>The natural ecosystems neither use any input nor demands unreasonable quantities of water. </a:t>
            </a:r>
          </a:p>
          <a:p>
            <a:pPr algn="just"/>
            <a:r>
              <a:rPr lang="en-US" dirty="0" smtClean="0"/>
              <a:t>The art of organic farming is to make the best use of ecological principles and processes. </a:t>
            </a:r>
          </a:p>
          <a:p>
            <a:pPr algn="just"/>
            <a:r>
              <a:rPr lang="en-US" dirty="0" smtClean="0"/>
              <a:t>The nutrients go back to the soil when leaves fall or plants die. Part of the biomass is eaten by various animals (including insects), and their excrements return the nutrients to the soil. </a:t>
            </a:r>
          </a:p>
          <a:p>
            <a:pPr algn="just"/>
            <a:r>
              <a:rPr lang="en-US" dirty="0" smtClean="0"/>
              <a:t>In the soil, a huge number of soil organisms are involved in the decomposition of organic material which makes nutrients available to the plant roots again. </a:t>
            </a:r>
          </a:p>
          <a:p>
            <a:pPr algn="just"/>
            <a:r>
              <a:rPr lang="en-US" dirty="0" smtClean="0"/>
              <a:t>Organic nutrient management is based on biodegradable material, i.e. plant and animal residues which can be decomposed. Nutrient cycles are closed with the help of composting, mulching, green manuring, crop rotation etc.</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algn="just"/>
            <a:r>
              <a:rPr lang="en-US" dirty="0" smtClean="0"/>
              <a:t>Processors constitute the main users of contracts, as the guaranteed supply enables them to maximize utilization of their processing capacity. </a:t>
            </a:r>
          </a:p>
          <a:p>
            <a:pPr algn="just"/>
            <a:r>
              <a:rPr lang="en-US" dirty="0" smtClean="0"/>
              <a:t>Contracts with farmers can also reduce risk from disease or weather and facilitate certification, which is being increasingly demanded by advanced markets. </a:t>
            </a:r>
          </a:p>
          <a:p>
            <a:pPr algn="just"/>
            <a:r>
              <a:rPr lang="en-US" dirty="0" smtClean="0"/>
              <a:t>There are also potential benefits for national economies as contract farming leads to economies of scale, bound to provide for a more dynamic agricultural sector.</a:t>
            </a:r>
          </a:p>
          <a:p>
            <a:pPr algn="just"/>
            <a:r>
              <a:rPr lang="en-US" dirty="0" smtClean="0"/>
              <a:t>become attractive to many farmers because the arrangement can offer both an assured market and access to production support. </a:t>
            </a:r>
          </a:p>
          <a:p>
            <a:pPr algn="just"/>
            <a:r>
              <a:rPr lang="en-US" dirty="0" smtClean="0"/>
              <a:t>Effective linkages between companies and thousands of farmers often require the involvement of formal farmer associations or cooperatives or, at least, informal farmer groups.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304800"/>
            <a:ext cx="3962400" cy="487362"/>
          </a:xfrm>
        </p:spPr>
        <p:txBody>
          <a:bodyPr>
            <a:noAutofit/>
          </a:bodyPr>
          <a:lstStyle/>
          <a:p>
            <a:r>
              <a:rPr lang="en-US" sz="3600" b="1" dirty="0" smtClean="0">
                <a:solidFill>
                  <a:srgbClr val="FF0000"/>
                </a:solidFill>
              </a:rPr>
              <a:t>   HILL FARMING</a:t>
            </a:r>
            <a:r>
              <a:rPr lang="en-US" sz="3600" b="1" dirty="0" smtClean="0"/>
              <a:t> </a:t>
            </a:r>
            <a:endParaRPr lang="en-US" sz="3600" b="1" dirty="0"/>
          </a:p>
        </p:txBody>
      </p:sp>
      <p:sp>
        <p:nvSpPr>
          <p:cNvPr id="3" name="Content Placeholder 2"/>
          <p:cNvSpPr>
            <a:spLocks noGrp="1"/>
          </p:cNvSpPr>
          <p:nvPr>
            <p:ph idx="1"/>
          </p:nvPr>
        </p:nvSpPr>
        <p:spPr>
          <a:xfrm>
            <a:off x="228600" y="914400"/>
            <a:ext cx="8686800" cy="5562600"/>
          </a:xfrm>
        </p:spPr>
        <p:txBody>
          <a:bodyPr>
            <a:normAutofit lnSpcReduction="10000"/>
          </a:bodyPr>
          <a:lstStyle/>
          <a:p>
            <a:pPr algn="just"/>
            <a:r>
              <a:rPr lang="en-US" dirty="0" smtClean="0"/>
              <a:t>It is an extensive farming in upland areas, primarily rearing sheep and goat, however poultry, cattle, yak and Mithun are often reared extensively in upland areas of north east India.</a:t>
            </a:r>
          </a:p>
          <a:p>
            <a:pPr algn="just"/>
            <a:r>
              <a:rPr lang="en-US" b="1" dirty="0" smtClean="0"/>
              <a:t>Fell farming</a:t>
            </a:r>
            <a:r>
              <a:rPr lang="en-US" dirty="0" smtClean="0"/>
              <a:t> is the farming of fells, a fell being an area of uncultivated high ground used as common grazing. It is a term commonly used in Northern England, especially in the Lake District and the Pennine hills. </a:t>
            </a:r>
          </a:p>
          <a:p>
            <a:pPr algn="just"/>
            <a:r>
              <a:rPr lang="en-US" dirty="0" smtClean="0"/>
              <a:t>Elsewhere, the terms </a:t>
            </a:r>
            <a:r>
              <a:rPr lang="en-US" i="1" dirty="0" smtClean="0"/>
              <a:t>hill farming</a:t>
            </a:r>
            <a:r>
              <a:rPr lang="en-US" dirty="0" smtClean="0"/>
              <a:t> or pastoral farming are more commonly used.</a:t>
            </a:r>
          </a:p>
          <a:p>
            <a:pPr algn="just"/>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763000" cy="6858000"/>
          </a:xfrm>
        </p:spPr>
        <p:txBody>
          <a:bodyPr>
            <a:noAutofit/>
          </a:bodyPr>
          <a:lstStyle/>
          <a:p>
            <a:pPr algn="just"/>
            <a:r>
              <a:rPr lang="en-US" sz="2000" dirty="0" smtClean="0"/>
              <a:t>Cattle farming in the hills is usually restricted by a scarcity of winter fodder, and hill sheep, grazing at about two hectares per head, are often taken to lowland areas for fattening.</a:t>
            </a:r>
          </a:p>
          <a:p>
            <a:pPr algn="just"/>
            <a:r>
              <a:rPr lang="en-US" sz="2000" dirty="0" smtClean="0"/>
              <a:t>Modern hill farming is often heavily dependent on state subsidy, for example in the United Kingdom it receives support from the European Union's Common Agricultural Policy. Improved, sown pasture and drained moorland can be stocked more heavily, at approximately one sheep per 0.25 hectares.</a:t>
            </a:r>
          </a:p>
          <a:p>
            <a:pPr algn="just"/>
            <a:r>
              <a:rPr lang="en-US" sz="2000" dirty="0" smtClean="0"/>
              <a:t>Sheep farms and mixed sheep and cattle farms constitute approximately 1/4</a:t>
            </a:r>
            <a:r>
              <a:rPr lang="en-US" sz="2000" baseline="30000" dirty="0" smtClean="0"/>
              <a:t>th</a:t>
            </a:r>
            <a:r>
              <a:rPr lang="en-US" sz="2000" dirty="0" smtClean="0"/>
              <a:t> of the agricultural land in India. These areas have a harsh climate, short growing seasons, relatively poor quality of soil and long winters. Therefore, these areas are considered to be disadvantaged and the animals raised there are generally less productive and farmers will often send them down to the lowlands to be fattened up. Upland areas are not traditionally favorable for agricultural practices. </a:t>
            </a:r>
          </a:p>
          <a:p>
            <a:pPr algn="just"/>
            <a:r>
              <a:rPr lang="en-US" sz="2000" dirty="0" smtClean="0"/>
              <a:t>The majority of Hill farming land in England is classified as Less </a:t>
            </a:r>
            <a:r>
              <a:rPr lang="en-US" sz="2000" dirty="0" err="1" smtClean="0"/>
              <a:t>Favoured</a:t>
            </a:r>
            <a:r>
              <a:rPr lang="en-US" sz="2000" dirty="0" smtClean="0"/>
              <a:t> Area (LFA), and the LFA constitutes 17% of land farmed in </a:t>
            </a:r>
            <a:r>
              <a:rPr lang="en-US" sz="2000" dirty="0" err="1" smtClean="0"/>
              <a:t>England.The</a:t>
            </a:r>
            <a:r>
              <a:rPr lang="en-US" sz="2000" dirty="0" smtClean="0"/>
              <a:t> LFA is further divided into Severely Disadvantaged Areas (SDAs) and Disadvantaged Areas (DAs), which make up 67% and 33% of the LFA respectively.</a:t>
            </a:r>
            <a:r>
              <a:rPr lang="en-US" sz="2000" baseline="30000" dirty="0" smtClean="0"/>
              <a:t> </a:t>
            </a:r>
            <a:r>
              <a:rPr lang="en-US" sz="2000" dirty="0" smtClean="0"/>
              <a:t>These areas are classified as such on account of poor climate, soils, and terrain which cause higher costs in production and transportation as well as lower yields and less productivity. The LFA is significant in England's farming on a whole despite </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200" b="1" dirty="0" smtClean="0">
                <a:solidFill>
                  <a:srgbClr val="FF0000"/>
                </a:solidFill>
              </a:rPr>
              <a:t>Vertical &amp; horizontal integration in commercial poultry production</a:t>
            </a:r>
            <a:endParaRPr lang="en-US" sz="3200" b="1"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t>The chicken industry has grown to the magnitude that it is today by combining production stages into large vertically and horizontally integrated firms able to take advantage of rapidly changing technology. </a:t>
            </a:r>
          </a:p>
          <a:p>
            <a:pPr algn="just"/>
            <a:r>
              <a:rPr lang="en-US" dirty="0" smtClean="0"/>
              <a:t>Horizontal integration refers to the expansion strategy adopted by the corporations which involves acquisition of one company by another company in which both the companies are in the same business line, similar in operations and at same value chain supply level in terms of product and production to subside competition. </a:t>
            </a:r>
          </a:p>
          <a:p>
            <a:pPr algn="just"/>
            <a:r>
              <a:rPr lang="en-US" dirty="0" smtClean="0"/>
              <a:t>Whereas in Vertical Integration the two firms are merged and operate at different stages of the supply chain.</a:t>
            </a:r>
          </a:p>
          <a:p>
            <a:pPr algn="just"/>
            <a:r>
              <a:rPr lang="en-US" dirty="0" smtClean="0"/>
              <a:t>Horizontal Integration brings synergy, but not self-sufficiency to operate independently in the value chain, while Vertical Integration helps the company to gain synergy with self-sufficiency.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5715000" cy="411162"/>
          </a:xfrm>
        </p:spPr>
        <p:txBody>
          <a:bodyPr>
            <a:noAutofit/>
          </a:bodyPr>
          <a:lstStyle/>
          <a:p>
            <a:r>
              <a:rPr lang="en-US" sz="3200" b="1" dirty="0" smtClean="0"/>
              <a:t>Vertical &amp; horizontal integration</a:t>
            </a:r>
            <a:endParaRPr lang="en-US" sz="3200" b="1" dirty="0"/>
          </a:p>
        </p:txBody>
      </p:sp>
      <p:pic>
        <p:nvPicPr>
          <p:cNvPr id="4" name="Content Placeholder 3" descr="http://www.poultryproducer.com/wp-content/uploads/2020/03/Vertical-Integration-Flow-Chart1.jpg"/>
          <p:cNvPicPr>
            <a:picLocks noGrp="1"/>
          </p:cNvPicPr>
          <p:nvPr>
            <p:ph idx="1"/>
          </p:nvPr>
        </p:nvPicPr>
        <p:blipFill>
          <a:blip r:embed="rId2" cstate="print"/>
          <a:srcRect/>
          <a:stretch>
            <a:fillRect/>
          </a:stretch>
        </p:blipFill>
        <p:spPr bwMode="auto">
          <a:xfrm>
            <a:off x="1143000" y="914400"/>
            <a:ext cx="6857999"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pPr algn="just"/>
            <a:r>
              <a:rPr lang="en-US" dirty="0" smtClean="0"/>
              <a:t>Upland areas are usually covered with both dry and wet dwarf shrub heath and, rough and either managed or unmanaged improved grasslands. During winter farmers will usually keep the animals indoors, supplementing the livestock's diet with hay or silage.</a:t>
            </a:r>
          </a:p>
          <a:p>
            <a:pPr algn="just"/>
            <a:r>
              <a:rPr lang="en-US" dirty="0" smtClean="0"/>
              <a:t>The land used to grow winter feed that are not mowed are able to provide protection for a variety of birds including skylarks, partridge, and corncrakes who build on their nests on the ground. Agricultural use, burning, and grazing by both livestock and wild life such as deer, helps to sustain the upland grasslands, moorland and bogs.</a:t>
            </a:r>
            <a:endParaRPr lang="en-US" baseline="30000" dirty="0" smtClean="0"/>
          </a:p>
          <a:p>
            <a:pPr algn="just"/>
            <a:r>
              <a:rPr lang="en-US" dirty="0" smtClean="0"/>
              <a:t>If these ecosystems were not maintained they would be colonized by trees and scrub.</a:t>
            </a:r>
          </a:p>
          <a:p>
            <a:pPr algn="just"/>
            <a:r>
              <a:rPr lang="en-US" dirty="0" smtClean="0"/>
              <a:t>Sustainable careful maintenance is highly important in hill farming in order to protect the delicate relationship that farm manage has on the biodiversity of native plant and animal species.</a:t>
            </a:r>
          </a:p>
          <a:p>
            <a:pPr algn="just"/>
            <a:r>
              <a:rPr lang="en-US" dirty="0" smtClean="0"/>
              <a:t>Upland ecosystems have seen a shift in the last century, associated with widespread habitat deterioration caused by human actions and exploitation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2270</TotalTime>
  <Words>2849</Words>
  <Application>Microsoft Office PowerPoint</Application>
  <PresentationFormat>On-screen Show (4:3)</PresentationFormat>
  <Paragraphs>120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DIFFERENT METHODS OF POULTRY FARMING </vt:lpstr>
      <vt:lpstr>ORGANIC FARMING</vt:lpstr>
      <vt:lpstr>PowerPoint Presentation</vt:lpstr>
      <vt:lpstr>PowerPoint Presentation</vt:lpstr>
      <vt:lpstr>   HILL FARMING </vt:lpstr>
      <vt:lpstr>PowerPoint Presentation</vt:lpstr>
      <vt:lpstr>Vertical &amp; horizontal integration in commercial poultry production</vt:lpstr>
      <vt:lpstr>Vertical &amp; horizontal integration</vt:lpstr>
      <vt:lpstr>PowerPoint Presentation</vt:lpstr>
      <vt:lpstr>PowerPoint Presentation</vt:lpstr>
      <vt:lpstr>PowerPoint Presentation</vt:lpstr>
      <vt:lpstr>Contract farming</vt:lpstr>
      <vt:lpstr>Export-Import </vt:lpstr>
      <vt:lpstr>PowerPoint Presentation</vt:lpstr>
      <vt:lpstr>MIXED OR INTEGRATED POULTRY FARMING</vt:lpstr>
      <vt:lpstr>PowerPoint Presentation</vt:lpstr>
      <vt:lpstr>PowerPoint Presentation</vt:lpstr>
      <vt:lpstr>PowerPoint Presentation</vt:lpstr>
      <vt:lpstr>COMPONENTS OF AN IFS MODEL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webroute</dc:creator>
  <cp:lastModifiedBy>s p sahu</cp:lastModifiedBy>
  <cp:revision>149</cp:revision>
  <dcterms:created xsi:type="dcterms:W3CDTF">2006-08-16T00:00:00Z</dcterms:created>
  <dcterms:modified xsi:type="dcterms:W3CDTF">2020-03-31T16:04:58Z</dcterms:modified>
</cp:coreProperties>
</file>