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6" r:id="rId21"/>
    <p:sldId id="277" r:id="rId22"/>
    <p:sldId id="278" r:id="rId23"/>
    <p:sldId id="28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1350" y="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4/22/2020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4/22/2020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111375"/>
            <a:ext cx="8401050" cy="1470025"/>
          </a:xfrm>
        </p:spPr>
        <p:txBody>
          <a:bodyPr>
            <a:noAutofit/>
          </a:bodyPr>
          <a:lstStyle/>
          <a:p>
            <a:r>
              <a:rPr lang="en-IN" sz="2800" b="1" dirty="0">
                <a:solidFill>
                  <a:schemeClr val="tx2"/>
                </a:solidFill>
                <a:latin typeface="Times New Roman" pitchFamily="18" charset="0"/>
                <a:cs typeface="Times New Roman" pitchFamily="18" charset="0"/>
              </a:rPr>
              <a:t>UTILIZATION OF VISCERAL ORGANS, OFFALS AND FAT BY-PRODUCT FROM ABATTOIR</a:t>
            </a:r>
          </a:p>
        </p:txBody>
      </p:sp>
      <p:sp>
        <p:nvSpPr>
          <p:cNvPr id="5" name="Subtitle 2"/>
          <p:cNvSpPr txBox="1">
            <a:spLocks noGrp="1"/>
          </p:cNvSpPr>
          <p:nvPr>
            <p:ph type="subTitle" idx="1"/>
          </p:nvPr>
        </p:nvSpPr>
        <p:spPr>
          <a:xfrm>
            <a:off x="1371600" y="4191000"/>
            <a:ext cx="6858000" cy="1752600"/>
          </a:xfrm>
          <a:prstGeom prst="rect">
            <a:avLst/>
          </a:prstGeom>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IN" b="1" dirty="0" err="1">
                <a:solidFill>
                  <a:schemeClr val="tx1"/>
                </a:solidFill>
                <a:latin typeface="Times New Roman" pitchFamily="18" charset="0"/>
                <a:cs typeface="Times New Roman" pitchFamily="18" charset="0"/>
              </a:rPr>
              <a:t>Dr.</a:t>
            </a:r>
            <a:r>
              <a:rPr lang="en-IN" b="1" dirty="0">
                <a:solidFill>
                  <a:schemeClr val="tx1"/>
                </a:solidFill>
                <a:latin typeface="Times New Roman" pitchFamily="18" charset="0"/>
                <a:cs typeface="Times New Roman" pitchFamily="18" charset="0"/>
              </a:rPr>
              <a:t> R. K. </a:t>
            </a:r>
            <a:r>
              <a:rPr lang="en-IN" b="1" dirty="0" err="1">
                <a:solidFill>
                  <a:schemeClr val="tx1"/>
                </a:solidFill>
                <a:latin typeface="Times New Roman" pitchFamily="18" charset="0"/>
                <a:cs typeface="Times New Roman" pitchFamily="18" charset="0"/>
              </a:rPr>
              <a:t>Jaiswal</a:t>
            </a:r>
            <a:endParaRPr lang="en-IN" b="1" dirty="0">
              <a:solidFill>
                <a:schemeClr val="tx1"/>
              </a:solidFill>
              <a:latin typeface="Times New Roman" pitchFamily="18" charset="0"/>
              <a:cs typeface="Times New Roman" pitchFamily="18" charset="0"/>
            </a:endParaRPr>
          </a:p>
          <a:p>
            <a:r>
              <a:rPr lang="en-IN" dirty="0" err="1">
                <a:solidFill>
                  <a:schemeClr val="tx1"/>
                </a:solidFill>
                <a:latin typeface="Times New Roman" pitchFamily="18" charset="0"/>
                <a:cs typeface="Times New Roman" pitchFamily="18" charset="0"/>
              </a:rPr>
              <a:t>Asstt</a:t>
            </a:r>
            <a:r>
              <a:rPr lang="en-IN" dirty="0">
                <a:solidFill>
                  <a:schemeClr val="tx1"/>
                </a:solidFill>
                <a:latin typeface="Times New Roman" pitchFamily="18" charset="0"/>
                <a:cs typeface="Times New Roman" pitchFamily="18" charset="0"/>
              </a:rPr>
              <a:t>. Prof.-cum-Jr. Scientist</a:t>
            </a:r>
          </a:p>
          <a:p>
            <a:r>
              <a:rPr lang="en-IN" dirty="0">
                <a:solidFill>
                  <a:schemeClr val="tx1"/>
                </a:solidFill>
                <a:latin typeface="Times New Roman" pitchFamily="18" charset="0"/>
                <a:cs typeface="Times New Roman" pitchFamily="18" charset="0"/>
              </a:rPr>
              <a:t>Dept. of Livestock Products Technology</a:t>
            </a:r>
          </a:p>
          <a:p>
            <a:r>
              <a:rPr lang="en-IN" dirty="0">
                <a:solidFill>
                  <a:schemeClr val="tx1"/>
                </a:solidFill>
                <a:latin typeface="Times New Roman" pitchFamily="18" charset="0"/>
                <a:cs typeface="Times New Roman" pitchFamily="18" charset="0"/>
              </a:rPr>
              <a:t>Bihar Veterinary College</a:t>
            </a:r>
          </a:p>
          <a:p>
            <a:r>
              <a:rPr lang="en-IN" dirty="0">
                <a:solidFill>
                  <a:schemeClr val="tx1"/>
                </a:solidFill>
                <a:latin typeface="Times New Roman" pitchFamily="18" charset="0"/>
                <a:cs typeface="Times New Roman" pitchFamily="18" charset="0"/>
              </a:rPr>
              <a:t>Bihar Animal Sciences University</a:t>
            </a:r>
          </a:p>
          <a:p>
            <a:r>
              <a:rPr lang="en-IN" dirty="0">
                <a:solidFill>
                  <a:schemeClr val="tx1"/>
                </a:solidFill>
                <a:latin typeface="Times New Roman" pitchFamily="18" charset="0"/>
                <a:cs typeface="Times New Roman" pitchFamily="18" charset="0"/>
              </a:rPr>
              <a:t>Patna-800014 (Bihar)</a:t>
            </a:r>
          </a:p>
          <a:p>
            <a:endParaRPr lang="en-IN" dirty="0">
              <a:solidFill>
                <a:schemeClr val="tx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0750" y="244516"/>
            <a:ext cx="2857500" cy="1508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25468"/>
            <a:ext cx="1447800" cy="1527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0424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lvl="0" algn="just"/>
            <a:r>
              <a:rPr lang="en-US" sz="2800" dirty="0">
                <a:latin typeface="Times New Roman" pitchFamily="18" charset="0"/>
                <a:cs typeface="Times New Roman" pitchFamily="18" charset="0"/>
              </a:rPr>
              <a:t>Fat is removed for two main reasons such as </a:t>
            </a:r>
            <a:endParaRPr lang="en-IN" sz="2800" dirty="0">
              <a:latin typeface="Times New Roman" pitchFamily="18" charset="0"/>
              <a:cs typeface="Times New Roman" pitchFamily="18" charset="0"/>
            </a:endParaRPr>
          </a:p>
          <a:p>
            <a:pPr lvl="1" algn="just"/>
            <a:r>
              <a:rPr lang="en-US" i="1" dirty="0">
                <a:latin typeface="Times New Roman" pitchFamily="18" charset="0"/>
                <a:cs typeface="Times New Roman" pitchFamily="18" charset="0"/>
              </a:rPr>
              <a:t>Economic</a:t>
            </a:r>
            <a:endParaRPr lang="en-IN" dirty="0">
              <a:latin typeface="Times New Roman" pitchFamily="18" charset="0"/>
              <a:cs typeface="Times New Roman" pitchFamily="18" charset="0"/>
            </a:endParaRPr>
          </a:p>
          <a:p>
            <a:pPr lvl="2" algn="just"/>
            <a:r>
              <a:rPr lang="en-US" sz="2800" dirty="0">
                <a:latin typeface="Times New Roman" pitchFamily="18" charset="0"/>
                <a:cs typeface="Times New Roman" pitchFamily="18" charset="0"/>
              </a:rPr>
              <a:t>Sold for industrial purposes (for soap-making or tannery use) and fat realizes a higher price than stock feed. </a:t>
            </a:r>
            <a:endParaRPr lang="en-IN" sz="2800" dirty="0">
              <a:latin typeface="Times New Roman" pitchFamily="18" charset="0"/>
              <a:cs typeface="Times New Roman" pitchFamily="18" charset="0"/>
            </a:endParaRPr>
          </a:p>
          <a:p>
            <a:pPr lvl="2" algn="just"/>
            <a:r>
              <a:rPr lang="en-US" sz="2800" dirty="0">
                <a:latin typeface="Times New Roman" pitchFamily="18" charset="0"/>
                <a:cs typeface="Times New Roman" pitchFamily="18" charset="0"/>
              </a:rPr>
              <a:t>As stock feed, sold on a protein basis, payment is made for proteins only and not for fat or moisture (moisture should not exceed 5 to 6%). </a:t>
            </a:r>
            <a:endParaRPr lang="en-IN" sz="2800" dirty="0">
              <a:latin typeface="Times New Roman" pitchFamily="18" charset="0"/>
              <a:cs typeface="Times New Roman" pitchFamily="18" charset="0"/>
            </a:endParaRPr>
          </a:p>
          <a:p>
            <a:pPr lvl="1" algn="just"/>
            <a:r>
              <a:rPr lang="en-US" i="1" dirty="0">
                <a:latin typeface="Times New Roman" pitchFamily="18" charset="0"/>
                <a:cs typeface="Times New Roman" pitchFamily="18" charset="0"/>
              </a:rPr>
              <a:t>Keeping quality</a:t>
            </a:r>
            <a:r>
              <a:rPr lang="en-US" dirty="0">
                <a:latin typeface="Times New Roman" pitchFamily="18" charset="0"/>
                <a:cs typeface="Times New Roman" pitchFamily="18" charset="0"/>
              </a:rPr>
              <a:t> </a:t>
            </a:r>
            <a:endParaRPr lang="en-IN" dirty="0">
              <a:latin typeface="Times New Roman" pitchFamily="18" charset="0"/>
              <a:cs typeface="Times New Roman" pitchFamily="18" charset="0"/>
            </a:endParaRPr>
          </a:p>
          <a:p>
            <a:pPr lvl="2" algn="just"/>
            <a:r>
              <a:rPr lang="en-US" sz="2800" dirty="0">
                <a:latin typeface="Times New Roman" pitchFamily="18" charset="0"/>
                <a:cs typeface="Times New Roman" pitchFamily="18" charset="0"/>
              </a:rPr>
              <a:t>Fat causes rancidity thus rendering the product unpalatable, unsound and therefore </a:t>
            </a:r>
            <a:r>
              <a:rPr lang="en-US" sz="2800" dirty="0" err="1">
                <a:latin typeface="Times New Roman" pitchFamily="18" charset="0"/>
                <a:cs typeface="Times New Roman" pitchFamily="18" charset="0"/>
              </a:rPr>
              <a:t>unsaleable</a:t>
            </a:r>
            <a:r>
              <a:rPr lang="en-US" sz="2800" dirty="0">
                <a:latin typeface="Times New Roman" pitchFamily="18" charset="0"/>
                <a:cs typeface="Times New Roman" pitchFamily="18" charset="0"/>
              </a:rPr>
              <a:t>. </a:t>
            </a: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3379440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lvl="0" algn="just"/>
            <a:r>
              <a:rPr lang="en-US" sz="2800" dirty="0">
                <a:latin typeface="Times New Roman" pitchFamily="18" charset="0"/>
                <a:cs typeface="Times New Roman" pitchFamily="18" charset="0"/>
              </a:rPr>
              <a:t>Boiling may be done in any kettle or oil or petrol drum on an open fire, as there is no danger of burning.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Before boiling starts, the meat is cut or mixed prior to rendering.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Wherever possible, the meat should be minced or at least chopped.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Bones should be boiled together with the meat to recover the fat and loose tendons, cartilages or meat. </a:t>
            </a: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893291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lvl="0" algn="just"/>
            <a:r>
              <a:rPr lang="en-US" sz="2800" dirty="0">
                <a:latin typeface="Times New Roman" pitchFamily="18" charset="0"/>
                <a:cs typeface="Times New Roman" pitchFamily="18" charset="0"/>
              </a:rPr>
              <a:t>First, water at the rate of twice the amount of material to be cooked is added and brought to boil and then the offal are to be added.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The meat is quickly removed from water leaving fat and water in the drum. The fat is then drained off for refining. </a:t>
            </a:r>
            <a:endParaRPr lang="en-IN" sz="2800" dirty="0">
              <a:latin typeface="Times New Roman" pitchFamily="18" charset="0"/>
              <a:cs typeface="Times New Roman" pitchFamily="18" charset="0"/>
            </a:endParaRPr>
          </a:p>
          <a:p>
            <a:pPr marL="0" indent="0" algn="just">
              <a:buNone/>
            </a:pPr>
            <a:r>
              <a:rPr lang="en-US" sz="2800" b="1" dirty="0">
                <a:latin typeface="Times New Roman" pitchFamily="18" charset="0"/>
                <a:cs typeface="Times New Roman" pitchFamily="18" charset="0"/>
              </a:rPr>
              <a:t>Draining</a:t>
            </a:r>
            <a:endParaRPr lang="en-IN" sz="2800" dirty="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To remove further moisture, mass is drained in a basket for 10 to 20 minutes. </a:t>
            </a:r>
            <a:endParaRPr lang="en-IN" sz="2800" dirty="0">
              <a:latin typeface="Times New Roman" pitchFamily="18" charset="0"/>
              <a:cs typeface="Times New Roman" pitchFamily="18" charset="0"/>
            </a:endParaRPr>
          </a:p>
          <a:p>
            <a:endParaRPr lang="en-IN" sz="2800" dirty="0"/>
          </a:p>
          <a:p>
            <a:endParaRPr lang="en-IN" sz="2800" dirty="0"/>
          </a:p>
          <a:p>
            <a:endParaRPr lang="en-IN" sz="2800" dirty="0"/>
          </a:p>
        </p:txBody>
      </p:sp>
    </p:spTree>
    <p:extLst>
      <p:ext uri="{BB962C8B-B14F-4D97-AF65-F5344CB8AC3E}">
        <p14:creationId xmlns:p14="http://schemas.microsoft.com/office/powerpoint/2010/main" val="4007928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tx2"/>
                </a:solidFill>
                <a:latin typeface="Times New Roman" pitchFamily="18" charset="0"/>
                <a:cs typeface="Times New Roman" pitchFamily="18" charset="0"/>
              </a:rPr>
              <a:t>PRESSING, DRYING AND MILLING </a:t>
            </a:r>
            <a:endParaRPr lang="en-IN" dirty="0">
              <a:solidFill>
                <a:schemeClr val="tx2"/>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marL="0" indent="0">
              <a:buNone/>
            </a:pPr>
            <a:r>
              <a:rPr lang="en-US" sz="2800" b="1" dirty="0">
                <a:latin typeface="Times New Roman" pitchFamily="18" charset="0"/>
                <a:cs typeface="Times New Roman" pitchFamily="18" charset="0"/>
              </a:rPr>
              <a:t>Pressing</a:t>
            </a:r>
            <a:endParaRPr lang="en-IN" sz="2800" dirty="0">
              <a:latin typeface="Times New Roman" pitchFamily="18" charset="0"/>
              <a:cs typeface="Times New Roman" pitchFamily="18" charset="0"/>
            </a:endParaRPr>
          </a:p>
          <a:p>
            <a:pPr lvl="0"/>
            <a:r>
              <a:rPr lang="en-US" sz="2800" dirty="0">
                <a:latin typeface="Times New Roman" pitchFamily="18" charset="0"/>
                <a:cs typeface="Times New Roman" pitchFamily="18" charset="0"/>
              </a:rPr>
              <a:t>The drained meat is put into conical pockets made from ordinary jute or sisal bags. </a:t>
            </a:r>
            <a:endParaRPr lang="en-IN" sz="2800" dirty="0">
              <a:latin typeface="Times New Roman" pitchFamily="18" charset="0"/>
              <a:cs typeface="Times New Roman" pitchFamily="18" charset="0"/>
            </a:endParaRPr>
          </a:p>
          <a:p>
            <a:pPr lvl="0"/>
            <a:r>
              <a:rPr lang="en-US" sz="2800" dirty="0">
                <a:latin typeface="Times New Roman" pitchFamily="18" charset="0"/>
                <a:cs typeface="Times New Roman" pitchFamily="18" charset="0"/>
              </a:rPr>
              <a:t>After the bags are filled, they are tied with string at the top and put on a sloping wooden, stone or cement surface with the pointed end downward, covered with a board and pressed down with a few heavy stones. </a:t>
            </a:r>
            <a:endParaRPr lang="en-IN" sz="2800" dirty="0">
              <a:latin typeface="Times New Roman" pitchFamily="18" charset="0"/>
              <a:cs typeface="Times New Roman" pitchFamily="18" charset="0"/>
            </a:endParaRPr>
          </a:p>
          <a:p>
            <a:pPr lvl="0"/>
            <a:r>
              <a:rPr lang="en-US" sz="2800" dirty="0">
                <a:latin typeface="Times New Roman" pitchFamily="18" charset="0"/>
                <a:cs typeface="Times New Roman" pitchFamily="18" charset="0"/>
              </a:rPr>
              <a:t>After, about an hour, the water will have to be drained off and the mass can be crumbled easily and laid out for drying. </a:t>
            </a: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1074252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marL="0" indent="0" algn="just">
              <a:buNone/>
            </a:pPr>
            <a:r>
              <a:rPr lang="en-US" sz="2800" b="1" dirty="0">
                <a:latin typeface="Times New Roman" pitchFamily="18" charset="0"/>
                <a:cs typeface="Times New Roman" pitchFamily="18" charset="0"/>
              </a:rPr>
              <a:t>Drying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Natural drying (sun drying) on mats, concrete platform or boards, can be relied on only if it can reduce the moisture before putrefaction, discoloration, rancidity or contamination takes place.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This is possible only under very dry and hot climatic conditions. So, artificial methods of drying have to be devised.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For this, trays made of galvanized iron sheets with reinforced by a few flat mild iron strips are excellent. </a:t>
            </a:r>
            <a:endParaRPr lang="en-IN" sz="2800" dirty="0">
              <a:latin typeface="Times New Roman" pitchFamily="18" charset="0"/>
              <a:cs typeface="Times New Roman" pitchFamily="18" charset="0"/>
            </a:endParaRPr>
          </a:p>
          <a:p>
            <a:pPr algn="just"/>
            <a:endParaRPr lang="en-IN" sz="2800" dirty="0"/>
          </a:p>
        </p:txBody>
      </p:sp>
    </p:spTree>
    <p:extLst>
      <p:ext uri="{BB962C8B-B14F-4D97-AF65-F5344CB8AC3E}">
        <p14:creationId xmlns:p14="http://schemas.microsoft.com/office/powerpoint/2010/main" val="20655516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lvl="0" algn="just"/>
            <a:r>
              <a:rPr lang="en-US" sz="2800" dirty="0">
                <a:latin typeface="Times New Roman" pitchFamily="18" charset="0"/>
                <a:cs typeface="Times New Roman" pitchFamily="18" charset="0"/>
              </a:rPr>
              <a:t>When sun is sufficiently strong the meat can be dried on these trays without fire.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At other times, the tray is placed on 6” stones and fired from beneath.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When fire is applied, it should be gently and gradually increased and the mass should be turned continuously and broken </a:t>
            </a:r>
            <a:r>
              <a:rPr lang="en-US" sz="2800" dirty="0" err="1">
                <a:latin typeface="Times New Roman" pitchFamily="18" charset="0"/>
                <a:cs typeface="Times New Roman" pitchFamily="18" charset="0"/>
              </a:rPr>
              <a:t>upto</a:t>
            </a:r>
            <a:r>
              <a:rPr lang="en-US" sz="2800" dirty="0">
                <a:latin typeface="Times New Roman" pitchFamily="18" charset="0"/>
                <a:cs typeface="Times New Roman" pitchFamily="18" charset="0"/>
              </a:rPr>
              <a:t> achieve uniform drying. </a:t>
            </a:r>
            <a:endParaRPr lang="en-IN" sz="2800" dirty="0">
              <a:latin typeface="Times New Roman" pitchFamily="18" charset="0"/>
              <a:cs typeface="Times New Roman" pitchFamily="18" charset="0"/>
            </a:endParaRPr>
          </a:p>
          <a:p>
            <a:endParaRPr lang="en-IN" sz="2800" dirty="0"/>
          </a:p>
        </p:txBody>
      </p:sp>
    </p:spTree>
    <p:extLst>
      <p:ext uri="{BB962C8B-B14F-4D97-AF65-F5344CB8AC3E}">
        <p14:creationId xmlns:p14="http://schemas.microsoft.com/office/powerpoint/2010/main" val="3704996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indent="0" algn="just">
              <a:buNone/>
            </a:pPr>
            <a:r>
              <a:rPr lang="en-US" sz="2800" b="1" dirty="0">
                <a:latin typeface="Times New Roman" pitchFamily="18" charset="0"/>
                <a:cs typeface="Times New Roman" pitchFamily="18" charset="0"/>
              </a:rPr>
              <a:t>Milling</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Although some manufacturers of stock feed will purchase </a:t>
            </a:r>
            <a:r>
              <a:rPr lang="en-US" sz="2800" dirty="0" err="1">
                <a:latin typeface="Times New Roman" pitchFamily="18" charset="0"/>
                <a:cs typeface="Times New Roman" pitchFamily="18" charset="0"/>
              </a:rPr>
              <a:t>unmilled</a:t>
            </a:r>
            <a:r>
              <a:rPr lang="en-US" sz="2800" dirty="0">
                <a:latin typeface="Times New Roman" pitchFamily="18" charset="0"/>
                <a:cs typeface="Times New Roman" pitchFamily="18" charset="0"/>
              </a:rPr>
              <a:t> meat meal, a better price and a standard product will be obtained by milling it. </a:t>
            </a:r>
            <a:endParaRPr lang="en-IN" sz="2800" dirty="0">
              <a:latin typeface="Times New Roman" pitchFamily="18" charset="0"/>
              <a:cs typeface="Times New Roman" pitchFamily="18" charset="0"/>
            </a:endParaRPr>
          </a:p>
          <a:p>
            <a:pPr lvl="1" algn="just"/>
            <a:r>
              <a:rPr lang="en-US" dirty="0">
                <a:latin typeface="Times New Roman" pitchFamily="18" charset="0"/>
                <a:cs typeface="Times New Roman" pitchFamily="18" charset="0"/>
              </a:rPr>
              <a:t>Any hammer mill grinder with a screen will do. </a:t>
            </a:r>
            <a:endParaRPr lang="en-IN" dirty="0">
              <a:latin typeface="Times New Roman" pitchFamily="18" charset="0"/>
              <a:cs typeface="Times New Roman" pitchFamily="18" charset="0"/>
            </a:endParaRPr>
          </a:p>
          <a:p>
            <a:pPr lvl="1" algn="just"/>
            <a:r>
              <a:rPr lang="en-US" dirty="0">
                <a:latin typeface="Times New Roman" pitchFamily="18" charset="0"/>
                <a:cs typeface="Times New Roman" pitchFamily="18" charset="0"/>
              </a:rPr>
              <a:t>Where large quantities of meal are produced, a grinding and sacking unit is used. </a:t>
            </a:r>
            <a:endParaRPr lang="en-IN" dirty="0">
              <a:latin typeface="Times New Roman" pitchFamily="18" charset="0"/>
              <a:cs typeface="Times New Roman" pitchFamily="18" charset="0"/>
            </a:endParaRPr>
          </a:p>
          <a:p>
            <a:endParaRPr lang="en-IN" dirty="0"/>
          </a:p>
        </p:txBody>
      </p:sp>
    </p:spTree>
    <p:extLst>
      <p:ext uri="{BB962C8B-B14F-4D97-AF65-F5344CB8AC3E}">
        <p14:creationId xmlns:p14="http://schemas.microsoft.com/office/powerpoint/2010/main" val="8298324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tx2"/>
                </a:solidFill>
                <a:latin typeface="Times New Roman" pitchFamily="18" charset="0"/>
                <a:cs typeface="Times New Roman" pitchFamily="18" charset="0"/>
              </a:rPr>
              <a:t>MEAT FATS </a:t>
            </a:r>
            <a:endParaRPr lang="en-IN" sz="4000" dirty="0">
              <a:solidFill>
                <a:schemeClr val="tx2"/>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lvl="0" algn="just"/>
            <a:r>
              <a:rPr lang="en-US" sz="2800" dirty="0">
                <a:latin typeface="Times New Roman" pitchFamily="18" charset="0"/>
                <a:cs typeface="Times New Roman" pitchFamily="18" charset="0"/>
              </a:rPr>
              <a:t>Fat from animals has been used for many purposes - </a:t>
            </a:r>
            <a:r>
              <a:rPr lang="en-US" sz="2800" i="1" dirty="0">
                <a:latin typeface="Times New Roman" pitchFamily="18" charset="0"/>
                <a:cs typeface="Times New Roman" pitchFamily="18" charset="0"/>
              </a:rPr>
              <a:t>both edible and inedible.</a:t>
            </a:r>
            <a:r>
              <a:rPr lang="en-US" sz="2800" dirty="0">
                <a:latin typeface="Times New Roman" pitchFamily="18" charset="0"/>
                <a:cs typeface="Times New Roman" pitchFamily="18" charset="0"/>
              </a:rPr>
              <a:t>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They may be obtained from all food animals and poultry.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Greater quantities are obtained from beef and pork and lesser quantities from sheep, goat and poultry.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With the exception of hides and skins, fat is the most important by-product of the slaughterhouses. </a:t>
            </a:r>
            <a:endParaRPr lang="en-IN" sz="2800" dirty="0">
              <a:latin typeface="Times New Roman" pitchFamily="18" charset="0"/>
              <a:cs typeface="Times New Roman" pitchFamily="18" charset="0"/>
            </a:endParaRPr>
          </a:p>
          <a:p>
            <a:pPr algn="just"/>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37609887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000" b="1" dirty="0">
                <a:solidFill>
                  <a:schemeClr val="tx2"/>
                </a:solidFill>
                <a:latin typeface="Times New Roman" pitchFamily="18" charset="0"/>
                <a:cs typeface="Times New Roman" pitchFamily="18" charset="0"/>
              </a:rPr>
              <a:t>USES OF FAT</a:t>
            </a:r>
          </a:p>
        </p:txBody>
      </p:sp>
      <p:sp>
        <p:nvSpPr>
          <p:cNvPr id="3" name="Content Placeholder 2"/>
          <p:cNvSpPr>
            <a:spLocks noGrp="1"/>
          </p:cNvSpPr>
          <p:nvPr>
            <p:ph idx="1"/>
          </p:nvPr>
        </p:nvSpPr>
        <p:spPr/>
        <p:txBody>
          <a:bodyPr>
            <a:noAutofit/>
          </a:bodyPr>
          <a:lstStyle/>
          <a:p>
            <a:pPr lvl="0" algn="just"/>
            <a:r>
              <a:rPr lang="en-US" sz="2800" b="1" dirty="0">
                <a:latin typeface="Times New Roman" pitchFamily="18" charset="0"/>
                <a:cs typeface="Times New Roman" pitchFamily="18" charset="0"/>
              </a:rPr>
              <a:t>Edible uses </a:t>
            </a:r>
            <a:endParaRPr lang="en-IN" sz="2800" b="1" dirty="0">
              <a:latin typeface="Times New Roman" pitchFamily="18" charset="0"/>
              <a:cs typeface="Times New Roman" pitchFamily="18" charset="0"/>
            </a:endParaRPr>
          </a:p>
          <a:p>
            <a:pPr lvl="1" algn="just"/>
            <a:r>
              <a:rPr lang="en-US" dirty="0">
                <a:latin typeface="Times New Roman" pitchFamily="18" charset="0"/>
                <a:cs typeface="Times New Roman" pitchFamily="18" charset="0"/>
              </a:rPr>
              <a:t>For household cooking, frying and soon and commercially for preparation of pastry, cakes, breads and so on. </a:t>
            </a:r>
            <a:endParaRPr lang="en-IN" dirty="0">
              <a:latin typeface="Times New Roman" pitchFamily="18" charset="0"/>
              <a:cs typeface="Times New Roman" pitchFamily="18" charset="0"/>
            </a:endParaRPr>
          </a:p>
          <a:p>
            <a:pPr lvl="1" algn="just"/>
            <a:r>
              <a:rPr lang="en-US" dirty="0">
                <a:latin typeface="Times New Roman" pitchFamily="18" charset="0"/>
                <a:cs typeface="Times New Roman" pitchFamily="18" charset="0"/>
              </a:rPr>
              <a:t>In medicine, swine fats are used in Foot and mouth diseases along with plantains. </a:t>
            </a:r>
            <a:endParaRPr lang="en-IN" dirty="0">
              <a:latin typeface="Times New Roman" pitchFamily="18" charset="0"/>
              <a:cs typeface="Times New Roman" pitchFamily="18" charset="0"/>
            </a:endParaRPr>
          </a:p>
          <a:p>
            <a:pPr lvl="0" algn="just"/>
            <a:r>
              <a:rPr lang="en-US" sz="2800" b="1" dirty="0">
                <a:latin typeface="Times New Roman" pitchFamily="18" charset="0"/>
                <a:cs typeface="Times New Roman" pitchFamily="18" charset="0"/>
              </a:rPr>
              <a:t>Inedible uses</a:t>
            </a:r>
            <a:endParaRPr lang="en-IN" sz="2800" b="1" dirty="0">
              <a:latin typeface="Times New Roman" pitchFamily="18" charset="0"/>
              <a:cs typeface="Times New Roman" pitchFamily="18" charset="0"/>
            </a:endParaRPr>
          </a:p>
          <a:p>
            <a:pPr lvl="1" algn="just"/>
            <a:r>
              <a:rPr lang="en-US" dirty="0">
                <a:latin typeface="Times New Roman" pitchFamily="18" charset="0"/>
                <a:cs typeface="Times New Roman" pitchFamily="18" charset="0"/>
              </a:rPr>
              <a:t>For manufacture of soap, lubricants, and animals feed and so on. </a:t>
            </a:r>
            <a:endParaRPr lang="en-IN" dirty="0">
              <a:latin typeface="Times New Roman" pitchFamily="18" charset="0"/>
              <a:cs typeface="Times New Roman" pitchFamily="18" charset="0"/>
            </a:endParaRPr>
          </a:p>
          <a:p>
            <a:pPr algn="just"/>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3942367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lvl="1" algn="just"/>
            <a:r>
              <a:rPr lang="en-US" dirty="0">
                <a:latin typeface="Times New Roman" pitchFamily="18" charset="0"/>
                <a:cs typeface="Times New Roman" pitchFamily="18" charset="0"/>
              </a:rPr>
              <a:t>Animal fats are cheaper as compared to other edible oils. </a:t>
            </a:r>
            <a:endParaRPr lang="en-IN" dirty="0">
              <a:latin typeface="Times New Roman" pitchFamily="18" charset="0"/>
              <a:cs typeface="Times New Roman" pitchFamily="18" charset="0"/>
            </a:endParaRPr>
          </a:p>
          <a:p>
            <a:pPr lvl="1" algn="just"/>
            <a:r>
              <a:rPr lang="en-US" dirty="0">
                <a:latin typeface="Times New Roman" pitchFamily="18" charset="0"/>
                <a:cs typeface="Times New Roman" pitchFamily="18" charset="0"/>
              </a:rPr>
              <a:t>They are generally used as adulterants for ghee. </a:t>
            </a:r>
            <a:endParaRPr lang="en-IN" dirty="0">
              <a:latin typeface="Times New Roman" pitchFamily="18" charset="0"/>
              <a:cs typeface="Times New Roman" pitchFamily="18" charset="0"/>
            </a:endParaRPr>
          </a:p>
          <a:p>
            <a:pPr lvl="1" algn="just"/>
            <a:r>
              <a:rPr lang="en-US" dirty="0">
                <a:latin typeface="Times New Roman" pitchFamily="18" charset="0"/>
                <a:cs typeface="Times New Roman" pitchFamily="18" charset="0"/>
              </a:rPr>
              <a:t>Bakeries also use animal fats for the preparation of cakes, pastry, biscuits, etc. </a:t>
            </a:r>
            <a:endParaRPr lang="en-IN" dirty="0">
              <a:latin typeface="Times New Roman" pitchFamily="18" charset="0"/>
              <a:cs typeface="Times New Roman" pitchFamily="18" charset="0"/>
            </a:endParaRPr>
          </a:p>
          <a:p>
            <a:pPr lvl="1" algn="just"/>
            <a:r>
              <a:rPr lang="en-US" dirty="0">
                <a:latin typeface="Times New Roman" pitchFamily="18" charset="0"/>
                <a:cs typeface="Times New Roman" pitchFamily="18" charset="0"/>
              </a:rPr>
              <a:t>But </a:t>
            </a:r>
            <a:r>
              <a:rPr lang="en-US" dirty="0" err="1">
                <a:latin typeface="Times New Roman" pitchFamily="18" charset="0"/>
                <a:cs typeface="Times New Roman" pitchFamily="18" charset="0"/>
              </a:rPr>
              <a:t>vanaspati</a:t>
            </a:r>
            <a:r>
              <a:rPr lang="en-US" dirty="0">
                <a:latin typeface="Times New Roman" pitchFamily="18" charset="0"/>
                <a:cs typeface="Times New Roman" pitchFamily="18" charset="0"/>
              </a:rPr>
              <a:t> is gradually replacing them. </a:t>
            </a:r>
            <a:endParaRPr lang="en-IN" dirty="0">
              <a:latin typeface="Times New Roman" pitchFamily="18" charset="0"/>
              <a:cs typeface="Times New Roman" pitchFamily="18" charset="0"/>
            </a:endParaRPr>
          </a:p>
          <a:p>
            <a:pPr lvl="1" algn="just"/>
            <a:r>
              <a:rPr lang="en-US" dirty="0">
                <a:latin typeface="Times New Roman" pitchFamily="18" charset="0"/>
                <a:cs typeface="Times New Roman" pitchFamily="18" charset="0"/>
              </a:rPr>
              <a:t>Animal fat which are not used for human consumption are rendered and utilized for industrial purposes such as soap, greases and candle making, for stiffening leathers in the sports and in textile industries. </a:t>
            </a:r>
            <a:endParaRPr lang="en-IN" dirty="0">
              <a:latin typeface="Times New Roman" pitchFamily="18" charset="0"/>
              <a:cs typeface="Times New Roman" pitchFamily="18" charset="0"/>
            </a:endParaRPr>
          </a:p>
          <a:p>
            <a:endParaRPr lang="en-IN" sz="2800" dirty="0"/>
          </a:p>
        </p:txBody>
      </p:sp>
    </p:spTree>
    <p:extLst>
      <p:ext uri="{BB962C8B-B14F-4D97-AF65-F5344CB8AC3E}">
        <p14:creationId xmlns:p14="http://schemas.microsoft.com/office/powerpoint/2010/main" val="60580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534400" cy="1143000"/>
          </a:xfrm>
        </p:spPr>
        <p:txBody>
          <a:bodyPr>
            <a:noAutofit/>
          </a:bodyPr>
          <a:lstStyle/>
          <a:p>
            <a:r>
              <a:rPr lang="en-US" sz="4000" b="1" dirty="0">
                <a:solidFill>
                  <a:schemeClr val="tx2"/>
                </a:solidFill>
                <a:latin typeface="Times New Roman" pitchFamily="18" charset="0"/>
                <a:cs typeface="Times New Roman" pitchFamily="18" charset="0"/>
              </a:rPr>
              <a:t>VISCERAL ORGANS </a:t>
            </a:r>
            <a:r>
              <a:rPr lang="en-IN" sz="4000" dirty="0">
                <a:solidFill>
                  <a:schemeClr val="tx2"/>
                </a:solidFill>
                <a:latin typeface="Times New Roman" pitchFamily="18" charset="0"/>
                <a:cs typeface="Times New Roman" pitchFamily="18" charset="0"/>
              </a:rPr>
              <a:t> </a:t>
            </a:r>
            <a:r>
              <a:rPr lang="en-US" sz="4000" b="1" dirty="0">
                <a:solidFill>
                  <a:schemeClr val="tx2"/>
                </a:solidFill>
                <a:latin typeface="Times New Roman" pitchFamily="18" charset="0"/>
                <a:cs typeface="Times New Roman" pitchFamily="18" charset="0"/>
              </a:rPr>
              <a:t>AND OFFALS</a:t>
            </a:r>
            <a:endParaRPr lang="en-IN" sz="4000" dirty="0">
              <a:solidFill>
                <a:schemeClr val="tx2"/>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lvl="0" algn="just"/>
            <a:r>
              <a:rPr lang="en-US" sz="2800" dirty="0">
                <a:latin typeface="Times New Roman" pitchFamily="18" charset="0"/>
                <a:cs typeface="Times New Roman" pitchFamily="18" charset="0"/>
              </a:rPr>
              <a:t>Abattoir visceral organs and </a:t>
            </a:r>
            <a:r>
              <a:rPr lang="en-US" sz="2800" dirty="0" err="1">
                <a:latin typeface="Times New Roman" pitchFamily="18" charset="0"/>
                <a:cs typeface="Times New Roman" pitchFamily="18" charset="0"/>
              </a:rPr>
              <a:t>offals</a:t>
            </a:r>
            <a:r>
              <a:rPr lang="en-US" sz="2800" dirty="0">
                <a:latin typeface="Times New Roman" pitchFamily="18" charset="0"/>
                <a:cs typeface="Times New Roman" pitchFamily="18" charset="0"/>
              </a:rPr>
              <a:t> can be utilized as stock feed simply by boiling, which renders them safe to feed to livestock.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This has to be done in the following way: </a:t>
            </a:r>
            <a:endParaRPr lang="en-IN" sz="2800" dirty="0">
              <a:latin typeface="Times New Roman" pitchFamily="18" charset="0"/>
              <a:cs typeface="Times New Roman" pitchFamily="18" charset="0"/>
            </a:endParaRPr>
          </a:p>
          <a:p>
            <a:pPr lvl="1" algn="just"/>
            <a:r>
              <a:rPr lang="en-US" dirty="0">
                <a:latin typeface="Times New Roman" pitchFamily="18" charset="0"/>
                <a:cs typeface="Times New Roman" pitchFamily="18" charset="0"/>
              </a:rPr>
              <a:t>All inedible offal, including the condemned parts, is put into a kettle or into oil or petrol drums, which have been split along their longitudinal axis. </a:t>
            </a:r>
            <a:endParaRPr lang="en-IN" dirty="0">
              <a:latin typeface="Times New Roman" pitchFamily="18" charset="0"/>
              <a:cs typeface="Times New Roman" pitchFamily="18" charset="0"/>
            </a:endParaRPr>
          </a:p>
          <a:p>
            <a:pPr lvl="1" algn="just"/>
            <a:r>
              <a:rPr lang="en-US" dirty="0">
                <a:latin typeface="Times New Roman" pitchFamily="18" charset="0"/>
                <a:cs typeface="Times New Roman" pitchFamily="18" charset="0"/>
              </a:rPr>
              <a:t>If the intestinal tract is used, it must first be thoroughly cleaned and washed. </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3859307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lvl="0" algn="just"/>
            <a:r>
              <a:rPr lang="en-US" sz="2800" dirty="0">
                <a:latin typeface="Times New Roman" pitchFamily="18" charset="0"/>
                <a:cs typeface="Times New Roman" pitchFamily="18" charset="0"/>
              </a:rPr>
              <a:t>Animal fats contains relatively simple mixture of component acids namely </a:t>
            </a:r>
            <a:r>
              <a:rPr lang="en-US" sz="2800" dirty="0" err="1">
                <a:latin typeface="Times New Roman" pitchFamily="18" charset="0"/>
                <a:cs typeface="Times New Roman" pitchFamily="18" charset="0"/>
              </a:rPr>
              <a:t>palmitic</a:t>
            </a:r>
            <a:r>
              <a:rPr lang="en-US" sz="2800" dirty="0">
                <a:latin typeface="Times New Roman" pitchFamily="18" charset="0"/>
                <a:cs typeface="Times New Roman" pitchFamily="18" charset="0"/>
              </a:rPr>
              <a:t>, stearic and oleic acids with minor amounts of </a:t>
            </a:r>
            <a:r>
              <a:rPr lang="en-US" sz="2800" dirty="0" err="1">
                <a:latin typeface="Times New Roman" pitchFamily="18" charset="0"/>
                <a:cs typeface="Times New Roman" pitchFamily="18" charset="0"/>
              </a:rPr>
              <a:t>myristic</a:t>
            </a:r>
            <a:r>
              <a:rPr lang="en-US" sz="2800" dirty="0">
                <a:latin typeface="Times New Roman" pitchFamily="18" charset="0"/>
                <a:cs typeface="Times New Roman" pitchFamily="18" charset="0"/>
              </a:rPr>
              <a:t> and </a:t>
            </a:r>
            <a:r>
              <a:rPr lang="en-US" sz="2800" dirty="0" err="1">
                <a:latin typeface="Times New Roman" pitchFamily="18" charset="0"/>
                <a:cs typeface="Times New Roman" pitchFamily="18" charset="0"/>
              </a:rPr>
              <a:t>hexadecenoic</a:t>
            </a:r>
            <a:r>
              <a:rPr lang="en-US" sz="2800" dirty="0">
                <a:latin typeface="Times New Roman" pitchFamily="18" charset="0"/>
                <a:cs typeface="Times New Roman" pitchFamily="18" charset="0"/>
              </a:rPr>
              <a:t> acids and traces of other acids.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Fats differ in their properties and are mainly conditioned by relative amounts of oleic and stearic acids present.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Fats like carbohydrates contain the three elements, carbon, hydrogen and oxygen, which are mainly utilized in the production of body energy or heat, but do not contribute directly to the building up to tissues. </a:t>
            </a: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30040435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lvl="0" algn="just"/>
            <a:r>
              <a:rPr lang="en-US" sz="2800" dirty="0">
                <a:latin typeface="Times New Roman" pitchFamily="18" charset="0"/>
                <a:cs typeface="Times New Roman" pitchFamily="18" charset="0"/>
              </a:rPr>
              <a:t>Although to some extent, they are deposited in various parts of the body tissues as a reservoir.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Because of the larger proportion of carbon and hydrogen fats liberate more heat than carbohydrates.</a:t>
            </a:r>
          </a:p>
          <a:p>
            <a:pPr lvl="0" algn="just"/>
            <a:r>
              <a:rPr lang="en-US" sz="2800" dirty="0">
                <a:latin typeface="Times New Roman" pitchFamily="18" charset="0"/>
                <a:cs typeface="Times New Roman" pitchFamily="18" charset="0"/>
              </a:rPr>
              <a:t>As regards the relative rapidity of assimilation and breakdown with release of heat energy, unsaturated fats are more easily disposed of than saturated compounds. </a:t>
            </a:r>
            <a:endParaRPr lang="en-IN" sz="2800" dirty="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Fats also supply fat-soluble vitamins A, D, E and K, which are essential for health and </a:t>
            </a:r>
            <a:r>
              <a:rPr lang="en-US" sz="2800" dirty="0" err="1">
                <a:latin typeface="Times New Roman" pitchFamily="18" charset="0"/>
                <a:cs typeface="Times New Roman" pitchFamily="18" charset="0"/>
              </a:rPr>
              <a:t>vigour</a:t>
            </a:r>
            <a:r>
              <a:rPr lang="en-US" sz="2800" dirty="0">
                <a:latin typeface="Times New Roman" pitchFamily="18" charset="0"/>
                <a:cs typeface="Times New Roman" pitchFamily="18" charset="0"/>
              </a:rPr>
              <a:t>. </a:t>
            </a: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37027453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IN" b="1" dirty="0">
                <a:solidFill>
                  <a:schemeClr val="tx2"/>
                </a:solidFill>
                <a:latin typeface="Times New Roman" pitchFamily="18" charset="0"/>
                <a:cs typeface="Times New Roman" pitchFamily="18" charset="0"/>
              </a:rPr>
            </a:br>
            <a:r>
              <a:rPr lang="en-IN" b="1" dirty="0">
                <a:solidFill>
                  <a:schemeClr val="tx2"/>
                </a:solidFill>
                <a:latin typeface="Times New Roman" pitchFamily="18" charset="0"/>
                <a:cs typeface="Times New Roman" pitchFamily="18" charset="0"/>
              </a:rPr>
              <a:t>SOME LOCATION OF FATS </a:t>
            </a:r>
            <a:br>
              <a:rPr lang="en-IN" b="1" dirty="0">
                <a:solidFill>
                  <a:schemeClr val="tx2"/>
                </a:solidFill>
                <a:latin typeface="Times New Roman" pitchFamily="18" charset="0"/>
                <a:cs typeface="Times New Roman" pitchFamily="18" charset="0"/>
              </a:rPr>
            </a:br>
            <a:endParaRPr lang="en-IN" b="1" dirty="0">
              <a:solidFill>
                <a:schemeClr val="tx2"/>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marL="0" indent="0" algn="just">
              <a:buNone/>
            </a:pPr>
            <a:r>
              <a:rPr lang="en-IN" sz="2800" dirty="0">
                <a:latin typeface="Times New Roman" pitchFamily="18" charset="0"/>
                <a:cs typeface="Times New Roman" pitchFamily="18" charset="0"/>
              </a:rPr>
              <a:t>Fats are obtained from the following localities</a:t>
            </a:r>
          </a:p>
          <a:p>
            <a:pPr algn="just"/>
            <a:r>
              <a:rPr lang="en-IN" sz="2800" dirty="0">
                <a:latin typeface="Times New Roman" pitchFamily="18" charset="0"/>
                <a:cs typeface="Times New Roman" pitchFamily="18" charset="0"/>
              </a:rPr>
              <a:t>Beef fats are obtained from the intestine and other internal organs. </a:t>
            </a:r>
          </a:p>
          <a:p>
            <a:pPr algn="just"/>
            <a:r>
              <a:rPr lang="en-IN" sz="2800" dirty="0">
                <a:latin typeface="Times New Roman" pitchFamily="18" charset="0"/>
                <a:cs typeface="Times New Roman" pitchFamily="18" charset="0"/>
              </a:rPr>
              <a:t>In pig carcasses fats are obtained from many regions, the best quality is obtained from peritoneal lining (leaf fat). </a:t>
            </a:r>
          </a:p>
          <a:p>
            <a:pPr algn="just"/>
            <a:r>
              <a:rPr lang="en-IN" sz="2800" dirty="0">
                <a:latin typeface="Times New Roman" pitchFamily="18" charset="0"/>
                <a:cs typeface="Times New Roman" pitchFamily="18" charset="0"/>
              </a:rPr>
              <a:t>The next best fats are obtained from the back fat, mesentery and </a:t>
            </a:r>
            <a:r>
              <a:rPr lang="en-IN" sz="2800" dirty="0" err="1">
                <a:latin typeface="Times New Roman" pitchFamily="18" charset="0"/>
                <a:cs typeface="Times New Roman" pitchFamily="18" charset="0"/>
              </a:rPr>
              <a:t>omentum</a:t>
            </a:r>
            <a:r>
              <a:rPr lang="en-IN" sz="2800" dirty="0">
                <a:latin typeface="Times New Roman" pitchFamily="18" charset="0"/>
                <a:cs typeface="Times New Roman" pitchFamily="18" charset="0"/>
              </a:rPr>
              <a:t>. </a:t>
            </a:r>
          </a:p>
          <a:p>
            <a:pPr algn="just"/>
            <a:r>
              <a:rPr lang="en-IN" sz="2800" dirty="0">
                <a:latin typeface="Times New Roman" pitchFamily="18" charset="0"/>
                <a:cs typeface="Times New Roman" pitchFamily="18" charset="0"/>
              </a:rPr>
              <a:t>A pig of 200 lbs. of live weight will yield about 14 lbs. of lard. </a:t>
            </a:r>
          </a:p>
          <a:p>
            <a:pPr algn="just"/>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30352712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362200"/>
            <a:ext cx="8229600" cy="1143000"/>
          </a:xfrm>
        </p:spPr>
        <p:txBody>
          <a:bodyPr>
            <a:normAutofit/>
          </a:bodyPr>
          <a:lstStyle/>
          <a:p>
            <a:r>
              <a:rPr lang="en-IN" sz="6000" b="1" dirty="0">
                <a:latin typeface="Times New Roman" pitchFamily="18" charset="0"/>
                <a:cs typeface="Times New Roman" pitchFamily="18" charset="0"/>
              </a:rPr>
              <a:t>Thank You</a:t>
            </a:r>
          </a:p>
        </p:txBody>
      </p:sp>
    </p:spTree>
    <p:extLst>
      <p:ext uri="{BB962C8B-B14F-4D97-AF65-F5344CB8AC3E}">
        <p14:creationId xmlns:p14="http://schemas.microsoft.com/office/powerpoint/2010/main" val="1430439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lvl="1" algn="just"/>
            <a:r>
              <a:rPr lang="en-US" dirty="0">
                <a:latin typeface="Times New Roman" pitchFamily="18" charset="0"/>
                <a:cs typeface="Times New Roman" pitchFamily="18" charset="0"/>
              </a:rPr>
              <a:t>Water, to one and a half time to the weight of the offal, is to be added. </a:t>
            </a:r>
            <a:endParaRPr lang="en-IN" dirty="0">
              <a:latin typeface="Times New Roman" pitchFamily="18" charset="0"/>
              <a:cs typeface="Times New Roman" pitchFamily="18" charset="0"/>
            </a:endParaRPr>
          </a:p>
          <a:p>
            <a:pPr lvl="1" algn="just"/>
            <a:r>
              <a:rPr lang="en-US" dirty="0">
                <a:latin typeface="Times New Roman" pitchFamily="18" charset="0"/>
                <a:cs typeface="Times New Roman" pitchFamily="18" charset="0"/>
              </a:rPr>
              <a:t>The contents are boiled for one hour. </a:t>
            </a:r>
            <a:endParaRPr lang="en-IN" dirty="0">
              <a:latin typeface="Times New Roman" pitchFamily="18" charset="0"/>
              <a:cs typeface="Times New Roman" pitchFamily="18" charset="0"/>
            </a:endParaRPr>
          </a:p>
          <a:p>
            <a:pPr lvl="1" algn="just"/>
            <a:r>
              <a:rPr lang="en-US" dirty="0">
                <a:latin typeface="Times New Roman" pitchFamily="18" charset="0"/>
                <a:cs typeface="Times New Roman" pitchFamily="18" charset="0"/>
              </a:rPr>
              <a:t>All the meats from the bones scraped. </a:t>
            </a:r>
            <a:endParaRPr lang="en-IN" dirty="0">
              <a:latin typeface="Times New Roman" pitchFamily="18" charset="0"/>
              <a:cs typeface="Times New Roman" pitchFamily="18" charset="0"/>
            </a:endParaRPr>
          </a:p>
          <a:p>
            <a:pPr lvl="1" algn="just"/>
            <a:r>
              <a:rPr lang="en-US" dirty="0">
                <a:latin typeface="Times New Roman" pitchFamily="18" charset="0"/>
                <a:cs typeface="Times New Roman" pitchFamily="18" charset="0"/>
              </a:rPr>
              <a:t>Bran, pollards or a similar product is added, equal in weight to the mass, and rigorously stained in. </a:t>
            </a:r>
            <a:endParaRPr lang="en-IN" dirty="0">
              <a:latin typeface="Times New Roman" pitchFamily="18" charset="0"/>
              <a:cs typeface="Times New Roman" pitchFamily="18" charset="0"/>
            </a:endParaRPr>
          </a:p>
          <a:p>
            <a:pPr lvl="1" algn="just"/>
            <a:r>
              <a:rPr lang="en-US" dirty="0">
                <a:latin typeface="Times New Roman" pitchFamily="18" charset="0"/>
                <a:cs typeface="Times New Roman" pitchFamily="18" charset="0"/>
              </a:rPr>
              <a:t>The mixer after cooking for further half an hour should be of a thick porridge consistency, and equivalent to 10% of meat meal. </a:t>
            </a:r>
            <a:endParaRPr lang="en-IN" dirty="0">
              <a:latin typeface="Times New Roman" pitchFamily="18" charset="0"/>
              <a:cs typeface="Times New Roman" pitchFamily="18" charset="0"/>
            </a:endParaRPr>
          </a:p>
          <a:p>
            <a:pPr algn="just"/>
            <a:endParaRPr lang="en-IN" sz="2800" dirty="0"/>
          </a:p>
        </p:txBody>
      </p:sp>
    </p:spTree>
    <p:extLst>
      <p:ext uri="{BB962C8B-B14F-4D97-AF65-F5344CB8AC3E}">
        <p14:creationId xmlns:p14="http://schemas.microsoft.com/office/powerpoint/2010/main" val="3954006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lvl="0" algn="just"/>
            <a:r>
              <a:rPr lang="en-US" sz="2800" dirty="0">
                <a:latin typeface="Times New Roman" pitchFamily="18" charset="0"/>
                <a:cs typeface="Times New Roman" pitchFamily="18" charset="0"/>
              </a:rPr>
              <a:t>The disadvantages of processing of above method are: </a:t>
            </a:r>
            <a:endParaRPr lang="en-IN" sz="2800" dirty="0">
              <a:latin typeface="Times New Roman" pitchFamily="18" charset="0"/>
              <a:cs typeface="Times New Roman" pitchFamily="18" charset="0"/>
            </a:endParaRPr>
          </a:p>
          <a:p>
            <a:pPr lvl="1" algn="just"/>
            <a:r>
              <a:rPr lang="en-US" dirty="0">
                <a:latin typeface="Times New Roman" pitchFamily="18" charset="0"/>
                <a:cs typeface="Times New Roman" pitchFamily="18" charset="0"/>
              </a:rPr>
              <a:t>The fat cannot be recovered and used separately. </a:t>
            </a:r>
            <a:endParaRPr lang="en-IN" dirty="0">
              <a:latin typeface="Times New Roman" pitchFamily="18" charset="0"/>
              <a:cs typeface="Times New Roman" pitchFamily="18" charset="0"/>
            </a:endParaRPr>
          </a:p>
          <a:p>
            <a:pPr lvl="1" algn="just"/>
            <a:r>
              <a:rPr lang="en-US" dirty="0">
                <a:latin typeface="Times New Roman" pitchFamily="18" charset="0"/>
                <a:cs typeface="Times New Roman" pitchFamily="18" charset="0"/>
              </a:rPr>
              <a:t>The foodstuff obtained has poor keeping quality and must be used on the day of production or the following day. </a:t>
            </a:r>
            <a:endParaRPr lang="en-IN"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If a pressure cooker is available, it can be used to digest the offal.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Bones present in the offal will yield up the gelatin but the bones must be removed after treatment. </a:t>
            </a: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1524645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lvl="0" algn="just"/>
            <a:r>
              <a:rPr lang="en-US" sz="2800" dirty="0">
                <a:latin typeface="Times New Roman" pitchFamily="18" charset="0"/>
                <a:cs typeface="Times New Roman" pitchFamily="18" charset="0"/>
              </a:rPr>
              <a:t>The utilization of offal and/or condemned material is somewhat limited and inefficient unless livestock are available at the site. </a:t>
            </a:r>
            <a:endParaRPr lang="en-IN" sz="2800" dirty="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So, a small abattoir might consider keeping pigs to utilize their processed offal. </a:t>
            </a:r>
            <a:endParaRPr lang="en-IN" sz="2800" dirty="0">
              <a:latin typeface="Times New Roman" pitchFamily="18" charset="0"/>
              <a:cs typeface="Times New Roman" pitchFamily="18" charset="0"/>
            </a:endParaRPr>
          </a:p>
          <a:p>
            <a:endParaRPr lang="en-IN" sz="2800" dirty="0"/>
          </a:p>
        </p:txBody>
      </p:sp>
    </p:spTree>
    <p:extLst>
      <p:ext uri="{BB962C8B-B14F-4D97-AF65-F5344CB8AC3E}">
        <p14:creationId xmlns:p14="http://schemas.microsoft.com/office/powerpoint/2010/main" val="3226936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tx2"/>
                </a:solidFill>
                <a:latin typeface="Times New Roman" pitchFamily="18" charset="0"/>
                <a:cs typeface="Times New Roman" pitchFamily="18" charset="0"/>
              </a:rPr>
              <a:t>SMALL - SCALE MEAT MEAL MANUFACTURE </a:t>
            </a:r>
            <a:endParaRPr lang="en-IN" dirty="0">
              <a:solidFill>
                <a:schemeClr val="tx2"/>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lvl="0" algn="just"/>
            <a:r>
              <a:rPr lang="en-US" sz="2800" dirty="0">
                <a:latin typeface="Times New Roman" pitchFamily="18" charset="0"/>
                <a:cs typeface="Times New Roman" pitchFamily="18" charset="0"/>
              </a:rPr>
              <a:t>It is rarely possible to make immediate use of boiled offal or condemned material.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The direct conversion of raw, uncooked material into meat meal by sun drying often attempted in very dry countries, is inadvisable because of the risk of spreading disease.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Such </a:t>
            </a:r>
            <a:r>
              <a:rPr lang="en-US" sz="2800" i="1" dirty="0">
                <a:latin typeface="Times New Roman" pitchFamily="18" charset="0"/>
                <a:cs typeface="Times New Roman" pitchFamily="18" charset="0"/>
              </a:rPr>
              <a:t>raw</a:t>
            </a:r>
            <a:r>
              <a:rPr lang="en-US" sz="2800" dirty="0">
                <a:latin typeface="Times New Roman" pitchFamily="18" charset="0"/>
                <a:cs typeface="Times New Roman" pitchFamily="18" charset="0"/>
              </a:rPr>
              <a:t> meat meal, is virtually impossible to mill since, the dried material contains a substantial amount of fat, which will cause rancidity.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Hence, the small, </a:t>
            </a:r>
            <a:r>
              <a:rPr lang="en-US" sz="2800" i="1" dirty="0">
                <a:latin typeface="Times New Roman" pitchFamily="18" charset="0"/>
                <a:cs typeface="Times New Roman" pitchFamily="18" charset="0"/>
              </a:rPr>
              <a:t>home</a:t>
            </a:r>
            <a:r>
              <a:rPr lang="en-US" sz="2800" dirty="0">
                <a:latin typeface="Times New Roman" pitchFamily="18" charset="0"/>
                <a:cs typeface="Times New Roman" pitchFamily="18" charset="0"/>
              </a:rPr>
              <a:t> production of meat meal may be, (it must) comply with three general principles viz. </a:t>
            </a:r>
            <a:endParaRPr lang="en-IN" sz="2800" dirty="0">
              <a:latin typeface="Times New Roman" pitchFamily="18" charset="0"/>
              <a:cs typeface="Times New Roman" pitchFamily="18" charset="0"/>
            </a:endParaRPr>
          </a:p>
          <a:p>
            <a:pPr algn="just"/>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2975435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lvl="0" algn="just"/>
            <a:r>
              <a:rPr lang="en-US" sz="2800" dirty="0">
                <a:latin typeface="Times New Roman" pitchFamily="18" charset="0"/>
                <a:cs typeface="Times New Roman" pitchFamily="18" charset="0"/>
              </a:rPr>
              <a:t>Sterilizing and making the product safe for use as stock feed.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Reducing the moisture to a minimum creates a condition </a:t>
            </a:r>
            <a:r>
              <a:rPr lang="en-US" sz="2800" dirty="0" err="1">
                <a:latin typeface="Times New Roman" pitchFamily="18" charset="0"/>
                <a:cs typeface="Times New Roman" pitchFamily="18" charset="0"/>
              </a:rPr>
              <a:t>unfavourable</a:t>
            </a:r>
            <a:r>
              <a:rPr lang="en-US" sz="2800" dirty="0">
                <a:latin typeface="Times New Roman" pitchFamily="18" charset="0"/>
                <a:cs typeface="Times New Roman" pitchFamily="18" charset="0"/>
              </a:rPr>
              <a:t> for bacterial growth and therefore, prevents decomposition and economizing on transport.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Recovering the fat from the sterilized and dried meal, this would otherwise cause rancidity.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The above-mentioned requirements can be met by simple methods using simple </a:t>
            </a:r>
            <a:r>
              <a:rPr lang="en-US" sz="2800" dirty="0" err="1">
                <a:latin typeface="Times New Roman" pitchFamily="18" charset="0"/>
                <a:cs typeface="Times New Roman" pitchFamily="18" charset="0"/>
              </a:rPr>
              <a:t>equipments</a:t>
            </a:r>
            <a:r>
              <a:rPr lang="en-US" sz="2800" dirty="0">
                <a:latin typeface="Times New Roman" pitchFamily="18" charset="0"/>
                <a:cs typeface="Times New Roman" pitchFamily="18" charset="0"/>
              </a:rPr>
              <a:t>. </a:t>
            </a:r>
            <a:endParaRPr lang="en-IN" sz="2800" dirty="0">
              <a:latin typeface="Times New Roman" pitchFamily="18" charset="0"/>
              <a:cs typeface="Times New Roman" pitchFamily="18" charset="0"/>
            </a:endParaRPr>
          </a:p>
          <a:p>
            <a:endParaRPr lang="en-IN" sz="2800" dirty="0"/>
          </a:p>
        </p:txBody>
      </p:sp>
    </p:spTree>
    <p:extLst>
      <p:ext uri="{BB962C8B-B14F-4D97-AF65-F5344CB8AC3E}">
        <p14:creationId xmlns:p14="http://schemas.microsoft.com/office/powerpoint/2010/main" val="836900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lvl="0" algn="just"/>
            <a:r>
              <a:rPr lang="en-US" sz="2800" dirty="0">
                <a:latin typeface="Times New Roman" pitchFamily="18" charset="0"/>
                <a:cs typeface="Times New Roman" pitchFamily="18" charset="0"/>
              </a:rPr>
              <a:t>If carefully prepared, the final products should have a low fat and moisture content, a high protein percentage with good keeping qualities and a pleasant </a:t>
            </a:r>
            <a:r>
              <a:rPr lang="en-US" sz="2800" dirty="0" err="1">
                <a:latin typeface="Times New Roman" pitchFamily="18" charset="0"/>
                <a:cs typeface="Times New Roman" pitchFamily="18" charset="0"/>
              </a:rPr>
              <a:t>odour</a:t>
            </a:r>
            <a:r>
              <a:rPr lang="en-US" sz="2800" dirty="0">
                <a:latin typeface="Times New Roman" pitchFamily="18" charset="0"/>
                <a:cs typeface="Times New Roman" pitchFamily="18" charset="0"/>
              </a:rPr>
              <a:t>.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The steps in production are </a:t>
            </a:r>
            <a:endParaRPr lang="en-IN" sz="2800" dirty="0">
              <a:latin typeface="Times New Roman" pitchFamily="18" charset="0"/>
              <a:cs typeface="Times New Roman" pitchFamily="18" charset="0"/>
            </a:endParaRPr>
          </a:p>
          <a:p>
            <a:pPr lvl="1" algn="just"/>
            <a:r>
              <a:rPr lang="en-US" dirty="0">
                <a:latin typeface="Times New Roman" pitchFamily="18" charset="0"/>
                <a:cs typeface="Times New Roman" pitchFamily="18" charset="0"/>
              </a:rPr>
              <a:t>Boiling</a:t>
            </a:r>
            <a:endParaRPr lang="en-IN" dirty="0">
              <a:latin typeface="Times New Roman" pitchFamily="18" charset="0"/>
              <a:cs typeface="Times New Roman" pitchFamily="18" charset="0"/>
            </a:endParaRPr>
          </a:p>
          <a:p>
            <a:pPr lvl="1" algn="just"/>
            <a:r>
              <a:rPr lang="en-US" dirty="0">
                <a:latin typeface="Times New Roman" pitchFamily="18" charset="0"/>
                <a:cs typeface="Times New Roman" pitchFamily="18" charset="0"/>
              </a:rPr>
              <a:t>Draining</a:t>
            </a:r>
            <a:endParaRPr lang="en-IN" dirty="0">
              <a:latin typeface="Times New Roman" pitchFamily="18" charset="0"/>
              <a:cs typeface="Times New Roman" pitchFamily="18" charset="0"/>
            </a:endParaRPr>
          </a:p>
          <a:p>
            <a:pPr lvl="1" algn="just"/>
            <a:r>
              <a:rPr lang="en-US" dirty="0">
                <a:latin typeface="Times New Roman" pitchFamily="18" charset="0"/>
                <a:cs typeface="Times New Roman" pitchFamily="18" charset="0"/>
              </a:rPr>
              <a:t>Pressing</a:t>
            </a:r>
            <a:endParaRPr lang="en-IN" dirty="0">
              <a:latin typeface="Times New Roman" pitchFamily="18" charset="0"/>
              <a:cs typeface="Times New Roman" pitchFamily="18" charset="0"/>
            </a:endParaRPr>
          </a:p>
          <a:p>
            <a:pPr lvl="1" algn="just"/>
            <a:r>
              <a:rPr lang="en-US" dirty="0">
                <a:latin typeface="Times New Roman" pitchFamily="18" charset="0"/>
                <a:cs typeface="Times New Roman" pitchFamily="18" charset="0"/>
              </a:rPr>
              <a:t>Drying and </a:t>
            </a:r>
            <a:endParaRPr lang="en-IN" dirty="0">
              <a:latin typeface="Times New Roman" pitchFamily="18" charset="0"/>
              <a:cs typeface="Times New Roman" pitchFamily="18" charset="0"/>
            </a:endParaRPr>
          </a:p>
          <a:p>
            <a:pPr lvl="1" algn="just"/>
            <a:r>
              <a:rPr lang="en-US" dirty="0">
                <a:latin typeface="Times New Roman" pitchFamily="18" charset="0"/>
                <a:cs typeface="Times New Roman" pitchFamily="18" charset="0"/>
              </a:rPr>
              <a:t>Milling </a:t>
            </a:r>
            <a:endParaRPr lang="en-IN" dirty="0">
              <a:latin typeface="Times New Roman" pitchFamily="18" charset="0"/>
              <a:cs typeface="Times New Roman" pitchFamily="18" charset="0"/>
            </a:endParaRPr>
          </a:p>
          <a:p>
            <a:endParaRPr lang="en-IN" sz="2800" dirty="0"/>
          </a:p>
        </p:txBody>
      </p:sp>
    </p:spTree>
    <p:extLst>
      <p:ext uri="{BB962C8B-B14F-4D97-AF65-F5344CB8AC3E}">
        <p14:creationId xmlns:p14="http://schemas.microsoft.com/office/powerpoint/2010/main" val="80721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tx2"/>
                </a:solidFill>
                <a:latin typeface="Times New Roman" pitchFamily="18" charset="0"/>
                <a:cs typeface="Times New Roman" pitchFamily="18" charset="0"/>
              </a:rPr>
              <a:t>BOILING AND DRAINING </a:t>
            </a:r>
            <a:endParaRPr lang="en-IN" sz="4000" dirty="0">
              <a:solidFill>
                <a:schemeClr val="tx2"/>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marL="0" indent="0" algn="just">
              <a:buNone/>
            </a:pPr>
            <a:r>
              <a:rPr lang="en-US" sz="2800" b="1" dirty="0">
                <a:latin typeface="Times New Roman" pitchFamily="18" charset="0"/>
                <a:cs typeface="Times New Roman" pitchFamily="18" charset="0"/>
              </a:rPr>
              <a:t>Boiling</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The purposes of boiling are </a:t>
            </a:r>
            <a:endParaRPr lang="en-IN" sz="2800" dirty="0">
              <a:latin typeface="Times New Roman" pitchFamily="18" charset="0"/>
              <a:cs typeface="Times New Roman" pitchFamily="18" charset="0"/>
            </a:endParaRPr>
          </a:p>
          <a:p>
            <a:pPr lvl="1" algn="just"/>
            <a:r>
              <a:rPr lang="en-US" dirty="0">
                <a:latin typeface="Times New Roman" pitchFamily="18" charset="0"/>
                <a:cs typeface="Times New Roman" pitchFamily="18" charset="0"/>
              </a:rPr>
              <a:t>Sterilization of the material, making it safe for use as stock feed. </a:t>
            </a:r>
            <a:endParaRPr lang="en-IN" dirty="0">
              <a:latin typeface="Times New Roman" pitchFamily="18" charset="0"/>
              <a:cs typeface="Times New Roman" pitchFamily="18" charset="0"/>
            </a:endParaRPr>
          </a:p>
          <a:p>
            <a:pPr lvl="1" algn="just"/>
            <a:r>
              <a:rPr lang="en-US" dirty="0">
                <a:latin typeface="Times New Roman" pitchFamily="18" charset="0"/>
                <a:cs typeface="Times New Roman" pitchFamily="18" charset="0"/>
              </a:rPr>
              <a:t>Partial removal of the moisture which is squeezed but during shrinkage and </a:t>
            </a:r>
            <a:endParaRPr lang="en-IN" dirty="0">
              <a:latin typeface="Times New Roman" pitchFamily="18" charset="0"/>
              <a:cs typeface="Times New Roman" pitchFamily="18" charset="0"/>
            </a:endParaRPr>
          </a:p>
          <a:p>
            <a:pPr lvl="1" algn="just"/>
            <a:r>
              <a:rPr lang="en-US" dirty="0">
                <a:latin typeface="Times New Roman" pitchFamily="18" charset="0"/>
                <a:cs typeface="Times New Roman" pitchFamily="18" charset="0"/>
              </a:rPr>
              <a:t>Separation of fat </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42392025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13361</TotalTime>
  <Words>1528</Words>
  <Application>Microsoft Office PowerPoint</Application>
  <PresentationFormat>On-screen Show (4:3)</PresentationFormat>
  <Paragraphs>107</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Times New Roman</vt:lpstr>
      <vt:lpstr>Office Theme</vt:lpstr>
      <vt:lpstr>UTILIZATION OF VISCERAL ORGANS, OFFALS AND FAT BY-PRODUCT FROM ABATTOIR</vt:lpstr>
      <vt:lpstr>VISCERAL ORGANS  AND OFFALS</vt:lpstr>
      <vt:lpstr>PowerPoint Presentation</vt:lpstr>
      <vt:lpstr>PowerPoint Presentation</vt:lpstr>
      <vt:lpstr>PowerPoint Presentation</vt:lpstr>
      <vt:lpstr>SMALL - SCALE MEAT MEAL MANUFACTURE </vt:lpstr>
      <vt:lpstr>PowerPoint Presentation</vt:lpstr>
      <vt:lpstr>PowerPoint Presentation</vt:lpstr>
      <vt:lpstr>BOILING AND DRAINING </vt:lpstr>
      <vt:lpstr>PowerPoint Presentation</vt:lpstr>
      <vt:lpstr>PowerPoint Presentation</vt:lpstr>
      <vt:lpstr>PowerPoint Presentation</vt:lpstr>
      <vt:lpstr>PRESSING, DRYING AND MILLING </vt:lpstr>
      <vt:lpstr>PowerPoint Presentation</vt:lpstr>
      <vt:lpstr>PowerPoint Presentation</vt:lpstr>
      <vt:lpstr>PowerPoint Presentation</vt:lpstr>
      <vt:lpstr>MEAT FATS </vt:lpstr>
      <vt:lpstr>USES OF FAT</vt:lpstr>
      <vt:lpstr>PowerPoint Presentation</vt:lpstr>
      <vt:lpstr>PowerPoint Presentation</vt:lpstr>
      <vt:lpstr>PowerPoint Presentation</vt:lpstr>
      <vt:lpstr> SOME LOCATION OF FATS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ROHIT</dc:creator>
  <cp:lastModifiedBy>HP</cp:lastModifiedBy>
  <cp:revision>47</cp:revision>
  <dcterms:created xsi:type="dcterms:W3CDTF">2006-08-16T00:00:00Z</dcterms:created>
  <dcterms:modified xsi:type="dcterms:W3CDTF">2020-04-22T05:16:18Z</dcterms:modified>
</cp:coreProperties>
</file>