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5" r:id="rId3"/>
    <p:sldId id="326" r:id="rId4"/>
    <p:sldId id="327" r:id="rId5"/>
    <p:sldId id="328" r:id="rId6"/>
    <p:sldId id="329" r:id="rId7"/>
    <p:sldId id="303" r:id="rId8"/>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CC66"/>
    <a:srgbClr val="FF9933"/>
    <a:srgbClr val="57B2B9"/>
    <a:srgbClr val="FF6699"/>
    <a:srgbClr val="A50021"/>
    <a:srgbClr val="000066"/>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173" autoAdjust="0"/>
    <p:restoredTop sz="94717" autoAdjust="0"/>
  </p:normalViewPr>
  <p:slideViewPr>
    <p:cSldViewPr>
      <p:cViewPr>
        <p:scale>
          <a:sx n="93" d="100"/>
          <a:sy n="93" d="100"/>
        </p:scale>
        <p:origin x="-330" y="-3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1828800"/>
            <a:ext cx="7315200" cy="20574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1524000"/>
            <a:ext cx="8686800" cy="2286000"/>
          </a:xfrm>
        </p:spPr>
        <p:txBody>
          <a:bodyPr/>
          <a:lstStyle/>
          <a:p>
            <a:pPr eaLnBrk="1" hangingPunct="1">
              <a:defRPr/>
            </a:pPr>
            <a:r>
              <a:rPr lang="en-US" b="1" dirty="0" smtClean="0">
                <a:solidFill>
                  <a:srgbClr val="FF0000"/>
                </a:solidFill>
              </a:rPr>
              <a:t/>
            </a:r>
            <a:br>
              <a:rPr lang="en-US" b="1" dirty="0" smtClean="0">
                <a:solidFill>
                  <a:srgbClr val="FF0000"/>
                </a:solidFill>
              </a:rPr>
            </a:br>
            <a:r>
              <a:rPr lang="en-US" b="1" dirty="0" smtClean="0">
                <a:solidFill>
                  <a:srgbClr val="FF0000"/>
                </a:solidFill>
              </a:rPr>
              <a:t>V – Notch and Weirs for Flow measurement </a:t>
            </a:r>
            <a:r>
              <a:rPr lang="en-US" sz="5400" dirty="0" smtClean="0">
                <a:solidFill>
                  <a:srgbClr val="FFFF00"/>
                </a:solidFill>
              </a:rPr>
              <a:t/>
            </a:r>
            <a:br>
              <a:rPr lang="en-US" sz="5400" dirty="0" smtClean="0">
                <a:solidFill>
                  <a:srgbClr val="FFFF00"/>
                </a:solidFill>
              </a:rPr>
            </a:br>
            <a:endParaRPr lang="en-US" sz="40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smtClean="0">
                <a:solidFill>
                  <a:srgbClr val="A50021"/>
                </a:solidFill>
              </a:rPr>
              <a:t>Dr. J. </a:t>
            </a:r>
            <a:r>
              <a:rPr lang="en-US" b="1" dirty="0" err="1" smtClean="0">
                <a:solidFill>
                  <a:srgbClr val="A50021"/>
                </a:solidFill>
              </a:rPr>
              <a:t>Badshah</a:t>
            </a:r>
            <a:endParaRPr lang="en-US" b="1" dirty="0" smtClean="0">
              <a:solidFill>
                <a:srgbClr val="A50021"/>
              </a:solidFill>
            </a:endParaRPr>
          </a:p>
          <a:p>
            <a:pPr eaLnBrk="1" hangingPunct="1">
              <a:lnSpc>
                <a:spcPct val="90000"/>
              </a:lnSpc>
            </a:pPr>
            <a:r>
              <a:rPr lang="en-US" sz="2000" b="1" dirty="0" smtClean="0"/>
              <a:t>University Professor – cum - Chief Scientist</a:t>
            </a:r>
          </a:p>
          <a:p>
            <a:pPr eaLnBrk="1" hangingPunct="1">
              <a:lnSpc>
                <a:spcPct val="90000"/>
              </a:lnSpc>
            </a:pPr>
            <a:r>
              <a:rPr lang="en-US" sz="2000" b="1" dirty="0" smtClean="0"/>
              <a:t>Dairy Engineering Department</a:t>
            </a:r>
          </a:p>
          <a:p>
            <a:pPr eaLnBrk="1" hangingPunct="1">
              <a:lnSpc>
                <a:spcPct val="90000"/>
              </a:lnSpc>
            </a:pPr>
            <a:r>
              <a:rPr lang="en-US" sz="2000" b="1" dirty="0" smtClean="0"/>
              <a:t>Sanjay Gandhi Institute of Dairy Science &amp; Technology, </a:t>
            </a:r>
            <a:r>
              <a:rPr lang="en-US" sz="2000" b="1" dirty="0" err="1" smtClean="0"/>
              <a:t>Jagdeopath</a:t>
            </a:r>
            <a:r>
              <a:rPr lang="en-US" sz="2000" b="1" dirty="0" smtClean="0"/>
              <a:t>, Patna</a:t>
            </a:r>
          </a:p>
          <a:p>
            <a:pPr eaLnBrk="1" hangingPunct="1">
              <a:lnSpc>
                <a:spcPct val="90000"/>
              </a:lnSpc>
            </a:pPr>
            <a:r>
              <a:rPr lang="en-US" sz="1800" b="1" dirty="0" smtClean="0"/>
              <a:t>(Bihar Animal Sciences University, Patna)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381000"/>
            <a:ext cx="7772400" cy="228600"/>
          </a:xfrm>
        </p:spPr>
        <p:txBody>
          <a:bodyPr>
            <a:normAutofit fontScale="90000"/>
          </a:bodyPr>
          <a:lstStyle/>
          <a:p>
            <a:pPr eaLnBrk="1" fontAlgn="auto" hangingPunct="1">
              <a:spcAft>
                <a:spcPts val="0"/>
              </a:spcAft>
              <a:defRPr/>
            </a:pPr>
            <a:r>
              <a:rPr lang="en-US" sz="2800" dirty="0" smtClean="0"/>
              <a:t> </a:t>
            </a:r>
            <a:r>
              <a:rPr lang="en-US" sz="2800" b="1" dirty="0" smtClean="0">
                <a:solidFill>
                  <a:srgbClr val="FF0000"/>
                </a:solidFill>
              </a:rPr>
              <a:t>Flow Over Notches and Weirs </a:t>
            </a:r>
          </a:p>
        </p:txBody>
      </p:sp>
      <p:sp>
        <p:nvSpPr>
          <p:cNvPr id="3075" name="Content Placeholder 2"/>
          <p:cNvSpPr>
            <a:spLocks noGrp="1"/>
          </p:cNvSpPr>
          <p:nvPr>
            <p:ph idx="1"/>
          </p:nvPr>
        </p:nvSpPr>
        <p:spPr>
          <a:xfrm>
            <a:off x="304800" y="685800"/>
            <a:ext cx="8610600" cy="5791200"/>
          </a:xfrm>
        </p:spPr>
        <p:txBody>
          <a:bodyPr>
            <a:noAutofit/>
          </a:bodyPr>
          <a:lstStyle/>
          <a:p>
            <a:pPr algn="just"/>
            <a:r>
              <a:rPr lang="en-US" sz="2000" b="1" dirty="0" smtClean="0"/>
              <a:t>Notch: </a:t>
            </a:r>
            <a:r>
              <a:rPr lang="en-US" sz="2000" dirty="0" smtClean="0"/>
              <a:t>It is defined as an obstruction over which the flow of liquid occurs. The depth of flow above the base of the notch is related to the discharge, the notch forms a useful measuring device. It is triangular in shape with varying degree at crest and varying height of </a:t>
            </a:r>
            <a:r>
              <a:rPr lang="en-US" sz="2000" dirty="0" err="1" smtClean="0"/>
              <a:t>nappe</a:t>
            </a:r>
            <a:r>
              <a:rPr lang="en-US" sz="2000" dirty="0" smtClean="0"/>
              <a:t>.</a:t>
            </a:r>
          </a:p>
          <a:p>
            <a:pPr algn="just"/>
            <a:endParaRPr lang="en-US" sz="2000" b="1" dirty="0" smtClean="0"/>
          </a:p>
          <a:p>
            <a:pPr algn="just"/>
            <a:r>
              <a:rPr lang="en-US" sz="2000" b="1" dirty="0" smtClean="0"/>
              <a:t>Weir:</a:t>
            </a:r>
            <a:r>
              <a:rPr lang="en-US" sz="2000" dirty="0" smtClean="0"/>
              <a:t> A weir is a notch on a large scale used for measuring the flow of a river, canal etc. It is a concrete or masonry structure of substantial breadth built across the river in the direction of flow. This allows the excess water to flow over its entire length to the downstream side. Thus a weir is similar to a small dam constructed across the river, with a difference that the excess water flows downstream only through a small portion called spillway and in case of weir, the excess water flows over its entire length. </a:t>
            </a:r>
          </a:p>
          <a:p>
            <a:pPr algn="just"/>
            <a:r>
              <a:rPr lang="en-US" sz="2000" dirty="0" smtClean="0"/>
              <a:t>The sheet of water flowing through a notch or over a weir is known as </a:t>
            </a:r>
            <a:r>
              <a:rPr lang="en-US" sz="2000" dirty="0" err="1" smtClean="0"/>
              <a:t>nappe</a:t>
            </a:r>
            <a:r>
              <a:rPr lang="en-US" sz="2000" dirty="0" smtClean="0"/>
              <a:t> or vein. The bottom edge of the notch or the top of a weir over which water flows is known as sill or crest. The height above the bottom of the tank or channel is known as crest height.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715962"/>
          </a:xfrm>
        </p:spPr>
        <p:txBody>
          <a:bodyPr/>
          <a:lstStyle/>
          <a:p>
            <a:r>
              <a:rPr lang="en-US" sz="2800" dirty="0" smtClean="0">
                <a:solidFill>
                  <a:srgbClr val="FF0000"/>
                </a:solidFill>
              </a:rPr>
              <a:t>Rectangular weirs</a:t>
            </a:r>
            <a:endParaRPr lang="en-US" sz="2800" dirty="0">
              <a:solidFill>
                <a:srgbClr val="FF0000"/>
              </a:solidFill>
            </a:endParaRPr>
          </a:p>
        </p:txBody>
      </p:sp>
      <p:sp>
        <p:nvSpPr>
          <p:cNvPr id="3" name="Content Placeholder 2"/>
          <p:cNvSpPr>
            <a:spLocks noGrp="1"/>
          </p:cNvSpPr>
          <p:nvPr>
            <p:ph idx="1"/>
          </p:nvPr>
        </p:nvSpPr>
        <p:spPr>
          <a:xfrm>
            <a:off x="457200" y="1143000"/>
            <a:ext cx="8229600" cy="4983163"/>
          </a:xfrm>
        </p:spPr>
        <p:txBody>
          <a:bodyPr/>
          <a:lstStyle/>
          <a:p>
            <a:pPr algn="just"/>
            <a:r>
              <a:rPr lang="en-US" sz="2000" dirty="0" smtClean="0"/>
              <a:t>The flow rate measurement is based on </a:t>
            </a:r>
            <a:r>
              <a:rPr lang="en-US" sz="2000" dirty="0" err="1" smtClean="0"/>
              <a:t>bernoulli’s</a:t>
            </a:r>
            <a:r>
              <a:rPr lang="en-US" sz="2000" dirty="0" smtClean="0"/>
              <a:t> Theorem.</a:t>
            </a:r>
          </a:p>
          <a:p>
            <a:pPr algn="just"/>
            <a:r>
              <a:rPr lang="en-US" sz="2000" dirty="0" smtClean="0"/>
              <a:t>Q= 2/3 </a:t>
            </a:r>
            <a:r>
              <a:rPr lang="en-US" sz="2000" dirty="0" err="1" smtClean="0"/>
              <a:t>C</a:t>
            </a:r>
            <a:r>
              <a:rPr lang="en-US" sz="2000" baseline="-25000" dirty="0" err="1" smtClean="0"/>
              <a:t>d</a:t>
            </a:r>
            <a:r>
              <a:rPr lang="en-US" sz="2000" dirty="0" smtClean="0"/>
              <a:t> b (2g) </a:t>
            </a:r>
            <a:r>
              <a:rPr lang="en-US" sz="2000" baseline="30000" dirty="0" smtClean="0"/>
              <a:t>0.5</a:t>
            </a:r>
            <a:r>
              <a:rPr lang="en-US" sz="2000" dirty="0" smtClean="0"/>
              <a:t> (h)</a:t>
            </a:r>
            <a:r>
              <a:rPr lang="en-US" sz="2000" baseline="30000" dirty="0" smtClean="0"/>
              <a:t>3/2</a:t>
            </a:r>
            <a:r>
              <a:rPr lang="en-US" sz="2000" dirty="0" smtClean="0"/>
              <a:t>    where, q= flow rate in </a:t>
            </a:r>
            <a:r>
              <a:rPr lang="en-US" sz="2000" dirty="0" err="1" smtClean="0"/>
              <a:t>cu.m</a:t>
            </a:r>
            <a:r>
              <a:rPr lang="en-US" sz="2000" dirty="0" smtClean="0"/>
              <a:t>./s, h =elevation head of the weir, b = width of weir and g =9.8 m/sq. s.</a:t>
            </a:r>
          </a:p>
          <a:p>
            <a:pPr algn="just">
              <a:buNone/>
            </a:pPr>
            <a:endParaRPr lang="en-US" sz="2000" dirty="0" smtClean="0"/>
          </a:p>
          <a:p>
            <a:pPr algn="just"/>
            <a:r>
              <a:rPr lang="en-US" sz="2000" dirty="0" err="1" smtClean="0"/>
              <a:t>Coeff</a:t>
            </a:r>
            <a:r>
              <a:rPr lang="en-US" sz="2000" dirty="0" smtClean="0"/>
              <a:t>. Of discharge (</a:t>
            </a:r>
            <a:r>
              <a:rPr lang="en-US" sz="2000" dirty="0" err="1" smtClean="0"/>
              <a:t>C</a:t>
            </a:r>
            <a:r>
              <a:rPr lang="en-US" sz="2000" baseline="-25000" dirty="0" err="1" smtClean="0"/>
              <a:t>d</a:t>
            </a:r>
            <a:r>
              <a:rPr lang="en-US" sz="2000" dirty="0" smtClean="0"/>
              <a:t> </a:t>
            </a:r>
            <a:r>
              <a:rPr lang="en-US" sz="2000" dirty="0" smtClean="0"/>
              <a:t>) will be determined by analysis and </a:t>
            </a:r>
            <a:r>
              <a:rPr lang="en-US" sz="2000" dirty="0" err="1" smtClean="0"/>
              <a:t>caliberation</a:t>
            </a:r>
            <a:r>
              <a:rPr lang="en-US" sz="2000" dirty="0" smtClean="0"/>
              <a:t> tests.</a:t>
            </a:r>
          </a:p>
          <a:p>
            <a:pPr algn="just">
              <a:buNone/>
            </a:pPr>
            <a:endParaRPr lang="en-US" sz="2000" dirty="0" smtClean="0"/>
          </a:p>
          <a:p>
            <a:pPr algn="just"/>
            <a:r>
              <a:rPr lang="en-US" sz="2000" dirty="0" smtClean="0"/>
              <a:t>The sheet of water flowing through a notch or over a weir is known as </a:t>
            </a:r>
            <a:r>
              <a:rPr lang="en-US" sz="2000" dirty="0" err="1" smtClean="0"/>
              <a:t>nappe</a:t>
            </a:r>
            <a:r>
              <a:rPr lang="en-US" sz="2000" dirty="0" smtClean="0"/>
              <a:t> or vein. The bottom edge of the notch or the top of a weir over which water flows is known as sill or crest. The height above the bottom of the tank or channel is known as crest height.</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smtClean="0">
                <a:solidFill>
                  <a:srgbClr val="FF0000"/>
                </a:solidFill>
              </a:rPr>
              <a:t>Triangular or V- Notch weir</a:t>
            </a:r>
            <a:endParaRPr lang="en-US" sz="2800" b="1" dirty="0">
              <a:solidFill>
                <a:srgbClr val="FF0000"/>
              </a:solidFill>
            </a:endParaRPr>
          </a:p>
        </p:txBody>
      </p:sp>
      <p:sp>
        <p:nvSpPr>
          <p:cNvPr id="3" name="Content Placeholder 2"/>
          <p:cNvSpPr>
            <a:spLocks noGrp="1"/>
          </p:cNvSpPr>
          <p:nvPr>
            <p:ph idx="1"/>
          </p:nvPr>
        </p:nvSpPr>
        <p:spPr>
          <a:xfrm>
            <a:off x="457200" y="838200"/>
            <a:ext cx="8229600" cy="5287963"/>
          </a:xfrm>
        </p:spPr>
        <p:txBody>
          <a:bodyPr/>
          <a:lstStyle/>
          <a:p>
            <a:r>
              <a:rPr lang="en-US" sz="2000" dirty="0" smtClean="0"/>
              <a:t>Thin plate weir</a:t>
            </a:r>
          </a:p>
          <a:p>
            <a:r>
              <a:rPr lang="en-US" sz="2000" dirty="0" smtClean="0"/>
              <a:t>Suited for small flows fitted in side of tanks</a:t>
            </a:r>
          </a:p>
          <a:p>
            <a:r>
              <a:rPr lang="en-US" sz="2000" dirty="0" smtClean="0"/>
              <a:t>The flow rate q = 8/15 </a:t>
            </a:r>
            <a:r>
              <a:rPr lang="en-US" sz="2000" dirty="0" err="1" smtClean="0"/>
              <a:t>C</a:t>
            </a:r>
            <a:r>
              <a:rPr lang="en-US" sz="2000" baseline="-25000" dirty="0" err="1" smtClean="0"/>
              <a:t>d</a:t>
            </a:r>
            <a:r>
              <a:rPr lang="en-US" sz="2000" dirty="0" smtClean="0"/>
              <a:t> (2g) </a:t>
            </a:r>
            <a:r>
              <a:rPr lang="en-US" sz="2000" baseline="30000" dirty="0" smtClean="0"/>
              <a:t>(½)</a:t>
            </a:r>
            <a:r>
              <a:rPr lang="en-US" sz="2000" dirty="0" smtClean="0"/>
              <a:t> tan (</a:t>
            </a:r>
            <a:r>
              <a:rPr lang="el-GR" sz="2000" dirty="0" smtClean="0"/>
              <a:t>α</a:t>
            </a:r>
            <a:r>
              <a:rPr lang="en-US" sz="2000" dirty="0" smtClean="0"/>
              <a:t>/2) (h)</a:t>
            </a:r>
            <a:r>
              <a:rPr lang="en-US" sz="2000" baseline="30000" dirty="0" smtClean="0"/>
              <a:t>(5/2)</a:t>
            </a:r>
          </a:p>
          <a:p>
            <a:r>
              <a:rPr lang="el-GR" sz="2000" dirty="0" smtClean="0"/>
              <a:t>α </a:t>
            </a:r>
            <a:r>
              <a:rPr lang="en-US" sz="2000" dirty="0" smtClean="0"/>
              <a:t>= V-Notch Angle</a:t>
            </a:r>
          </a:p>
          <a:p>
            <a:pPr>
              <a:buNone/>
            </a:pPr>
            <a:endParaRPr lang="en-US" sz="2000" dirty="0" smtClean="0"/>
          </a:p>
          <a:p>
            <a:r>
              <a:rPr lang="en-US" sz="2000" dirty="0" smtClean="0"/>
              <a:t>Free </a:t>
            </a:r>
            <a:r>
              <a:rPr lang="en-US" sz="2000" dirty="0" smtClean="0"/>
              <a:t>Flowing Weir </a:t>
            </a:r>
            <a:r>
              <a:rPr lang="en-US" sz="2000" dirty="0" smtClean="0"/>
              <a:t>: </a:t>
            </a:r>
            <a:r>
              <a:rPr lang="en-US" sz="2000" dirty="0" smtClean="0"/>
              <a:t>Liquid level on the downstream side is lower than the crest</a:t>
            </a:r>
            <a:endParaRPr lang="en-US" sz="2000" dirty="0" smtClean="0"/>
          </a:p>
          <a:p>
            <a:r>
              <a:rPr lang="en-US" sz="2000" dirty="0" smtClean="0"/>
              <a:t>Drowned weir : Liquid level </a:t>
            </a:r>
            <a:r>
              <a:rPr lang="en-US" sz="2000" dirty="0" smtClean="0"/>
              <a:t>on downstream side submerges </a:t>
            </a:r>
            <a:r>
              <a:rPr lang="en-US" sz="2000" dirty="0" smtClean="0"/>
              <a:t>the crest</a:t>
            </a:r>
            <a:endParaRPr lang="en-US" sz="2000" dirty="0" smtClean="0"/>
          </a:p>
          <a:p>
            <a:r>
              <a:rPr lang="en-US" sz="2000" dirty="0" smtClean="0"/>
              <a:t>Sharp crest weir: The crest is narrow</a:t>
            </a:r>
          </a:p>
          <a:p>
            <a:r>
              <a:rPr lang="en-US" sz="2000" dirty="0" smtClean="0"/>
              <a:t>Broad crest weir: The crest is broad</a:t>
            </a:r>
          </a:p>
          <a:p>
            <a:pPr>
              <a:buNone/>
            </a:pPr>
            <a:endParaRPr lang="en-US" sz="2000" dirty="0" smtClean="0"/>
          </a:p>
          <a:p>
            <a:r>
              <a:rPr lang="en-US" sz="2000" dirty="0" smtClean="0"/>
              <a:t>Trapezoidal Weir: q =q1 + q2=</a:t>
            </a:r>
          </a:p>
          <a:p>
            <a:r>
              <a:rPr lang="en-US" sz="2000" dirty="0" smtClean="0"/>
              <a:t> </a:t>
            </a:r>
            <a:r>
              <a:rPr lang="en-US" sz="2000" dirty="0" smtClean="0"/>
              <a:t>2/3 </a:t>
            </a:r>
            <a:r>
              <a:rPr lang="en-US" sz="2000" dirty="0" err="1" smtClean="0"/>
              <a:t>C</a:t>
            </a:r>
            <a:r>
              <a:rPr lang="en-US" sz="2000" baseline="-25000" dirty="0" err="1" smtClean="0"/>
              <a:t>d</a:t>
            </a:r>
            <a:r>
              <a:rPr lang="en-US" sz="2000" dirty="0" smtClean="0"/>
              <a:t> b (2g) </a:t>
            </a:r>
            <a:r>
              <a:rPr lang="en-US" sz="2000" baseline="30000" dirty="0" smtClean="0"/>
              <a:t>0.5</a:t>
            </a:r>
            <a:r>
              <a:rPr lang="en-US" sz="2000" dirty="0" smtClean="0"/>
              <a:t> (h)</a:t>
            </a:r>
            <a:r>
              <a:rPr lang="en-US" sz="2000" baseline="30000" dirty="0" smtClean="0"/>
              <a:t>3/2</a:t>
            </a:r>
            <a:r>
              <a:rPr lang="en-US" sz="2000" dirty="0" smtClean="0"/>
              <a:t> </a:t>
            </a:r>
            <a:r>
              <a:rPr lang="en-US" sz="2000" dirty="0" smtClean="0"/>
              <a:t>+</a:t>
            </a:r>
            <a:r>
              <a:rPr lang="en-US" sz="2000" dirty="0" smtClean="0"/>
              <a:t> 8/15 </a:t>
            </a:r>
            <a:r>
              <a:rPr lang="en-US" sz="2000" dirty="0" err="1" smtClean="0"/>
              <a:t>C</a:t>
            </a:r>
            <a:r>
              <a:rPr lang="en-US" sz="2000" baseline="-25000" dirty="0" err="1" smtClean="0"/>
              <a:t>d</a:t>
            </a:r>
            <a:r>
              <a:rPr lang="en-US" sz="2000" dirty="0" smtClean="0"/>
              <a:t> (2g) </a:t>
            </a:r>
            <a:r>
              <a:rPr lang="en-US" sz="2000" baseline="30000" dirty="0" smtClean="0"/>
              <a:t>(½)</a:t>
            </a:r>
            <a:r>
              <a:rPr lang="en-US" sz="2000" dirty="0" smtClean="0"/>
              <a:t> tan (</a:t>
            </a:r>
            <a:r>
              <a:rPr lang="el-GR" sz="2000" dirty="0" smtClean="0"/>
              <a:t>α</a:t>
            </a:r>
            <a:r>
              <a:rPr lang="en-US" sz="2000" dirty="0" smtClean="0"/>
              <a:t>/2) (h)</a:t>
            </a:r>
            <a:r>
              <a:rPr lang="en-US" sz="2000" baseline="30000" dirty="0" smtClean="0"/>
              <a:t>(5/2)</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err="1" smtClean="0">
                <a:solidFill>
                  <a:srgbClr val="FF0000"/>
                </a:solidFill>
              </a:rPr>
              <a:t>Numericals</a:t>
            </a:r>
            <a:r>
              <a:rPr lang="en-US" sz="2800" b="1" dirty="0" smtClean="0">
                <a:solidFill>
                  <a:srgbClr val="FF0000"/>
                </a:solidFill>
              </a:rPr>
              <a:t> </a:t>
            </a:r>
            <a:endParaRPr lang="en-US" sz="2800" b="1" dirty="0">
              <a:solidFill>
                <a:srgbClr val="FF0000"/>
              </a:solidFill>
            </a:endParaRPr>
          </a:p>
        </p:txBody>
      </p:sp>
      <p:sp>
        <p:nvSpPr>
          <p:cNvPr id="3" name="Content Placeholder 2"/>
          <p:cNvSpPr>
            <a:spLocks noGrp="1"/>
          </p:cNvSpPr>
          <p:nvPr>
            <p:ph idx="1"/>
          </p:nvPr>
        </p:nvSpPr>
        <p:spPr>
          <a:xfrm>
            <a:off x="457200" y="762000"/>
            <a:ext cx="8229600" cy="5364163"/>
          </a:xfrm>
        </p:spPr>
        <p:txBody>
          <a:bodyPr/>
          <a:lstStyle/>
          <a:p>
            <a:r>
              <a:rPr lang="en-US" sz="2000" dirty="0" smtClean="0"/>
              <a:t>1. Calculate the flow velocity of water at the opening of an orifice if the orifice is located 4 m below the water surface in a tank</a:t>
            </a:r>
            <a:r>
              <a:rPr lang="en-US" sz="2000" dirty="0" smtClean="0"/>
              <a:t>.</a:t>
            </a:r>
          </a:p>
          <a:p>
            <a:r>
              <a:rPr lang="en-US" sz="2000" dirty="0" smtClean="0"/>
              <a:t>V = √ 2gh</a:t>
            </a:r>
          </a:p>
          <a:p>
            <a:r>
              <a:rPr lang="en-US" sz="2000" dirty="0" smtClean="0"/>
              <a:t>= √ 2 x 9.81 x 4</a:t>
            </a:r>
            <a:endParaRPr lang="en-US" sz="2000" dirty="0" smtClean="0"/>
          </a:p>
          <a:p>
            <a:pPr>
              <a:buNone/>
            </a:pPr>
            <a:r>
              <a:rPr lang="en-US" sz="2000" dirty="0" smtClean="0"/>
              <a:t> </a:t>
            </a:r>
            <a:r>
              <a:rPr lang="en-US" sz="2000" dirty="0" smtClean="0"/>
              <a:t>    </a:t>
            </a:r>
            <a:r>
              <a:rPr lang="en-US" sz="2000" dirty="0" smtClean="0"/>
              <a:t>= 8.85 m/s </a:t>
            </a:r>
            <a:endParaRPr lang="en-US" sz="2000" dirty="0" smtClean="0"/>
          </a:p>
          <a:p>
            <a:pPr>
              <a:buNone/>
            </a:pPr>
            <a:r>
              <a:rPr lang="en-US" sz="2000" dirty="0" smtClean="0"/>
              <a:t>2</a:t>
            </a:r>
            <a:r>
              <a:rPr lang="en-US" sz="2000" dirty="0" smtClean="0"/>
              <a:t>. </a:t>
            </a:r>
            <a:r>
              <a:rPr lang="en-US" sz="2000" dirty="0" smtClean="0"/>
              <a:t>Calculate </a:t>
            </a:r>
            <a:r>
              <a:rPr lang="en-US" sz="2000" dirty="0" smtClean="0"/>
              <a:t>the coefficient of velocity </a:t>
            </a:r>
            <a:r>
              <a:rPr lang="en-US" sz="2000" dirty="0" err="1" smtClean="0"/>
              <a:t>Cv</a:t>
            </a:r>
            <a:r>
              <a:rPr lang="en-US" sz="2000" dirty="0" smtClean="0"/>
              <a:t> if the actual velocity of jet is 5.1 m/s. </a:t>
            </a:r>
            <a:r>
              <a:rPr lang="en-US" sz="2000" dirty="0" smtClean="0"/>
              <a:t>Orifice </a:t>
            </a:r>
            <a:r>
              <a:rPr lang="en-US" sz="2000" dirty="0" smtClean="0"/>
              <a:t>is located 2m below the </a:t>
            </a:r>
            <a:r>
              <a:rPr lang="en-US" sz="2000" dirty="0" smtClean="0"/>
              <a:t>water </a:t>
            </a:r>
            <a:r>
              <a:rPr lang="en-US" sz="2000" dirty="0" smtClean="0"/>
              <a:t>surface in a </a:t>
            </a:r>
            <a:r>
              <a:rPr lang="en-US" sz="2000" dirty="0" smtClean="0"/>
              <a:t>tank.</a:t>
            </a:r>
          </a:p>
          <a:p>
            <a:pPr>
              <a:buNone/>
            </a:pPr>
            <a:r>
              <a:rPr lang="en-US" sz="2000" dirty="0" smtClean="0"/>
              <a:t>Solution: </a:t>
            </a:r>
            <a:r>
              <a:rPr lang="en-US" sz="2000" dirty="0" err="1" smtClean="0"/>
              <a:t>C</a:t>
            </a:r>
            <a:r>
              <a:rPr lang="en-US" sz="2000" baseline="-25000" dirty="0" err="1" smtClean="0"/>
              <a:t>v</a:t>
            </a:r>
            <a:r>
              <a:rPr lang="en-US" sz="2000" dirty="0" smtClean="0"/>
              <a:t> = Actual velocity/Theoretical </a:t>
            </a:r>
            <a:r>
              <a:rPr lang="en-US" sz="2000" dirty="0" smtClean="0"/>
              <a:t>velocity</a:t>
            </a:r>
          </a:p>
          <a:p>
            <a:pPr>
              <a:buNone/>
            </a:pPr>
            <a:r>
              <a:rPr lang="en-US" sz="2000" dirty="0" smtClean="0"/>
              <a:t> </a:t>
            </a:r>
            <a:r>
              <a:rPr lang="en-US" sz="2000" dirty="0" smtClean="0"/>
              <a:t>= 5.1 / </a:t>
            </a:r>
            <a:r>
              <a:rPr lang="en-US" sz="2000" dirty="0" smtClean="0"/>
              <a:t>√ </a:t>
            </a:r>
            <a:r>
              <a:rPr lang="en-US" sz="2000" dirty="0" smtClean="0"/>
              <a:t>2gh  = 5.1 /√ </a:t>
            </a:r>
            <a:r>
              <a:rPr lang="en-US" sz="2000" dirty="0" smtClean="0"/>
              <a:t>2 x 9.81 x </a:t>
            </a:r>
            <a:r>
              <a:rPr lang="en-US" sz="2000" dirty="0" smtClean="0"/>
              <a:t>2  = 0.814 </a:t>
            </a:r>
          </a:p>
          <a:p>
            <a:pPr marL="457200" indent="-457200">
              <a:buAutoNum type="arabicPeriod" startAt="3"/>
            </a:pPr>
            <a:r>
              <a:rPr lang="en-US" sz="2000" dirty="0" smtClean="0"/>
              <a:t>Determine </a:t>
            </a:r>
            <a:r>
              <a:rPr lang="en-US" sz="2000" dirty="0" smtClean="0"/>
              <a:t>discharge through a internal mouthpiece (running free) if there are a y mouth piece is 0.09 m2 . The distance between the centre of mouthpiece and free water surface is 2.5 m. </a:t>
            </a:r>
            <a:endParaRPr lang="en-US" sz="2000" dirty="0" smtClean="0"/>
          </a:p>
          <a:p>
            <a:pPr marL="457200" indent="-457200">
              <a:buAutoNum type="arabicPeriod" startAt="3"/>
            </a:pPr>
            <a:r>
              <a:rPr lang="en-US" sz="2000" dirty="0" smtClean="0"/>
              <a:t>4. Determine discharge through a internal mouthpiece (running free) if the are a of mouthpiece is 0.15 m2 . The distance between the centre of mouthpiece and free water surface is 3.0 m.</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dirty="0" err="1" smtClean="0">
                <a:solidFill>
                  <a:srgbClr val="FF0000"/>
                </a:solidFill>
              </a:rPr>
              <a:t>Numericals</a:t>
            </a:r>
            <a:r>
              <a:rPr lang="en-US" sz="3200" dirty="0" smtClean="0">
                <a:solidFill>
                  <a:srgbClr val="FF0000"/>
                </a:solidFill>
              </a:rPr>
              <a:t> on weir</a:t>
            </a:r>
            <a:endParaRPr lang="en-US" sz="3200" dirty="0">
              <a:solidFill>
                <a:srgbClr val="FF0000"/>
              </a:solidFill>
            </a:endParaRPr>
          </a:p>
        </p:txBody>
      </p:sp>
      <p:sp>
        <p:nvSpPr>
          <p:cNvPr id="3" name="Content Placeholder 2"/>
          <p:cNvSpPr>
            <a:spLocks noGrp="1"/>
          </p:cNvSpPr>
          <p:nvPr>
            <p:ph idx="1"/>
          </p:nvPr>
        </p:nvSpPr>
        <p:spPr/>
        <p:txBody>
          <a:bodyPr/>
          <a:lstStyle/>
          <a:p>
            <a:r>
              <a:rPr lang="en-US" sz="2800" dirty="0" smtClean="0"/>
              <a:t>5. Determine flow rate through a rectangular hutch if L = 0.20 m and H = 0.15 m. Take value of </a:t>
            </a:r>
            <a:r>
              <a:rPr lang="en-US" sz="2800" dirty="0" err="1" smtClean="0"/>
              <a:t>cd</a:t>
            </a:r>
            <a:r>
              <a:rPr lang="en-US" sz="2800" dirty="0" smtClean="0"/>
              <a:t> = </a:t>
            </a:r>
            <a:r>
              <a:rPr lang="en-US" sz="2800" dirty="0" smtClean="0"/>
              <a:t>0.645</a:t>
            </a:r>
          </a:p>
          <a:p>
            <a:endParaRPr lang="en-US" sz="2800" dirty="0" smtClean="0"/>
          </a:p>
          <a:p>
            <a:r>
              <a:rPr lang="en-US" sz="2800" smtClean="0"/>
              <a:t>6. Determine </a:t>
            </a:r>
            <a:r>
              <a:rPr lang="en-US" sz="2800" dirty="0" smtClean="0"/>
              <a:t>flow rate through a triangular hutch if H = 0.20 m and . Take value of </a:t>
            </a:r>
            <a:r>
              <a:rPr lang="en-US" sz="2800" dirty="0" err="1" smtClean="0"/>
              <a:t>cd</a:t>
            </a:r>
            <a:r>
              <a:rPr lang="en-US" sz="2800" dirty="0" smtClean="0"/>
              <a:t> = 0.85.</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10087234</TotalTime>
  <Words>734</Words>
  <Application>Microsoft Office PowerPoint</Application>
  <PresentationFormat>On-screen Show (4:3)</PresentationFormat>
  <Paragraphs>46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 V – Notch and Weirs for Flow measurement  </vt:lpstr>
      <vt:lpstr> Flow Over Notches and Weirs </vt:lpstr>
      <vt:lpstr>Rectangular weirs</vt:lpstr>
      <vt:lpstr>Triangular or V- Notch weir</vt:lpstr>
      <vt:lpstr>Numericals </vt:lpstr>
      <vt:lpstr>Numericals on weir</vt:lpstr>
      <vt:lpstr>Slide 7</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150</cp:revision>
  <dcterms:created xsi:type="dcterms:W3CDTF">2007-11-06T10:48:03Z</dcterms:created>
  <dcterms:modified xsi:type="dcterms:W3CDTF">2010-08-26T19:26:23Z</dcterms:modified>
</cp:coreProperties>
</file>