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4" r:id="rId7"/>
    <p:sldId id="261" r:id="rId8"/>
    <p:sldId id="263"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0F747-15A5-4072-A64E-A59211B27127}"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C23313-C7D5-4BFD-90B7-BC90E0715C5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F747-15A5-4072-A64E-A59211B27127}" type="datetimeFigureOut">
              <a:rPr lang="en-IN" smtClean="0"/>
              <a:pPr/>
              <a:t>25-04-2020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23313-C7D5-4BFD-90B7-BC90E0715C5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4793"/>
            <a:ext cx="7772400" cy="1470025"/>
          </a:xfrm>
        </p:spPr>
        <p:txBody>
          <a:bodyPr/>
          <a:lstStyle/>
          <a:p>
            <a:r>
              <a:rPr lang="en-IN" b="1" dirty="0" smtClean="0"/>
              <a:t>EMBRYO TRANSFER IN CATTLE </a:t>
            </a:r>
            <a:endParaRPr lang="en-IN" dirty="0"/>
          </a:p>
        </p:txBody>
      </p:sp>
      <p:sp>
        <p:nvSpPr>
          <p:cNvPr id="3" name="TextBox 2"/>
          <p:cNvSpPr txBox="1"/>
          <p:nvPr/>
        </p:nvSpPr>
        <p:spPr>
          <a:xfrm>
            <a:off x="2071670" y="928670"/>
            <a:ext cx="5214974" cy="1323439"/>
          </a:xfrm>
          <a:prstGeom prst="rect">
            <a:avLst/>
          </a:prstGeom>
          <a:noFill/>
        </p:spPr>
        <p:txBody>
          <a:bodyPr wrap="square" rtlCol="0">
            <a:spAutoFit/>
          </a:bodyPr>
          <a:lstStyle/>
          <a:p>
            <a:pPr algn="ctr"/>
            <a:r>
              <a:rPr lang="en-IN" sz="4000" b="1" dirty="0" smtClean="0"/>
              <a:t>VBC-321</a:t>
            </a:r>
            <a:br>
              <a:rPr lang="en-IN" sz="4000" b="1" dirty="0" smtClean="0"/>
            </a:br>
            <a:r>
              <a:rPr lang="en-IN" sz="4000" b="1" dirty="0" smtClean="0"/>
              <a:t>Animal Biotechnology</a:t>
            </a:r>
            <a:endParaRPr 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IN" dirty="0" smtClean="0">
                <a:latin typeface="Times New Roman" pitchFamily="18" charset="0"/>
                <a:cs typeface="Times New Roman" pitchFamily="18" charset="0"/>
              </a:rPr>
              <a:t>In other farm animals, Sheep, Pigs and Goats embryo recovery is performed by surgical methods. Disadvantage of the surgical method is the number of repetitions is limited by the occurrence of adhesions. </a:t>
            </a:r>
          </a:p>
          <a:p>
            <a:pPr algn="just"/>
            <a:r>
              <a:rPr lang="en-IN" dirty="0" smtClean="0">
                <a:latin typeface="Times New Roman" pitchFamily="18" charset="0"/>
                <a:cs typeface="Times New Roman" pitchFamily="18" charset="0"/>
              </a:rPr>
              <a:t>After recovering embryos from the flushing medium their further developmental capacity has to be evaluated. Embryo viability can be evaluated by various methods.</a:t>
            </a: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lstStyle/>
          <a:p>
            <a:r>
              <a:rPr lang="en-IN" b="1" dirty="0" smtClean="0"/>
              <a:t>Morphological evaluation</a:t>
            </a:r>
            <a:endParaRPr lang="en-IN" dirty="0"/>
          </a:p>
        </p:txBody>
      </p:sp>
      <p:sp>
        <p:nvSpPr>
          <p:cNvPr id="3" name="Content Placeholder 2"/>
          <p:cNvSpPr>
            <a:spLocks noGrp="1"/>
          </p:cNvSpPr>
          <p:nvPr>
            <p:ph idx="1"/>
          </p:nvPr>
        </p:nvSpPr>
        <p:spPr>
          <a:xfrm>
            <a:off x="457200" y="1052736"/>
            <a:ext cx="8229600" cy="5400600"/>
          </a:xfrm>
        </p:spPr>
        <p:txBody>
          <a:bodyPr>
            <a:noAutofit/>
          </a:bodyPr>
          <a:lstStyle/>
          <a:p>
            <a:pPr algn="just"/>
            <a:r>
              <a:rPr lang="en-IN" sz="2000" dirty="0" smtClean="0">
                <a:latin typeface="Times New Roman" pitchFamily="18" charset="0"/>
                <a:cs typeface="Times New Roman" pitchFamily="18" charset="0"/>
              </a:rPr>
              <a:t>Most frequently the morphological evaluation at various </a:t>
            </a:r>
            <a:r>
              <a:rPr lang="en-IN" sz="2000" dirty="0" err="1" smtClean="0">
                <a:latin typeface="Times New Roman" pitchFamily="18" charset="0"/>
                <a:cs typeface="Times New Roman" pitchFamily="18" charset="0"/>
              </a:rPr>
              <a:t>microscopical</a:t>
            </a:r>
            <a:r>
              <a:rPr lang="en-IN" sz="2000" dirty="0" smtClean="0">
                <a:latin typeface="Times New Roman" pitchFamily="18" charset="0"/>
                <a:cs typeface="Times New Roman" pitchFamily="18" charset="0"/>
              </a:rPr>
              <a:t> magnifications is used. Morphological criteria in embryo evaluation are shape, colour, number and compactness of cells, Size of the </a:t>
            </a:r>
            <a:r>
              <a:rPr lang="en-IN" sz="2000" dirty="0" err="1" smtClean="0">
                <a:latin typeface="Times New Roman" pitchFamily="18" charset="0"/>
                <a:cs typeface="Times New Roman" pitchFamily="18" charset="0"/>
              </a:rPr>
              <a:t>perivitelline</a:t>
            </a:r>
            <a:r>
              <a:rPr lang="en-IN" sz="2000" dirty="0" smtClean="0">
                <a:latin typeface="Times New Roman" pitchFamily="18" charset="0"/>
                <a:cs typeface="Times New Roman" pitchFamily="18" charset="0"/>
              </a:rPr>
              <a:t> space, number and size of vesicles and status of the </a:t>
            </a:r>
            <a:r>
              <a:rPr lang="en-IN" sz="2000" dirty="0" err="1" smtClean="0">
                <a:latin typeface="Times New Roman" pitchFamily="18" charset="0"/>
                <a:cs typeface="Times New Roman" pitchFamily="18" charset="0"/>
              </a:rPr>
              <a:t>zona</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pellucida</a:t>
            </a:r>
            <a:r>
              <a:rPr lang="en-IN" sz="2000" dirty="0" smtClean="0">
                <a:latin typeface="Times New Roman" pitchFamily="18" charset="0"/>
                <a:cs typeface="Times New Roman" pitchFamily="18" charset="0"/>
              </a:rPr>
              <a:t>. The ideal embryo is even, the </a:t>
            </a:r>
            <a:r>
              <a:rPr lang="en-IN" sz="2000" dirty="0" err="1" smtClean="0">
                <a:latin typeface="Times New Roman" pitchFamily="18" charset="0"/>
                <a:cs typeface="Times New Roman" pitchFamily="18" charset="0"/>
              </a:rPr>
              <a:t>perivitelline</a:t>
            </a:r>
            <a:r>
              <a:rPr lang="en-IN" sz="2000" dirty="0" smtClean="0">
                <a:latin typeface="Times New Roman" pitchFamily="18" charset="0"/>
                <a:cs typeface="Times New Roman" pitchFamily="18" charset="0"/>
              </a:rPr>
              <a:t> space is empty and of a regular diameter. According to their morphological appearance, embryos are classified into four groups.</a:t>
            </a:r>
          </a:p>
          <a:p>
            <a:pPr lvl="1" algn="just"/>
            <a:r>
              <a:rPr lang="en-IN" sz="2000" i="1" dirty="0" smtClean="0">
                <a:latin typeface="Times New Roman" pitchFamily="18" charset="0"/>
                <a:cs typeface="Times New Roman" pitchFamily="18" charset="0"/>
              </a:rPr>
              <a:t>Excellent embryos:</a:t>
            </a:r>
            <a:r>
              <a:rPr lang="en-IN" sz="2000" dirty="0" smtClean="0">
                <a:latin typeface="Times New Roman" pitchFamily="18" charset="0"/>
                <a:cs typeface="Times New Roman" pitchFamily="18" charset="0"/>
              </a:rPr>
              <a:t> Embryos in the appropriate developmental stage with a perfect morphology. </a:t>
            </a:r>
          </a:p>
          <a:p>
            <a:pPr lvl="1" algn="just"/>
            <a:r>
              <a:rPr lang="en-IN" sz="2000" i="1" dirty="0" smtClean="0">
                <a:latin typeface="Times New Roman" pitchFamily="18" charset="0"/>
                <a:cs typeface="Times New Roman" pitchFamily="18" charset="0"/>
              </a:rPr>
              <a:t>Good embryos:</a:t>
            </a:r>
            <a:r>
              <a:rPr lang="en-IN" sz="2000" dirty="0" smtClean="0">
                <a:latin typeface="Times New Roman" pitchFamily="18" charset="0"/>
                <a:cs typeface="Times New Roman" pitchFamily="18" charset="0"/>
              </a:rPr>
              <a:t> Embryos in the appropriate stage of development with slight morphological deviations. </a:t>
            </a:r>
            <a:r>
              <a:rPr lang="en-IN" sz="2000" dirty="0" err="1" smtClean="0">
                <a:latin typeface="Times New Roman" pitchFamily="18" charset="0"/>
                <a:cs typeface="Times New Roman" pitchFamily="18" charset="0"/>
              </a:rPr>
              <a:t>Eg</a:t>
            </a:r>
            <a:r>
              <a:rPr lang="en-IN" sz="2000" dirty="0" smtClean="0">
                <a:latin typeface="Times New Roman" pitchFamily="18" charset="0"/>
                <a:cs typeface="Times New Roman" pitchFamily="18" charset="0"/>
              </a:rPr>
              <a:t>. Minor damage of the </a:t>
            </a:r>
            <a:r>
              <a:rPr lang="en-IN" sz="2000" dirty="0" err="1" smtClean="0">
                <a:latin typeface="Times New Roman" pitchFamily="18" charset="0"/>
                <a:cs typeface="Times New Roman" pitchFamily="18" charset="0"/>
              </a:rPr>
              <a:t>zona</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pellucida</a:t>
            </a:r>
            <a:r>
              <a:rPr lang="en-IN" sz="2000" dirty="0" smtClean="0">
                <a:latin typeface="Times New Roman" pitchFamily="18" charset="0"/>
                <a:cs typeface="Times New Roman" pitchFamily="18" charset="0"/>
              </a:rPr>
              <a:t> and excluded </a:t>
            </a:r>
            <a:r>
              <a:rPr lang="en-IN" sz="2000" dirty="0" err="1" smtClean="0">
                <a:latin typeface="Times New Roman" pitchFamily="18" charset="0"/>
                <a:cs typeface="Times New Roman" pitchFamily="18" charset="0"/>
              </a:rPr>
              <a:t>blastomeres</a:t>
            </a:r>
            <a:r>
              <a:rPr lang="en-IN" sz="2000" dirty="0" smtClean="0">
                <a:latin typeface="Times New Roman" pitchFamily="18" charset="0"/>
                <a:cs typeface="Times New Roman" pitchFamily="18" charset="0"/>
              </a:rPr>
              <a:t> or vesicles in the </a:t>
            </a:r>
            <a:r>
              <a:rPr lang="en-IN" sz="2000" dirty="0" err="1" smtClean="0">
                <a:latin typeface="Times New Roman" pitchFamily="18" charset="0"/>
                <a:cs typeface="Times New Roman" pitchFamily="18" charset="0"/>
              </a:rPr>
              <a:t>perivitelline</a:t>
            </a:r>
            <a:r>
              <a:rPr lang="en-IN" sz="2000" dirty="0" smtClean="0">
                <a:latin typeface="Times New Roman" pitchFamily="18" charset="0"/>
                <a:cs typeface="Times New Roman" pitchFamily="18" charset="0"/>
              </a:rPr>
              <a:t> space. </a:t>
            </a:r>
          </a:p>
          <a:p>
            <a:pPr lvl="1" algn="just"/>
            <a:r>
              <a:rPr lang="en-IN" sz="2000" i="1" dirty="0" smtClean="0">
                <a:latin typeface="Times New Roman" pitchFamily="18" charset="0"/>
                <a:cs typeface="Times New Roman" pitchFamily="18" charset="0"/>
              </a:rPr>
              <a:t>Degenerated and / or retarded embryos:</a:t>
            </a:r>
            <a:r>
              <a:rPr lang="en-IN" sz="2000" dirty="0" smtClean="0">
                <a:latin typeface="Times New Roman" pitchFamily="18" charset="0"/>
                <a:cs typeface="Times New Roman" pitchFamily="18" charset="0"/>
              </a:rPr>
              <a:t> Embryos in the appropriate developmental stage with major morphological deviations (degenerated embryos) </a:t>
            </a:r>
          </a:p>
          <a:p>
            <a:pPr lvl="1" algn="just"/>
            <a:r>
              <a:rPr lang="en-IN" sz="2000" dirty="0" smtClean="0">
                <a:latin typeface="Times New Roman" pitchFamily="18" charset="0"/>
                <a:cs typeface="Times New Roman" pitchFamily="18" charset="0"/>
              </a:rPr>
              <a:t>Unfertilized ova. </a:t>
            </a:r>
          </a:p>
          <a:p>
            <a:pPr algn="just"/>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Staining methods</a:t>
            </a:r>
            <a:endParaRPr lang="en-IN" dirty="0"/>
          </a:p>
        </p:txBody>
      </p:sp>
      <p:sp>
        <p:nvSpPr>
          <p:cNvPr id="3" name="Content Placeholder 2"/>
          <p:cNvSpPr>
            <a:spLocks noGrp="1"/>
          </p:cNvSpPr>
          <p:nvPr>
            <p:ph idx="1"/>
          </p:nvPr>
        </p:nvSpPr>
        <p:spPr/>
        <p:txBody>
          <a:bodyPr/>
          <a:lstStyle/>
          <a:p>
            <a:r>
              <a:rPr lang="en-IN" dirty="0" smtClean="0"/>
              <a:t>Embryo viability can be evaluated by various vital staining and fluorescence techniques</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SELECTION OF RECIPIENTS </a:t>
            </a:r>
            <a:endParaRPr lang="en-IN" dirty="0"/>
          </a:p>
        </p:txBody>
      </p:sp>
      <p:sp>
        <p:nvSpPr>
          <p:cNvPr id="3" name="Content Placeholder 2"/>
          <p:cNvSpPr>
            <a:spLocks noGrp="1"/>
          </p:cNvSpPr>
          <p:nvPr>
            <p:ph idx="1"/>
          </p:nvPr>
        </p:nvSpPr>
        <p:spPr/>
        <p:txBody>
          <a:bodyPr>
            <a:normAutofit lnSpcReduction="10000"/>
          </a:bodyPr>
          <a:lstStyle/>
          <a:p>
            <a:r>
              <a:rPr lang="en-IN" dirty="0" smtClean="0"/>
              <a:t>Recipients are selected based on the </a:t>
            </a:r>
          </a:p>
          <a:p>
            <a:pPr lvl="1"/>
            <a:r>
              <a:rPr lang="en-IN" dirty="0" smtClean="0"/>
              <a:t>Normal physiological and health conditions. </a:t>
            </a:r>
          </a:p>
          <a:p>
            <a:pPr lvl="1"/>
            <a:r>
              <a:rPr lang="en-IN" dirty="0" smtClean="0"/>
              <a:t>The reproductive status. </a:t>
            </a:r>
          </a:p>
          <a:p>
            <a:pPr lvl="1"/>
            <a:r>
              <a:rPr lang="en-IN" dirty="0" smtClean="0"/>
              <a:t>Lack of any reproductive disorders. </a:t>
            </a:r>
          </a:p>
          <a:p>
            <a:pPr lvl="1"/>
            <a:r>
              <a:rPr lang="en-IN" dirty="0" smtClean="0"/>
              <a:t>Compatibility to the donor with respect to size of the foetus. </a:t>
            </a:r>
          </a:p>
          <a:p>
            <a:pPr lvl="1"/>
            <a:r>
              <a:rPr lang="en-IN" dirty="0" smtClean="0"/>
              <a:t>Oestrus synchronization. </a:t>
            </a:r>
          </a:p>
          <a:p>
            <a:r>
              <a:rPr lang="en-IN" dirty="0" smtClean="0"/>
              <a:t>In bovines, heifers and young cows are best suited as recipients. </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TRANSFER OF EMBRYOS </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Recently special catheters have been developed to perform non – surgical transfers in cattle. </a:t>
            </a:r>
          </a:p>
          <a:p>
            <a:pPr algn="just"/>
            <a:r>
              <a:rPr lang="en-IN" dirty="0" smtClean="0"/>
              <a:t>It is important to transfer the embryo in to tip of the uterine horn without damaging the </a:t>
            </a:r>
            <a:r>
              <a:rPr lang="en-IN" dirty="0" err="1" smtClean="0"/>
              <a:t>endometrium</a:t>
            </a:r>
            <a:r>
              <a:rPr lang="en-IN" dirty="0" smtClean="0"/>
              <a:t>. </a:t>
            </a:r>
          </a:p>
          <a:p>
            <a:pPr algn="just"/>
            <a:r>
              <a:rPr lang="en-IN" dirty="0" smtClean="0"/>
              <a:t>For a successful embryo transfer, the most important is embryo quality. It is very important to transfer the embryo </a:t>
            </a:r>
            <a:r>
              <a:rPr lang="en-IN" dirty="0" err="1" smtClean="0"/>
              <a:t>ipsilateral</a:t>
            </a:r>
            <a:r>
              <a:rPr lang="en-IN" dirty="0" smtClean="0"/>
              <a:t>, that means into the horn bearing the corpus </a:t>
            </a:r>
            <a:r>
              <a:rPr lang="en-IN" dirty="0" err="1" smtClean="0"/>
              <a:t>luteum</a:t>
            </a:r>
            <a:r>
              <a:rPr lang="en-IN" dirty="0" smtClean="0"/>
              <a:t>.</a:t>
            </a:r>
          </a:p>
          <a:p>
            <a:pPr algn="just"/>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CRYOPRESERVATION OF EMBRYOS </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latin typeface="Times New Roman" pitchFamily="18" charset="0"/>
                <a:cs typeface="Times New Roman" pitchFamily="18" charset="0"/>
              </a:rPr>
              <a:t>Cryopreservation of embryos is an essential part of embryo transfer programme and it allows worldwide shipment of embryos. </a:t>
            </a:r>
          </a:p>
          <a:p>
            <a:pPr algn="just"/>
            <a:r>
              <a:rPr lang="en-IN" dirty="0" smtClean="0">
                <a:latin typeface="Times New Roman" pitchFamily="18" charset="0"/>
                <a:cs typeface="Times New Roman" pitchFamily="18" charset="0"/>
              </a:rPr>
              <a:t>Reliable freezing methods have been developed for bovine and sheep embryos. </a:t>
            </a:r>
          </a:p>
          <a:p>
            <a:pPr algn="just"/>
            <a:r>
              <a:rPr lang="en-IN" dirty="0" smtClean="0">
                <a:latin typeface="Times New Roman" pitchFamily="18" charset="0"/>
                <a:cs typeface="Times New Roman" pitchFamily="18" charset="0"/>
              </a:rPr>
              <a:t>An optimal method for bovine embryos includes a one step addition of 1.4M glycerol as </a:t>
            </a:r>
            <a:r>
              <a:rPr lang="en-IN" dirty="0" err="1" smtClean="0">
                <a:latin typeface="Times New Roman" pitchFamily="18" charset="0"/>
                <a:cs typeface="Times New Roman" pitchFamily="18" charset="0"/>
              </a:rPr>
              <a:t>cryoprotectant</a:t>
            </a:r>
            <a:r>
              <a:rPr lang="en-IN" dirty="0" smtClean="0">
                <a:latin typeface="Times New Roman" pitchFamily="18" charset="0"/>
                <a:cs typeface="Times New Roman" pitchFamily="18" charset="0"/>
              </a:rPr>
              <a:t>, a 20 minutes equilibration period and 0.25 ml straws as embryo containers, slow cooling down to -35°C and subsequent plunging to liquid nitrogen (-196°C). Embryos are thawed by placing the straws directly into warm water.</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APPLICATIONS OF EMBRYO TRANSFER </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itchFamily="18" charset="0"/>
                <a:cs typeface="Times New Roman" pitchFamily="18" charset="0"/>
              </a:rPr>
              <a:t>Exploitation of female reproductive capacity (more offspring from valuable donors).</a:t>
            </a:r>
          </a:p>
          <a:p>
            <a:pPr algn="just"/>
            <a:r>
              <a:rPr lang="en-IN" dirty="0" smtClean="0">
                <a:latin typeface="Times New Roman" pitchFamily="18" charset="0"/>
                <a:cs typeface="Times New Roman" pitchFamily="18" charset="0"/>
              </a:rPr>
              <a:t>Significant facilitation of import and export for valuable genetic material.</a:t>
            </a:r>
          </a:p>
          <a:p>
            <a:pPr algn="just"/>
            <a:r>
              <a:rPr lang="en-IN" dirty="0" smtClean="0">
                <a:latin typeface="Times New Roman" pitchFamily="18" charset="0"/>
                <a:cs typeface="Times New Roman" pitchFamily="18" charset="0"/>
              </a:rPr>
              <a:t>Development of new breeding concepts.</a:t>
            </a:r>
          </a:p>
          <a:p>
            <a:pPr algn="just"/>
            <a:r>
              <a:rPr lang="en-IN" dirty="0" smtClean="0">
                <a:latin typeface="Times New Roman" pitchFamily="18" charset="0"/>
                <a:cs typeface="Times New Roman" pitchFamily="18" charset="0"/>
              </a:rPr>
              <a:t>Gene conservation by freezing techniques.</a:t>
            </a:r>
          </a:p>
          <a:p>
            <a:pPr algn="just"/>
            <a:r>
              <a:rPr lang="en-IN" dirty="0" smtClean="0">
                <a:latin typeface="Times New Roman" pitchFamily="18" charset="0"/>
                <a:cs typeface="Times New Roman" pitchFamily="18" charset="0"/>
              </a:rPr>
              <a:t>Twin production (Embryo splitting).</a:t>
            </a:r>
          </a:p>
          <a:p>
            <a:pPr algn="just"/>
            <a:r>
              <a:rPr lang="en-IN" dirty="0" smtClean="0">
                <a:latin typeface="Times New Roman" pitchFamily="18" charset="0"/>
                <a:cs typeface="Times New Roman" pitchFamily="18" charset="0"/>
              </a:rPr>
              <a:t>Introduction of new genes into closed herds.</a:t>
            </a:r>
          </a:p>
          <a:p>
            <a:pPr algn="just"/>
            <a:r>
              <a:rPr lang="en-IN" dirty="0" smtClean="0">
                <a:latin typeface="Times New Roman" pitchFamily="18" charset="0"/>
                <a:cs typeface="Times New Roman" pitchFamily="18" charset="0"/>
              </a:rPr>
              <a:t>Manipulation of embryos.</a:t>
            </a:r>
          </a:p>
          <a:p>
            <a:pPr algn="just"/>
            <a:r>
              <a:rPr lang="en-IN" dirty="0" smtClean="0">
                <a:latin typeface="Times New Roman" pitchFamily="18" charset="0"/>
                <a:cs typeface="Times New Roman" pitchFamily="18" charset="0"/>
              </a:rPr>
              <a:t>Gene transfer.</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Autofit/>
          </a:bodyPr>
          <a:lstStyle/>
          <a:p>
            <a:pPr algn="just"/>
            <a:r>
              <a:rPr lang="en-IN" sz="2400" dirty="0" smtClean="0">
                <a:latin typeface="Times New Roman" pitchFamily="18" charset="0"/>
                <a:cs typeface="Times New Roman" pitchFamily="18" charset="0"/>
              </a:rPr>
              <a:t>Artificial Insemination has allowed genetic process to be achieved relatively, quickly through the widespread and efficient use of frozen semen for the past several decades. </a:t>
            </a:r>
          </a:p>
          <a:p>
            <a:pPr algn="just"/>
            <a:r>
              <a:rPr lang="en-IN" sz="2400" dirty="0" smtClean="0">
                <a:latin typeface="Times New Roman" pitchFamily="18" charset="0"/>
                <a:cs typeface="Times New Roman" pitchFamily="18" charset="0"/>
              </a:rPr>
              <a:t>Genetic programmes were limited to male side for genetic contribution because cows could relatively produce only one calf in one year. Today due to the advancement of embryo transfer technique cows can produce many offspring every year. </a:t>
            </a:r>
          </a:p>
          <a:p>
            <a:pPr algn="just"/>
            <a:r>
              <a:rPr lang="en-IN" sz="2400" dirty="0" smtClean="0">
                <a:latin typeface="Times New Roman" pitchFamily="18" charset="0"/>
                <a:cs typeface="Times New Roman" pitchFamily="18" charset="0"/>
              </a:rPr>
              <a:t>Embryo transfer is a method of artificial breeding for the genetic improvement of cattle.</a:t>
            </a:r>
          </a:p>
          <a:p>
            <a:pPr algn="just"/>
            <a:r>
              <a:rPr lang="en-IN" sz="2400" dirty="0" smtClean="0">
                <a:latin typeface="Times New Roman" pitchFamily="18" charset="0"/>
                <a:cs typeface="Times New Roman" pitchFamily="18" charset="0"/>
              </a:rPr>
              <a:t> Cows have a 21 day oestrus cycle with a day zero characterized by visual display of heat. Buffaloes are silent heaters. Approximately 12 hours after the end of heat a single non- fertilized egg (ova) is released from 1 or 2 ovaries. </a:t>
            </a:r>
          </a:p>
          <a:p>
            <a:pPr algn="just"/>
            <a:r>
              <a:rPr lang="en-IN" sz="2400" dirty="0" smtClean="0">
                <a:latin typeface="Times New Roman" pitchFamily="18" charset="0"/>
                <a:cs typeface="Times New Roman" pitchFamily="18" charset="0"/>
              </a:rPr>
              <a:t>If the cow is bred at the end of heat the egg will be fertilized shortly after ovulation and develop into embryo. </a:t>
            </a:r>
          </a:p>
          <a:p>
            <a:endParaRPr lang="en-IN"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pPr algn="just"/>
            <a:r>
              <a:rPr lang="en-IN" dirty="0" smtClean="0">
                <a:latin typeface="Times New Roman" pitchFamily="18" charset="0"/>
                <a:cs typeface="Times New Roman" pitchFamily="18" charset="0"/>
              </a:rPr>
              <a:t>Cow is made to </a:t>
            </a:r>
            <a:r>
              <a:rPr lang="en-IN" dirty="0" err="1" smtClean="0">
                <a:latin typeface="Times New Roman" pitchFamily="18" charset="0"/>
                <a:cs typeface="Times New Roman" pitchFamily="18" charset="0"/>
              </a:rPr>
              <a:t>superovulate</a:t>
            </a:r>
            <a:r>
              <a:rPr lang="en-IN" dirty="0" smtClean="0">
                <a:latin typeface="Times New Roman" pitchFamily="18" charset="0"/>
                <a:cs typeface="Times New Roman" pitchFamily="18" charset="0"/>
              </a:rPr>
              <a:t> by hormone treatment so that at one single oestrus period instead of one usual ovum more ova are produced if the cow is bred at this stage more fertilized embryos may result.</a:t>
            </a:r>
          </a:p>
          <a:p>
            <a:pPr algn="just"/>
            <a:r>
              <a:rPr lang="en-IN" dirty="0" smtClean="0">
                <a:latin typeface="Times New Roman" pitchFamily="18" charset="0"/>
                <a:cs typeface="Times New Roman" pitchFamily="18" charset="0"/>
              </a:rPr>
              <a:t>If these embryos are physically collected from that cow. Each of the fertilized embryo may be transferred to each foster mother so that, more calves can be produced simultaneously from each foster mother. One major advantage of embryo transfer is the cross breeding for genetic improvement can be achieved quickly.</a:t>
            </a:r>
          </a:p>
          <a:p>
            <a:pPr algn="just"/>
            <a:r>
              <a:rPr lang="en-IN" dirty="0" smtClean="0">
                <a:latin typeface="Times New Roman" pitchFamily="18" charset="0"/>
                <a:cs typeface="Times New Roman" pitchFamily="18" charset="0"/>
              </a:rPr>
              <a:t>The first successful transfer of fertilized rabbit eggs was reported in 1891 by </a:t>
            </a:r>
            <a:r>
              <a:rPr lang="en-IN" i="1" dirty="0" smtClean="0">
                <a:latin typeface="Times New Roman" pitchFamily="18" charset="0"/>
                <a:cs typeface="Times New Roman" pitchFamily="18" charset="0"/>
              </a:rPr>
              <a:t>Walter and </a:t>
            </a:r>
            <a:r>
              <a:rPr lang="en-IN" i="1" dirty="0" err="1" smtClean="0">
                <a:latin typeface="Times New Roman" pitchFamily="18" charset="0"/>
                <a:cs typeface="Times New Roman" pitchFamily="18" charset="0"/>
              </a:rPr>
              <a:t>Heape</a:t>
            </a:r>
            <a:r>
              <a:rPr lang="en-IN" dirty="0" smtClean="0">
                <a:latin typeface="Times New Roman" pitchFamily="18" charset="0"/>
                <a:cs typeface="Times New Roman" pitchFamily="18" charset="0"/>
              </a:rPr>
              <a:t> at Cambridge. The first successful embryo transfer in farm animals was done in 1934 in Sheep and Goats. The first offspring after transfer of embryos in cattle and swine was reported in 1951.</a:t>
            </a:r>
          </a:p>
          <a:p>
            <a:pPr algn="just"/>
            <a:endParaRPr lang="en-IN"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Steps in Embryo transfer technology</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itchFamily="18" charset="0"/>
                <a:cs typeface="Times New Roman" pitchFamily="18" charset="0"/>
              </a:rPr>
              <a:t>Selection of donors </a:t>
            </a:r>
          </a:p>
          <a:p>
            <a:pPr algn="just"/>
            <a:r>
              <a:rPr lang="en-IN" dirty="0" smtClean="0">
                <a:latin typeface="Times New Roman" pitchFamily="18" charset="0"/>
                <a:cs typeface="Times New Roman" pitchFamily="18" charset="0"/>
              </a:rPr>
              <a:t>Synchronization of </a:t>
            </a:r>
            <a:r>
              <a:rPr lang="en-IN" dirty="0" err="1" smtClean="0">
                <a:latin typeface="Times New Roman" pitchFamily="18" charset="0"/>
                <a:cs typeface="Times New Roman" pitchFamily="18" charset="0"/>
              </a:rPr>
              <a:t>estrous</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Induction of </a:t>
            </a:r>
            <a:r>
              <a:rPr lang="en-IN" dirty="0" err="1" smtClean="0">
                <a:latin typeface="Times New Roman" pitchFamily="18" charset="0"/>
                <a:cs typeface="Times New Roman" pitchFamily="18" charset="0"/>
              </a:rPr>
              <a:t>superovulation</a:t>
            </a:r>
            <a:r>
              <a:rPr lang="en-IN" dirty="0" smtClean="0">
                <a:latin typeface="Times New Roman" pitchFamily="18" charset="0"/>
                <a:cs typeface="Times New Roman" pitchFamily="18" charset="0"/>
              </a:rPr>
              <a:t> </a:t>
            </a:r>
          </a:p>
          <a:p>
            <a:pPr algn="just"/>
            <a:r>
              <a:rPr lang="en-IN" dirty="0" smtClean="0">
                <a:latin typeface="Times New Roman" pitchFamily="18" charset="0"/>
                <a:cs typeface="Times New Roman" pitchFamily="18" charset="0"/>
              </a:rPr>
              <a:t>Embryo collection </a:t>
            </a:r>
          </a:p>
          <a:p>
            <a:pPr algn="just"/>
            <a:r>
              <a:rPr lang="en-IN" dirty="0" smtClean="0">
                <a:latin typeface="Times New Roman" pitchFamily="18" charset="0"/>
                <a:cs typeface="Times New Roman" pitchFamily="18" charset="0"/>
              </a:rPr>
              <a:t>Evaluation of embryos </a:t>
            </a:r>
          </a:p>
          <a:p>
            <a:pPr algn="just"/>
            <a:r>
              <a:rPr lang="en-IN" dirty="0" smtClean="0">
                <a:latin typeface="Times New Roman" pitchFamily="18" charset="0"/>
                <a:cs typeface="Times New Roman" pitchFamily="18" charset="0"/>
              </a:rPr>
              <a:t>Selection of recipients </a:t>
            </a:r>
          </a:p>
          <a:p>
            <a:pPr algn="just"/>
            <a:r>
              <a:rPr lang="en-IN" dirty="0" smtClean="0">
                <a:latin typeface="Times New Roman" pitchFamily="18" charset="0"/>
                <a:cs typeface="Times New Roman" pitchFamily="18" charset="0"/>
              </a:rPr>
              <a:t>Transfer of embryos </a:t>
            </a:r>
          </a:p>
          <a:p>
            <a:pPr algn="just"/>
            <a:r>
              <a:rPr lang="en-IN" dirty="0" smtClean="0">
                <a:latin typeface="Times New Roman" pitchFamily="18" charset="0"/>
                <a:cs typeface="Times New Roman" pitchFamily="18" charset="0"/>
              </a:rPr>
              <a:t>Embryo transfer techniques have been extensively used in cattle and more sporadically in Sheep, Goats and Pigs.</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IN" b="1" dirty="0" smtClean="0"/>
              <a:t>SELECTION OF DONORS </a:t>
            </a:r>
            <a:endParaRPr lang="en-IN" dirty="0"/>
          </a:p>
        </p:txBody>
      </p:sp>
      <p:sp>
        <p:nvSpPr>
          <p:cNvPr id="3" name="Content Placeholder 2"/>
          <p:cNvSpPr>
            <a:spLocks noGrp="1"/>
          </p:cNvSpPr>
          <p:nvPr>
            <p:ph idx="1"/>
          </p:nvPr>
        </p:nvSpPr>
        <p:spPr>
          <a:xfrm>
            <a:off x="457200" y="692696"/>
            <a:ext cx="8229600" cy="5472608"/>
          </a:xfrm>
        </p:spPr>
        <p:txBody>
          <a:bodyPr>
            <a:noAutofit/>
          </a:bodyPr>
          <a:lstStyle/>
          <a:p>
            <a:pPr algn="just"/>
            <a:r>
              <a:rPr lang="en-IN" sz="2400" dirty="0" smtClean="0">
                <a:latin typeface="Times New Roman" pitchFamily="18" charset="0"/>
                <a:cs typeface="Times New Roman" pitchFamily="18" charset="0"/>
              </a:rPr>
              <a:t>Any regularly cyclic cow or heifer can successfully be termed as donor because technically it will respond to </a:t>
            </a:r>
            <a:r>
              <a:rPr lang="en-IN" sz="2400" dirty="0" err="1" smtClean="0">
                <a:latin typeface="Times New Roman" pitchFamily="18" charset="0"/>
                <a:cs typeface="Times New Roman" pitchFamily="18" charset="0"/>
              </a:rPr>
              <a:t>superovulatory</a:t>
            </a:r>
            <a:r>
              <a:rPr lang="en-IN" sz="2400" dirty="0" smtClean="0">
                <a:latin typeface="Times New Roman" pitchFamily="18" charset="0"/>
                <a:cs typeface="Times New Roman" pitchFamily="18" charset="0"/>
              </a:rPr>
              <a:t> treatment followed by embryo transfer. </a:t>
            </a:r>
          </a:p>
          <a:p>
            <a:pPr algn="just"/>
            <a:r>
              <a:rPr lang="en-IN" sz="2400" dirty="0" smtClean="0">
                <a:latin typeface="Times New Roman" pitchFamily="18" charset="0"/>
                <a:cs typeface="Times New Roman" pitchFamily="18" charset="0"/>
              </a:rPr>
              <a:t>Usually there are many reasons that a cow is preferable than a heifer because embryo transfer programme is based on milk yield or genetic superiority. In addition the following are the criteria for selection of donor,</a:t>
            </a:r>
          </a:p>
          <a:p>
            <a:pPr lvl="1" algn="just"/>
            <a:r>
              <a:rPr lang="en-IN" sz="2400" dirty="0" smtClean="0">
                <a:latin typeface="Times New Roman" pitchFamily="18" charset="0"/>
                <a:cs typeface="Times New Roman" pitchFamily="18" charset="0"/>
              </a:rPr>
              <a:t>Donor should be of age between three years and ten years.</a:t>
            </a:r>
          </a:p>
          <a:p>
            <a:pPr lvl="1" algn="just"/>
            <a:r>
              <a:rPr lang="en-IN" sz="2400" dirty="0" smtClean="0">
                <a:latin typeface="Times New Roman" pitchFamily="18" charset="0"/>
                <a:cs typeface="Times New Roman" pitchFamily="18" charset="0"/>
              </a:rPr>
              <a:t>Donor should be free from genetic diseases and conformational abnormalities.</a:t>
            </a:r>
          </a:p>
          <a:p>
            <a:pPr lvl="1" algn="just"/>
            <a:r>
              <a:rPr lang="en-IN" sz="2400" dirty="0" smtClean="0">
                <a:latin typeface="Times New Roman" pitchFamily="18" charset="0"/>
                <a:cs typeface="Times New Roman" pitchFamily="18" charset="0"/>
              </a:rPr>
              <a:t>They should exhibit regular oestrus cycle.</a:t>
            </a:r>
          </a:p>
          <a:p>
            <a:pPr lvl="1" algn="just"/>
            <a:r>
              <a:rPr lang="en-IN" sz="2400" dirty="0" smtClean="0">
                <a:latin typeface="Times New Roman" pitchFamily="18" charset="0"/>
                <a:cs typeface="Times New Roman" pitchFamily="18" charset="0"/>
              </a:rPr>
              <a:t>Superior production traits of economic importance.</a:t>
            </a:r>
          </a:p>
          <a:p>
            <a:pPr lvl="1" algn="just"/>
            <a:r>
              <a:rPr lang="en-IN" sz="2400" dirty="0" smtClean="0">
                <a:latin typeface="Times New Roman" pitchFamily="18" charset="0"/>
                <a:cs typeface="Times New Roman" pitchFamily="18" charset="0"/>
              </a:rPr>
              <a:t>Previous record of sound reproductive performance including successive fertility and artificial insemination.</a:t>
            </a:r>
          </a:p>
          <a:p>
            <a:pPr algn="just"/>
            <a:endParaRPr lang="en-IN"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IN" dirty="0" smtClean="0"/>
              <a:t>Synchronization of </a:t>
            </a:r>
            <a:r>
              <a:rPr lang="en-IN" dirty="0" err="1" smtClean="0"/>
              <a:t>estrous</a:t>
            </a:r>
            <a:endParaRPr lang="en-IN" dirty="0"/>
          </a:p>
        </p:txBody>
      </p:sp>
      <p:sp>
        <p:nvSpPr>
          <p:cNvPr id="3" name="Content Placeholder 2"/>
          <p:cNvSpPr>
            <a:spLocks noGrp="1"/>
          </p:cNvSpPr>
          <p:nvPr>
            <p:ph idx="1"/>
          </p:nvPr>
        </p:nvSpPr>
        <p:spPr>
          <a:xfrm>
            <a:off x="457200" y="1268760"/>
            <a:ext cx="8229600" cy="4968552"/>
          </a:xfrm>
        </p:spPr>
        <p:txBody>
          <a:bodyPr>
            <a:normAutofit/>
          </a:bodyPr>
          <a:lstStyle/>
          <a:p>
            <a:pPr algn="just">
              <a:buNone/>
            </a:pPr>
            <a:r>
              <a:rPr lang="en-IN" b="1" dirty="0" smtClean="0">
                <a:latin typeface="Times New Roman" pitchFamily="18" charset="0"/>
                <a:cs typeface="Times New Roman" pitchFamily="18" charset="0"/>
              </a:rPr>
              <a:t>Extending of </a:t>
            </a:r>
            <a:r>
              <a:rPr lang="en-IN" b="1" dirty="0" err="1" smtClean="0">
                <a:latin typeface="Times New Roman" pitchFamily="18" charset="0"/>
                <a:cs typeface="Times New Roman" pitchFamily="18" charset="0"/>
              </a:rPr>
              <a:t>luteal</a:t>
            </a:r>
            <a:r>
              <a:rPr lang="en-IN" b="1" dirty="0" smtClean="0">
                <a:latin typeface="Times New Roman" pitchFamily="18" charset="0"/>
                <a:cs typeface="Times New Roman" pitchFamily="18" charset="0"/>
              </a:rPr>
              <a:t> phage</a:t>
            </a:r>
          </a:p>
          <a:p>
            <a:pPr algn="just"/>
            <a:r>
              <a:rPr lang="en-IN" dirty="0" smtClean="0">
                <a:latin typeface="Times New Roman" pitchFamily="18" charset="0"/>
                <a:cs typeface="Times New Roman" pitchFamily="18" charset="0"/>
              </a:rPr>
              <a:t>Long term </a:t>
            </a:r>
            <a:r>
              <a:rPr lang="en-IN" dirty="0" err="1" smtClean="0">
                <a:latin typeface="Times New Roman" pitchFamily="18" charset="0"/>
                <a:cs typeface="Times New Roman" pitchFamily="18" charset="0"/>
              </a:rPr>
              <a:t>admistration</a:t>
            </a:r>
            <a:r>
              <a:rPr lang="en-IN" dirty="0" smtClean="0">
                <a:latin typeface="Times New Roman" pitchFamily="18" charset="0"/>
                <a:cs typeface="Times New Roman" pitchFamily="18" charset="0"/>
              </a:rPr>
              <a:t> of exogenous progesterone (7-12) days that continues to exert a negative feedback on LH secretion, which on withdrawal result into follicular growth, </a:t>
            </a:r>
            <a:r>
              <a:rPr lang="en-IN" dirty="0" err="1" smtClean="0">
                <a:latin typeface="Times New Roman" pitchFamily="18" charset="0"/>
                <a:cs typeface="Times New Roman" pitchFamily="18" charset="0"/>
              </a:rPr>
              <a:t>estrous</a:t>
            </a:r>
            <a:r>
              <a:rPr lang="en-IN" dirty="0" smtClean="0">
                <a:latin typeface="Times New Roman" pitchFamily="18" charset="0"/>
                <a:cs typeface="Times New Roman" pitchFamily="18" charset="0"/>
              </a:rPr>
              <a:t> and ovulation</a:t>
            </a:r>
          </a:p>
          <a:p>
            <a:pPr algn="just"/>
            <a:r>
              <a:rPr lang="en-IN" b="1" dirty="0" smtClean="0">
                <a:latin typeface="Times New Roman" pitchFamily="18" charset="0"/>
                <a:cs typeface="Times New Roman" pitchFamily="18" charset="0"/>
              </a:rPr>
              <a:t>Shortening of </a:t>
            </a:r>
            <a:r>
              <a:rPr lang="en-IN" b="1" dirty="0" err="1" smtClean="0">
                <a:latin typeface="Times New Roman" pitchFamily="18" charset="0"/>
                <a:cs typeface="Times New Roman" pitchFamily="18" charset="0"/>
              </a:rPr>
              <a:t>luteal</a:t>
            </a:r>
            <a:r>
              <a:rPr lang="en-IN" b="1" dirty="0" smtClean="0">
                <a:latin typeface="Times New Roman" pitchFamily="18" charset="0"/>
                <a:cs typeface="Times New Roman" pitchFamily="18" charset="0"/>
              </a:rPr>
              <a:t> phase</a:t>
            </a:r>
          </a:p>
          <a:p>
            <a:pPr algn="just"/>
            <a:r>
              <a:rPr lang="en-IN" dirty="0" smtClean="0">
                <a:latin typeface="Times New Roman" pitchFamily="18" charset="0"/>
                <a:cs typeface="Times New Roman" pitchFamily="18" charset="0"/>
              </a:rPr>
              <a:t> the primary </a:t>
            </a:r>
            <a:r>
              <a:rPr lang="en-IN" dirty="0" err="1" smtClean="0">
                <a:latin typeface="Times New Roman" pitchFamily="18" charset="0"/>
                <a:cs typeface="Times New Roman" pitchFamily="18" charset="0"/>
              </a:rPr>
              <a:t>leutolytic</a:t>
            </a:r>
            <a:r>
              <a:rPr lang="en-IN" dirty="0" smtClean="0">
                <a:latin typeface="Times New Roman" pitchFamily="18" charset="0"/>
                <a:cs typeface="Times New Roman" pitchFamily="18" charset="0"/>
              </a:rPr>
              <a:t> agent like prostaglandin induces premature regression of CL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IN" b="1" dirty="0" smtClean="0"/>
              <a:t>INDUCTION OF SUPEROVULATION </a:t>
            </a:r>
            <a:endParaRPr lang="en-IN" dirty="0"/>
          </a:p>
        </p:txBody>
      </p:sp>
      <p:sp>
        <p:nvSpPr>
          <p:cNvPr id="3" name="Content Placeholder 2"/>
          <p:cNvSpPr>
            <a:spLocks noGrp="1"/>
          </p:cNvSpPr>
          <p:nvPr>
            <p:ph idx="1"/>
          </p:nvPr>
        </p:nvSpPr>
        <p:spPr>
          <a:xfrm>
            <a:off x="457200" y="980728"/>
            <a:ext cx="8229600" cy="4525963"/>
          </a:xfrm>
        </p:spPr>
        <p:txBody>
          <a:bodyPr>
            <a:noAutofit/>
          </a:bodyPr>
          <a:lstStyle/>
          <a:p>
            <a:pPr algn="just"/>
            <a:r>
              <a:rPr lang="en-IN" sz="2400" dirty="0" err="1" smtClean="0">
                <a:latin typeface="Times New Roman" pitchFamily="18" charset="0"/>
                <a:cs typeface="Times New Roman" pitchFamily="18" charset="0"/>
              </a:rPr>
              <a:t>Superovulation</a:t>
            </a:r>
            <a:r>
              <a:rPr lang="en-IN" sz="2400" dirty="0" smtClean="0">
                <a:latin typeface="Times New Roman" pitchFamily="18" charset="0"/>
                <a:cs typeface="Times New Roman" pitchFamily="18" charset="0"/>
              </a:rPr>
              <a:t> means the induction of multiple ovulations by application of exogenous hormones (PMSG - Pregnant Mare Serum </a:t>
            </a:r>
            <a:r>
              <a:rPr lang="en-IN" sz="2400" dirty="0" err="1" smtClean="0">
                <a:latin typeface="Times New Roman" pitchFamily="18" charset="0"/>
                <a:cs typeface="Times New Roman" pitchFamily="18" charset="0"/>
              </a:rPr>
              <a:t>gonadotrophins</a:t>
            </a:r>
            <a:r>
              <a:rPr lang="en-IN" sz="2400" dirty="0" smtClean="0">
                <a:latin typeface="Times New Roman" pitchFamily="18" charset="0"/>
                <a:cs typeface="Times New Roman" pitchFamily="18" charset="0"/>
              </a:rPr>
              <a:t>, FSH- Follicle Stimulating hormone, HMG - Human Menopausal </a:t>
            </a:r>
            <a:r>
              <a:rPr lang="en-IN" sz="2400" dirty="0" err="1" smtClean="0">
                <a:latin typeface="Times New Roman" pitchFamily="18" charset="0"/>
                <a:cs typeface="Times New Roman" pitchFamily="18" charset="0"/>
              </a:rPr>
              <a:t>Gonadotrophins</a:t>
            </a:r>
            <a:r>
              <a:rPr lang="en-IN" sz="2400" dirty="0" smtClean="0">
                <a:latin typeface="Times New Roman" pitchFamily="18" charset="0"/>
                <a:cs typeface="Times New Roman" pitchFamily="18" charset="0"/>
              </a:rPr>
              <a:t>) in the early follicular or in the </a:t>
            </a:r>
            <a:r>
              <a:rPr lang="en-IN" sz="2400" dirty="0" err="1" smtClean="0">
                <a:latin typeface="Times New Roman" pitchFamily="18" charset="0"/>
                <a:cs typeface="Times New Roman" pitchFamily="18" charset="0"/>
              </a:rPr>
              <a:t>luteal</a:t>
            </a:r>
            <a:r>
              <a:rPr lang="en-IN" sz="2400" dirty="0" smtClean="0">
                <a:latin typeface="Times New Roman" pitchFamily="18" charset="0"/>
                <a:cs typeface="Times New Roman" pitchFamily="18" charset="0"/>
              </a:rPr>
              <a:t> phase of the oestrus cycle in order to collect large number of fertilized eggs. Most </a:t>
            </a:r>
            <a:r>
              <a:rPr lang="en-IN" sz="2400" dirty="0" err="1" smtClean="0">
                <a:latin typeface="Times New Roman" pitchFamily="18" charset="0"/>
                <a:cs typeface="Times New Roman" pitchFamily="18" charset="0"/>
              </a:rPr>
              <a:t>frequenctly</a:t>
            </a:r>
            <a:r>
              <a:rPr lang="en-IN" sz="2400" dirty="0" smtClean="0">
                <a:latin typeface="Times New Roman" pitchFamily="18" charset="0"/>
                <a:cs typeface="Times New Roman" pitchFamily="18" charset="0"/>
              </a:rPr>
              <a:t> PMSG or FSH is used. </a:t>
            </a:r>
          </a:p>
          <a:p>
            <a:pPr algn="just"/>
            <a:r>
              <a:rPr lang="en-IN" sz="2400" dirty="0" smtClean="0">
                <a:latin typeface="Times New Roman" pitchFamily="18" charset="0"/>
                <a:cs typeface="Times New Roman" pitchFamily="18" charset="0"/>
              </a:rPr>
              <a:t>PMSG - one single injection (2000 to 3000 IU) as the substance has a very long half life time. </a:t>
            </a:r>
          </a:p>
          <a:p>
            <a:pPr algn="just"/>
            <a:r>
              <a:rPr lang="en-IN" sz="2400" dirty="0" smtClean="0">
                <a:latin typeface="Times New Roman" pitchFamily="18" charset="0"/>
                <a:cs typeface="Times New Roman" pitchFamily="18" charset="0"/>
              </a:rPr>
              <a:t>FSH – Multiple injections of FSH (35-50 mg) twice daily for four days. </a:t>
            </a:r>
          </a:p>
          <a:p>
            <a:pPr algn="just"/>
            <a:r>
              <a:rPr lang="en-IN" sz="2400" dirty="0" smtClean="0">
                <a:latin typeface="Times New Roman" pitchFamily="18" charset="0"/>
                <a:cs typeface="Times New Roman" pitchFamily="18" charset="0"/>
              </a:rPr>
              <a:t>48 and 60 hours after beginning the </a:t>
            </a:r>
            <a:r>
              <a:rPr lang="en-IN" sz="2400" dirty="0" err="1" smtClean="0">
                <a:latin typeface="Times New Roman" pitchFamily="18" charset="0"/>
                <a:cs typeface="Times New Roman" pitchFamily="18" charset="0"/>
              </a:rPr>
              <a:t>gondaotrophin</a:t>
            </a:r>
            <a:r>
              <a:rPr lang="en-IN" sz="2400" dirty="0" smtClean="0">
                <a:latin typeface="Times New Roman" pitchFamily="18" charset="0"/>
                <a:cs typeface="Times New Roman" pitchFamily="18" charset="0"/>
              </a:rPr>
              <a:t> treatment, Prostaglandins (PG) are administered to induce oestrus. Inseminations are performed at oestrus two days later. Embryos are recovered 8 days after insemination. </a:t>
            </a:r>
          </a:p>
          <a:p>
            <a:pPr algn="just"/>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482" name="Picture 2" descr="http://image.slidesharecdn.com/theroleofassistedreproductivetechniquesartsinbuildingacompetitivelivestockindustrybydr-140626102155-phpapp02/95/the-role-of-assisted-reproductive-techniques-arts-in-building-a-competitive-livestock-industry-by-dr-neil-van-zyl-9-638.jpg?cb=1403781626"/>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IN" b="1" dirty="0" smtClean="0"/>
              <a:t>EMBRYO COLLECTION</a:t>
            </a:r>
            <a:endParaRPr lang="en-IN" dirty="0"/>
          </a:p>
        </p:txBody>
      </p:sp>
      <p:sp>
        <p:nvSpPr>
          <p:cNvPr id="3" name="Content Placeholder 2"/>
          <p:cNvSpPr>
            <a:spLocks noGrp="1"/>
          </p:cNvSpPr>
          <p:nvPr>
            <p:ph idx="1"/>
          </p:nvPr>
        </p:nvSpPr>
        <p:spPr>
          <a:xfrm>
            <a:off x="251520" y="1052736"/>
            <a:ext cx="8435280" cy="5400600"/>
          </a:xfrm>
        </p:spPr>
        <p:txBody>
          <a:bodyPr>
            <a:noAutofit/>
          </a:bodyPr>
          <a:lstStyle/>
          <a:p>
            <a:pPr algn="just"/>
            <a:r>
              <a:rPr lang="en-IN" sz="2400" dirty="0" smtClean="0">
                <a:latin typeface="Times New Roman" pitchFamily="18" charset="0"/>
                <a:cs typeface="Times New Roman" pitchFamily="18" charset="0"/>
              </a:rPr>
              <a:t>In the bovine, embryos are recovered by non surgical methods. </a:t>
            </a:r>
          </a:p>
          <a:p>
            <a:pPr algn="just"/>
            <a:r>
              <a:rPr lang="en-IN" sz="2400" dirty="0" smtClean="0">
                <a:latin typeface="Times New Roman" pitchFamily="18" charset="0"/>
                <a:cs typeface="Times New Roman" pitchFamily="18" charset="0"/>
              </a:rPr>
              <a:t>Special catheters(Foley’s catheters) are introduced via the </a:t>
            </a:r>
            <a:r>
              <a:rPr lang="en-IN" sz="2400" dirty="0" err="1" smtClean="0">
                <a:latin typeface="Times New Roman" pitchFamily="18" charset="0"/>
                <a:cs typeface="Times New Roman" pitchFamily="18" charset="0"/>
              </a:rPr>
              <a:t>cerevix</a:t>
            </a:r>
            <a:r>
              <a:rPr lang="en-IN" sz="2400" dirty="0" smtClean="0">
                <a:latin typeface="Times New Roman" pitchFamily="18" charset="0"/>
                <a:cs typeface="Times New Roman" pitchFamily="18" charset="0"/>
              </a:rPr>
              <a:t> into the uterine horn and embryos are flushed with 250 – 300ml flushing medium. </a:t>
            </a:r>
          </a:p>
          <a:p>
            <a:pPr algn="just"/>
            <a:r>
              <a:rPr lang="en-IN" sz="2400" dirty="0" smtClean="0">
                <a:latin typeface="Times New Roman" pitchFamily="18" charset="0"/>
                <a:cs typeface="Times New Roman" pitchFamily="18" charset="0"/>
              </a:rPr>
              <a:t>Recovery rate is influenced by </a:t>
            </a:r>
          </a:p>
          <a:p>
            <a:pPr lvl="1" algn="just"/>
            <a:r>
              <a:rPr lang="en-IN" sz="2400" dirty="0" smtClean="0">
                <a:latin typeface="Times New Roman" pitchFamily="18" charset="0"/>
                <a:cs typeface="Times New Roman" pitchFamily="18" charset="0"/>
              </a:rPr>
              <a:t>The position of the embryos in the uterus </a:t>
            </a:r>
          </a:p>
          <a:p>
            <a:pPr lvl="1" algn="just"/>
            <a:r>
              <a:rPr lang="en-IN" sz="2400" dirty="0" smtClean="0">
                <a:latin typeface="Times New Roman" pitchFamily="18" charset="0"/>
                <a:cs typeface="Times New Roman" pitchFamily="18" charset="0"/>
              </a:rPr>
              <a:t>The flushing method </a:t>
            </a:r>
          </a:p>
          <a:p>
            <a:pPr lvl="1" algn="just"/>
            <a:r>
              <a:rPr lang="en-IN" sz="2400" dirty="0" smtClean="0">
                <a:latin typeface="Times New Roman" pitchFamily="18" charset="0"/>
                <a:cs typeface="Times New Roman" pitchFamily="18" charset="0"/>
              </a:rPr>
              <a:t>The time of recovery </a:t>
            </a:r>
          </a:p>
          <a:p>
            <a:pPr lvl="1" algn="just"/>
            <a:r>
              <a:rPr lang="en-IN" sz="2400" dirty="0" smtClean="0">
                <a:latin typeface="Times New Roman" pitchFamily="18" charset="0"/>
                <a:cs typeface="Times New Roman" pitchFamily="18" charset="0"/>
              </a:rPr>
              <a:t>Ovarian response </a:t>
            </a:r>
          </a:p>
          <a:p>
            <a:pPr lvl="1" algn="just"/>
            <a:r>
              <a:rPr lang="en-IN" sz="2400" dirty="0" smtClean="0">
                <a:latin typeface="Times New Roman" pitchFamily="18" charset="0"/>
                <a:cs typeface="Times New Roman" pitchFamily="18" charset="0"/>
              </a:rPr>
              <a:t>Embryo viability </a:t>
            </a:r>
          </a:p>
          <a:p>
            <a:pPr algn="just"/>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1216</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EMBRYO TRANSFER IN CATTLE </vt:lpstr>
      <vt:lpstr>Slide 2</vt:lpstr>
      <vt:lpstr>Slide 3</vt:lpstr>
      <vt:lpstr>Steps in Embryo transfer technology</vt:lpstr>
      <vt:lpstr>SELECTION OF DONORS </vt:lpstr>
      <vt:lpstr>Synchronization of estrous</vt:lpstr>
      <vt:lpstr>INDUCTION OF SUPEROVULATION </vt:lpstr>
      <vt:lpstr>Slide 8</vt:lpstr>
      <vt:lpstr>EMBRYO COLLECTION</vt:lpstr>
      <vt:lpstr>Slide 10</vt:lpstr>
      <vt:lpstr>Morphological evaluation</vt:lpstr>
      <vt:lpstr>Staining methods</vt:lpstr>
      <vt:lpstr>SELECTION OF RECIPIENTS </vt:lpstr>
      <vt:lpstr>TRANSFER OF EMBRYOS </vt:lpstr>
      <vt:lpstr>CRYOPRESERVATION OF EMBRYOS </vt:lpstr>
      <vt:lpstr>APPLICATIONS OF EMBRYO TRANSFER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EMBRYO TRANSFER IN CATTLE </dc:title>
  <dc:creator>hp</dc:creator>
  <cp:lastModifiedBy>Dell</cp:lastModifiedBy>
  <cp:revision>11</cp:revision>
  <dcterms:created xsi:type="dcterms:W3CDTF">2016-04-20T06:07:33Z</dcterms:created>
  <dcterms:modified xsi:type="dcterms:W3CDTF">2020-04-25T05:56:41Z</dcterms:modified>
</cp:coreProperties>
</file>