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20" r:id="rId4"/>
    <p:sldId id="258" r:id="rId5"/>
    <p:sldId id="259" r:id="rId6"/>
    <p:sldId id="266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E31E6-894B-4562-A8F2-141453BB5E42}" type="doc">
      <dgm:prSet loTypeId="urn:microsoft.com/office/officeart/2005/8/layout/cycle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8D37A4-28DB-4DB3-93B4-06240CE29E04}">
      <dgm:prSet phldrT="[Text]"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b="1" dirty="0">
              <a:latin typeface="Times New Roman" pitchFamily="18" charset="0"/>
              <a:cs typeface="Times New Roman" pitchFamily="18" charset="0"/>
            </a:rPr>
            <a:t>Income &amp; economic status</a:t>
          </a:r>
          <a:endParaRPr lang="en-US" sz="2000" dirty="0"/>
        </a:p>
      </dgm:t>
    </dgm:pt>
    <dgm:pt modelId="{4E86BBF9-8E68-4CD9-9D4D-16EF53D88C49}" type="parTrans" cxnId="{A033DA0D-AF83-4F47-B597-6477BFE79F61}">
      <dgm:prSet/>
      <dgm:spPr/>
      <dgm:t>
        <a:bodyPr/>
        <a:lstStyle/>
        <a:p>
          <a:endParaRPr lang="en-US"/>
        </a:p>
      </dgm:t>
    </dgm:pt>
    <dgm:pt modelId="{EF0260DD-4F31-4286-A478-4E802AD871F4}" type="sibTrans" cxnId="{A033DA0D-AF83-4F47-B597-6477BFE79F61}">
      <dgm:prSet/>
      <dgm:spPr/>
      <dgm:t>
        <a:bodyPr/>
        <a:lstStyle/>
        <a:p>
          <a:endParaRPr lang="en-US"/>
        </a:p>
      </dgm:t>
    </dgm:pt>
    <dgm:pt modelId="{5145D296-595F-4FA0-90D9-EFFFA1E58472}">
      <dgm:prSet custT="1"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b="1" dirty="0">
              <a:latin typeface="Times New Roman" pitchFamily="18" charset="0"/>
              <a:cs typeface="Times New Roman" pitchFamily="18" charset="0"/>
            </a:rPr>
            <a:t>Nutrition</a:t>
          </a:r>
        </a:p>
      </dgm:t>
    </dgm:pt>
    <dgm:pt modelId="{16B41310-7D70-47B8-A3D3-95F2920171DA}" type="parTrans" cxnId="{30D62884-691B-406B-9E82-9FF626DFE54F}">
      <dgm:prSet/>
      <dgm:spPr/>
      <dgm:t>
        <a:bodyPr/>
        <a:lstStyle/>
        <a:p>
          <a:endParaRPr lang="en-US"/>
        </a:p>
      </dgm:t>
    </dgm:pt>
    <dgm:pt modelId="{575750AC-DAE7-4E5B-A5BE-F64CC3215C58}" type="sibTrans" cxnId="{30D62884-691B-406B-9E82-9FF626DFE54F}">
      <dgm:prSet/>
      <dgm:spPr/>
      <dgm:t>
        <a:bodyPr/>
        <a:lstStyle/>
        <a:p>
          <a:endParaRPr lang="en-US"/>
        </a:p>
      </dgm:t>
    </dgm:pt>
    <dgm:pt modelId="{26A76B91-2834-470A-A6CD-2D74017A1424}">
      <dgm:prSet custT="1"/>
      <dgm:spPr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000" b="1" dirty="0">
              <a:latin typeface="Times New Roman" pitchFamily="18" charset="0"/>
              <a:cs typeface="Times New Roman" pitchFamily="18" charset="0"/>
            </a:rPr>
            <a:t>Education</a:t>
          </a:r>
        </a:p>
      </dgm:t>
    </dgm:pt>
    <dgm:pt modelId="{5A40B75A-FF98-4AFC-BF60-BBE7C97ABCE1}" type="parTrans" cxnId="{2D30CA1C-8A11-4170-A599-619749EEA099}">
      <dgm:prSet/>
      <dgm:spPr/>
      <dgm:t>
        <a:bodyPr/>
        <a:lstStyle/>
        <a:p>
          <a:endParaRPr lang="en-US"/>
        </a:p>
      </dgm:t>
    </dgm:pt>
    <dgm:pt modelId="{01FF4868-64A7-48D8-9F93-5DB685D016AD}" type="sibTrans" cxnId="{2D30CA1C-8A11-4170-A599-619749EEA099}">
      <dgm:prSet/>
      <dgm:spPr/>
      <dgm:t>
        <a:bodyPr/>
        <a:lstStyle/>
        <a:p>
          <a:endParaRPr lang="en-US"/>
        </a:p>
      </dgm:t>
    </dgm:pt>
    <dgm:pt modelId="{10F4775A-5473-4380-AB92-FBE535504007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2000" b="1" dirty="0">
              <a:latin typeface="Times New Roman" pitchFamily="18" charset="0"/>
              <a:cs typeface="Times New Roman" pitchFamily="18" charset="0"/>
            </a:rPr>
            <a:t>Political system of the country</a:t>
          </a:r>
        </a:p>
      </dgm:t>
    </dgm:pt>
    <dgm:pt modelId="{CBB5DA05-745E-49A1-9CD8-078E4774D213}" type="parTrans" cxnId="{8E624098-6042-41D0-AF54-9E99AD87A8F1}">
      <dgm:prSet/>
      <dgm:spPr/>
      <dgm:t>
        <a:bodyPr/>
        <a:lstStyle/>
        <a:p>
          <a:endParaRPr lang="en-US"/>
        </a:p>
      </dgm:t>
    </dgm:pt>
    <dgm:pt modelId="{4073E115-30F6-4A04-ACDC-3DAB3BFBE85A}" type="sibTrans" cxnId="{8E624098-6042-41D0-AF54-9E99AD87A8F1}">
      <dgm:prSet/>
      <dgm:spPr/>
      <dgm:t>
        <a:bodyPr/>
        <a:lstStyle/>
        <a:p>
          <a:endParaRPr lang="en-US"/>
        </a:p>
      </dgm:t>
    </dgm:pt>
    <dgm:pt modelId="{0EAF56C4-47BE-4A1D-BFB9-A0326E36B418}" type="pres">
      <dgm:prSet presAssocID="{F0CE31E6-894B-4562-A8F2-141453BB5E42}" presName="cycle" presStyleCnt="0">
        <dgm:presLayoutVars>
          <dgm:dir/>
          <dgm:resizeHandles val="exact"/>
        </dgm:presLayoutVars>
      </dgm:prSet>
      <dgm:spPr/>
    </dgm:pt>
    <dgm:pt modelId="{3F6C882E-7EBF-490E-953F-F64AF55D025F}" type="pres">
      <dgm:prSet presAssocID="{4F8D37A4-28DB-4DB3-93B4-06240CE29E04}" presName="dummy" presStyleCnt="0"/>
      <dgm:spPr/>
    </dgm:pt>
    <dgm:pt modelId="{AA2D34B1-6DB8-4A99-BC25-C4B28E2D658C}" type="pres">
      <dgm:prSet presAssocID="{4F8D37A4-28DB-4DB3-93B4-06240CE29E04}" presName="node" presStyleLbl="revTx" presStyleIdx="0" presStyleCnt="4" custScaleX="109160" custScaleY="92258" custRadScaleRad="117245" custRadScaleInc="54990">
        <dgm:presLayoutVars>
          <dgm:bulletEnabled val="1"/>
        </dgm:presLayoutVars>
      </dgm:prSet>
      <dgm:spPr/>
    </dgm:pt>
    <dgm:pt modelId="{445B354A-95A8-4BC0-83D5-530F624B0C36}" type="pres">
      <dgm:prSet presAssocID="{EF0260DD-4F31-4286-A478-4E802AD871F4}" presName="sibTrans" presStyleLbl="node1" presStyleIdx="0" presStyleCnt="4" custLinFactNeighborX="247" custLinFactNeighborY="569"/>
      <dgm:spPr/>
    </dgm:pt>
    <dgm:pt modelId="{C7B4D042-803C-46D9-A6D4-0D61BB98E177}" type="pres">
      <dgm:prSet presAssocID="{5145D296-595F-4FA0-90D9-EFFFA1E58472}" presName="dummy" presStyleCnt="0"/>
      <dgm:spPr/>
    </dgm:pt>
    <dgm:pt modelId="{979A81E9-A7E4-4A4E-BA44-D21167028F88}" type="pres">
      <dgm:prSet presAssocID="{5145D296-595F-4FA0-90D9-EFFFA1E58472}" presName="node" presStyleLbl="revTx" presStyleIdx="1" presStyleCnt="4" custRadScaleRad="126357" custRadScaleInc="-10705">
        <dgm:presLayoutVars>
          <dgm:bulletEnabled val="1"/>
        </dgm:presLayoutVars>
      </dgm:prSet>
      <dgm:spPr/>
    </dgm:pt>
    <dgm:pt modelId="{EE02517B-2958-4AF0-A45E-77CDF17E3C8F}" type="pres">
      <dgm:prSet presAssocID="{575750AC-DAE7-4E5B-A5BE-F64CC3215C58}" presName="sibTrans" presStyleLbl="node1" presStyleIdx="1" presStyleCnt="4" custLinFactNeighborX="3034" custLinFactNeighborY="1171"/>
      <dgm:spPr/>
    </dgm:pt>
    <dgm:pt modelId="{7BCAECA2-2B01-401E-B5C9-9422A4C6108B}" type="pres">
      <dgm:prSet presAssocID="{10F4775A-5473-4380-AB92-FBE535504007}" presName="dummy" presStyleCnt="0"/>
      <dgm:spPr/>
    </dgm:pt>
    <dgm:pt modelId="{78F22F2E-F5A5-4D84-BBC8-7F18AC321791}" type="pres">
      <dgm:prSet presAssocID="{10F4775A-5473-4380-AB92-FBE535504007}" presName="node" presStyleLbl="revTx" presStyleIdx="2" presStyleCnt="4" custRadScaleRad="109826" custRadScaleInc="8347">
        <dgm:presLayoutVars>
          <dgm:bulletEnabled val="1"/>
        </dgm:presLayoutVars>
      </dgm:prSet>
      <dgm:spPr/>
    </dgm:pt>
    <dgm:pt modelId="{F86D5357-EB5B-41EA-B098-E19BF57973B6}" type="pres">
      <dgm:prSet presAssocID="{4073E115-30F6-4A04-ACDC-3DAB3BFBE85A}" presName="sibTrans" presStyleLbl="node1" presStyleIdx="2" presStyleCnt="4"/>
      <dgm:spPr/>
    </dgm:pt>
    <dgm:pt modelId="{75760C79-D52D-4994-A08E-2E46A3F77B34}" type="pres">
      <dgm:prSet presAssocID="{26A76B91-2834-470A-A6CD-2D74017A1424}" presName="dummy" presStyleCnt="0"/>
      <dgm:spPr/>
    </dgm:pt>
    <dgm:pt modelId="{9A6619D0-CBAB-4A0E-B81C-72DF922A1902}" type="pres">
      <dgm:prSet presAssocID="{26A76B91-2834-470A-A6CD-2D74017A1424}" presName="node" presStyleLbl="revTx" presStyleIdx="3" presStyleCnt="4" custScaleX="118672" custScaleY="80787" custRadScaleRad="99093" custRadScaleInc="-10307">
        <dgm:presLayoutVars>
          <dgm:bulletEnabled val="1"/>
        </dgm:presLayoutVars>
      </dgm:prSet>
      <dgm:spPr/>
    </dgm:pt>
    <dgm:pt modelId="{1955FBAA-3602-484E-BCA9-0B2416613EEB}" type="pres">
      <dgm:prSet presAssocID="{01FF4868-64A7-48D8-9F93-5DB685D016AD}" presName="sibTrans" presStyleLbl="node1" presStyleIdx="3" presStyleCnt="4" custScaleX="91704" custScaleY="92894"/>
      <dgm:spPr/>
    </dgm:pt>
  </dgm:ptLst>
  <dgm:cxnLst>
    <dgm:cxn modelId="{31538303-CF3C-4F64-AD42-D162436EA2FB}" type="presOf" srcId="{10F4775A-5473-4380-AB92-FBE535504007}" destId="{78F22F2E-F5A5-4D84-BBC8-7F18AC321791}" srcOrd="0" destOrd="0" presId="urn:microsoft.com/office/officeart/2005/8/layout/cycle1"/>
    <dgm:cxn modelId="{A033DA0D-AF83-4F47-B597-6477BFE79F61}" srcId="{F0CE31E6-894B-4562-A8F2-141453BB5E42}" destId="{4F8D37A4-28DB-4DB3-93B4-06240CE29E04}" srcOrd="0" destOrd="0" parTransId="{4E86BBF9-8E68-4CD9-9D4D-16EF53D88C49}" sibTransId="{EF0260DD-4F31-4286-A478-4E802AD871F4}"/>
    <dgm:cxn modelId="{E360B711-6531-457D-A7EF-7AF8AD242738}" type="presOf" srcId="{4073E115-30F6-4A04-ACDC-3DAB3BFBE85A}" destId="{F86D5357-EB5B-41EA-B098-E19BF57973B6}" srcOrd="0" destOrd="0" presId="urn:microsoft.com/office/officeart/2005/8/layout/cycle1"/>
    <dgm:cxn modelId="{2D30CA1C-8A11-4170-A599-619749EEA099}" srcId="{F0CE31E6-894B-4562-A8F2-141453BB5E42}" destId="{26A76B91-2834-470A-A6CD-2D74017A1424}" srcOrd="3" destOrd="0" parTransId="{5A40B75A-FF98-4AFC-BF60-BBE7C97ABCE1}" sibTransId="{01FF4868-64A7-48D8-9F93-5DB685D016AD}"/>
    <dgm:cxn modelId="{0529663A-E774-4595-94C1-4C52E5D2F823}" type="presOf" srcId="{4F8D37A4-28DB-4DB3-93B4-06240CE29E04}" destId="{AA2D34B1-6DB8-4A99-BC25-C4B28E2D658C}" srcOrd="0" destOrd="0" presId="urn:microsoft.com/office/officeart/2005/8/layout/cycle1"/>
    <dgm:cxn modelId="{739F0F47-DF4F-4BA3-A0DA-A2F98B507F2B}" type="presOf" srcId="{F0CE31E6-894B-4562-A8F2-141453BB5E42}" destId="{0EAF56C4-47BE-4A1D-BFB9-A0326E36B418}" srcOrd="0" destOrd="0" presId="urn:microsoft.com/office/officeart/2005/8/layout/cycle1"/>
    <dgm:cxn modelId="{38FC2754-A00A-4AC7-9B9F-4F3CA51F2EFA}" type="presOf" srcId="{26A76B91-2834-470A-A6CD-2D74017A1424}" destId="{9A6619D0-CBAB-4A0E-B81C-72DF922A1902}" srcOrd="0" destOrd="0" presId="urn:microsoft.com/office/officeart/2005/8/layout/cycle1"/>
    <dgm:cxn modelId="{30D62884-691B-406B-9E82-9FF626DFE54F}" srcId="{F0CE31E6-894B-4562-A8F2-141453BB5E42}" destId="{5145D296-595F-4FA0-90D9-EFFFA1E58472}" srcOrd="1" destOrd="0" parTransId="{16B41310-7D70-47B8-A3D3-95F2920171DA}" sibTransId="{575750AC-DAE7-4E5B-A5BE-F64CC3215C58}"/>
    <dgm:cxn modelId="{8E624098-6042-41D0-AF54-9E99AD87A8F1}" srcId="{F0CE31E6-894B-4562-A8F2-141453BB5E42}" destId="{10F4775A-5473-4380-AB92-FBE535504007}" srcOrd="2" destOrd="0" parTransId="{CBB5DA05-745E-49A1-9CD8-078E4774D213}" sibTransId="{4073E115-30F6-4A04-ACDC-3DAB3BFBE85A}"/>
    <dgm:cxn modelId="{606AB4A2-9CBB-426B-B5B8-44A1FBFC11CC}" type="presOf" srcId="{5145D296-595F-4FA0-90D9-EFFFA1E58472}" destId="{979A81E9-A7E4-4A4E-BA44-D21167028F88}" srcOrd="0" destOrd="0" presId="urn:microsoft.com/office/officeart/2005/8/layout/cycle1"/>
    <dgm:cxn modelId="{CE0DC9D3-D240-4051-B2F6-D7F27FE8C04C}" type="presOf" srcId="{01FF4868-64A7-48D8-9F93-5DB685D016AD}" destId="{1955FBAA-3602-484E-BCA9-0B2416613EEB}" srcOrd="0" destOrd="0" presId="urn:microsoft.com/office/officeart/2005/8/layout/cycle1"/>
    <dgm:cxn modelId="{6DBF7CD7-CACB-4F06-A972-346FBE4B4AF0}" type="presOf" srcId="{EF0260DD-4F31-4286-A478-4E802AD871F4}" destId="{445B354A-95A8-4BC0-83D5-530F624B0C36}" srcOrd="0" destOrd="0" presId="urn:microsoft.com/office/officeart/2005/8/layout/cycle1"/>
    <dgm:cxn modelId="{340630DD-16EC-4B68-B19D-C50299604E5B}" type="presOf" srcId="{575750AC-DAE7-4E5B-A5BE-F64CC3215C58}" destId="{EE02517B-2958-4AF0-A45E-77CDF17E3C8F}" srcOrd="0" destOrd="0" presId="urn:microsoft.com/office/officeart/2005/8/layout/cycle1"/>
    <dgm:cxn modelId="{CD34347D-8FF2-462A-B482-F0F785823410}" type="presParOf" srcId="{0EAF56C4-47BE-4A1D-BFB9-A0326E36B418}" destId="{3F6C882E-7EBF-490E-953F-F64AF55D025F}" srcOrd="0" destOrd="0" presId="urn:microsoft.com/office/officeart/2005/8/layout/cycle1"/>
    <dgm:cxn modelId="{849188D2-2C33-4B8F-9357-9493C4ABD501}" type="presParOf" srcId="{0EAF56C4-47BE-4A1D-BFB9-A0326E36B418}" destId="{AA2D34B1-6DB8-4A99-BC25-C4B28E2D658C}" srcOrd="1" destOrd="0" presId="urn:microsoft.com/office/officeart/2005/8/layout/cycle1"/>
    <dgm:cxn modelId="{80F42CD4-2C00-4795-A44C-61F269984F0A}" type="presParOf" srcId="{0EAF56C4-47BE-4A1D-BFB9-A0326E36B418}" destId="{445B354A-95A8-4BC0-83D5-530F624B0C36}" srcOrd="2" destOrd="0" presId="urn:microsoft.com/office/officeart/2005/8/layout/cycle1"/>
    <dgm:cxn modelId="{CA7F463C-EA90-4587-8FD6-21F26C2FB2B8}" type="presParOf" srcId="{0EAF56C4-47BE-4A1D-BFB9-A0326E36B418}" destId="{C7B4D042-803C-46D9-A6D4-0D61BB98E177}" srcOrd="3" destOrd="0" presId="urn:microsoft.com/office/officeart/2005/8/layout/cycle1"/>
    <dgm:cxn modelId="{529B7C06-84D1-446F-9FD5-717A63B74F99}" type="presParOf" srcId="{0EAF56C4-47BE-4A1D-BFB9-A0326E36B418}" destId="{979A81E9-A7E4-4A4E-BA44-D21167028F88}" srcOrd="4" destOrd="0" presId="urn:microsoft.com/office/officeart/2005/8/layout/cycle1"/>
    <dgm:cxn modelId="{207BFDEE-773E-4169-B9C7-BDF05231C001}" type="presParOf" srcId="{0EAF56C4-47BE-4A1D-BFB9-A0326E36B418}" destId="{EE02517B-2958-4AF0-A45E-77CDF17E3C8F}" srcOrd="5" destOrd="0" presId="urn:microsoft.com/office/officeart/2005/8/layout/cycle1"/>
    <dgm:cxn modelId="{44B865E3-A293-43DE-ACB2-98F82FC75563}" type="presParOf" srcId="{0EAF56C4-47BE-4A1D-BFB9-A0326E36B418}" destId="{7BCAECA2-2B01-401E-B5C9-9422A4C6108B}" srcOrd="6" destOrd="0" presId="urn:microsoft.com/office/officeart/2005/8/layout/cycle1"/>
    <dgm:cxn modelId="{24E17494-F4EF-414E-8D60-AC8C6C50E2E0}" type="presParOf" srcId="{0EAF56C4-47BE-4A1D-BFB9-A0326E36B418}" destId="{78F22F2E-F5A5-4D84-BBC8-7F18AC321791}" srcOrd="7" destOrd="0" presId="urn:microsoft.com/office/officeart/2005/8/layout/cycle1"/>
    <dgm:cxn modelId="{070E9783-4C4E-4804-BD0B-51596FFB68C8}" type="presParOf" srcId="{0EAF56C4-47BE-4A1D-BFB9-A0326E36B418}" destId="{F86D5357-EB5B-41EA-B098-E19BF57973B6}" srcOrd="8" destOrd="0" presId="urn:microsoft.com/office/officeart/2005/8/layout/cycle1"/>
    <dgm:cxn modelId="{91C4C0D0-23B4-4390-815C-C322B08B11A7}" type="presParOf" srcId="{0EAF56C4-47BE-4A1D-BFB9-A0326E36B418}" destId="{75760C79-D52D-4994-A08E-2E46A3F77B34}" srcOrd="9" destOrd="0" presId="urn:microsoft.com/office/officeart/2005/8/layout/cycle1"/>
    <dgm:cxn modelId="{7807693D-3FF0-44A6-864B-A17FAD6F27A5}" type="presParOf" srcId="{0EAF56C4-47BE-4A1D-BFB9-A0326E36B418}" destId="{9A6619D0-CBAB-4A0E-B81C-72DF922A1902}" srcOrd="10" destOrd="0" presId="urn:microsoft.com/office/officeart/2005/8/layout/cycle1"/>
    <dgm:cxn modelId="{6293435E-BC4D-4E2F-9702-230A83AEC680}" type="presParOf" srcId="{0EAF56C4-47BE-4A1D-BFB9-A0326E36B418}" destId="{1955FBAA-3602-484E-BCA9-0B2416613EEB}" srcOrd="11" destOrd="0" presId="urn:microsoft.com/office/officeart/2005/8/layout/cycle1"/>
  </dgm:cxnLst>
  <dgm:bg>
    <a:solidFill>
      <a:schemeClr val="bg2">
        <a:lumMod val="90000"/>
      </a:schemeClr>
    </a:solidFill>
  </dgm:bg>
  <dgm:whole>
    <a:ln>
      <a:solidFill>
        <a:schemeClr val="accent6">
          <a:lumMod val="60000"/>
          <a:lumOff val="4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D34B1-6DB8-4A99-BC25-C4B28E2D658C}">
      <dsp:nvSpPr>
        <dsp:cNvPr id="0" name=""/>
        <dsp:cNvSpPr/>
      </dsp:nvSpPr>
      <dsp:spPr>
        <a:xfrm>
          <a:off x="2315789" y="324728"/>
          <a:ext cx="1265610" cy="1069646"/>
        </a:xfrm>
        <a:prstGeom prst="rect">
          <a:avLst/>
        </a:prstGeom>
        <a:noFill/>
        <a:ln>
          <a:solidFill>
            <a:schemeClr val="tx2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itchFamily="18" charset="0"/>
              <a:cs typeface="Times New Roman" pitchFamily="18" charset="0"/>
            </a:rPr>
            <a:t>Income &amp; economic status</a:t>
          </a:r>
          <a:endParaRPr lang="en-US" sz="2000" kern="1200" dirty="0"/>
        </a:p>
      </dsp:txBody>
      <dsp:txXfrm>
        <a:off x="2315789" y="324728"/>
        <a:ext cx="1265610" cy="1069646"/>
      </dsp:txXfrm>
    </dsp:sp>
    <dsp:sp modelId="{445B354A-95A8-4BC0-83D5-530F624B0C36}">
      <dsp:nvSpPr>
        <dsp:cNvPr id="0" name=""/>
        <dsp:cNvSpPr/>
      </dsp:nvSpPr>
      <dsp:spPr>
        <a:xfrm>
          <a:off x="311181" y="432053"/>
          <a:ext cx="3273584" cy="3273584"/>
        </a:xfrm>
        <a:prstGeom prst="circularArrow">
          <a:avLst>
            <a:gd name="adj1" fmla="val 6906"/>
            <a:gd name="adj2" fmla="val 465691"/>
            <a:gd name="adj3" fmla="val 21299788"/>
            <a:gd name="adj4" fmla="val 19913279"/>
            <a:gd name="adj5" fmla="val 80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9A81E9-A7E4-4A4E-BA44-D21167028F88}">
      <dsp:nvSpPr>
        <dsp:cNvPr id="0" name=""/>
        <dsp:cNvSpPr/>
      </dsp:nvSpPr>
      <dsp:spPr>
        <a:xfrm>
          <a:off x="2421991" y="2117191"/>
          <a:ext cx="1159408" cy="1159408"/>
        </a:xfrm>
        <a:prstGeom prst="rect">
          <a:avLst/>
        </a:prstGeom>
        <a:noFill/>
        <a:ln>
          <a:solidFill>
            <a:schemeClr val="accent6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itchFamily="18" charset="0"/>
              <a:cs typeface="Times New Roman" pitchFamily="18" charset="0"/>
            </a:rPr>
            <a:t>Nutrition</a:t>
          </a:r>
        </a:p>
      </dsp:txBody>
      <dsp:txXfrm>
        <a:off x="2421991" y="2117191"/>
        <a:ext cx="1159408" cy="1159408"/>
      </dsp:txXfrm>
    </dsp:sp>
    <dsp:sp modelId="{EE02517B-2958-4AF0-A45E-77CDF17E3C8F}">
      <dsp:nvSpPr>
        <dsp:cNvPr id="0" name=""/>
        <dsp:cNvSpPr/>
      </dsp:nvSpPr>
      <dsp:spPr>
        <a:xfrm>
          <a:off x="353297" y="225501"/>
          <a:ext cx="3273584" cy="3273584"/>
        </a:xfrm>
        <a:prstGeom prst="circularArrow">
          <a:avLst>
            <a:gd name="adj1" fmla="val 6906"/>
            <a:gd name="adj2" fmla="val 465691"/>
            <a:gd name="adj3" fmla="val 6546466"/>
            <a:gd name="adj4" fmla="val 4053801"/>
            <a:gd name="adj5" fmla="val 80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F22F2E-F5A5-4D84-BBC8-7F18AC321791}">
      <dsp:nvSpPr>
        <dsp:cNvPr id="0" name=""/>
        <dsp:cNvSpPr/>
      </dsp:nvSpPr>
      <dsp:spPr>
        <a:xfrm>
          <a:off x="102297" y="2091244"/>
          <a:ext cx="1159408" cy="1159408"/>
        </a:xfrm>
        <a:prstGeom prst="rect">
          <a:avLst/>
        </a:prstGeom>
        <a:noFill/>
        <a:ln>
          <a:solidFill>
            <a:schemeClr val="accent6">
              <a:lumMod val="75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itchFamily="18" charset="0"/>
              <a:cs typeface="Times New Roman" pitchFamily="18" charset="0"/>
            </a:rPr>
            <a:t>Political system of the country</a:t>
          </a:r>
        </a:p>
      </dsp:txBody>
      <dsp:txXfrm>
        <a:off x="102297" y="2091244"/>
        <a:ext cx="1159408" cy="1159408"/>
      </dsp:txXfrm>
    </dsp:sp>
    <dsp:sp modelId="{F86D5357-EB5B-41EA-B098-E19BF57973B6}">
      <dsp:nvSpPr>
        <dsp:cNvPr id="0" name=""/>
        <dsp:cNvSpPr/>
      </dsp:nvSpPr>
      <dsp:spPr>
        <a:xfrm>
          <a:off x="85345" y="226187"/>
          <a:ext cx="3273584" cy="3273584"/>
        </a:xfrm>
        <a:prstGeom prst="circularArrow">
          <a:avLst>
            <a:gd name="adj1" fmla="val 6906"/>
            <a:gd name="adj2" fmla="val 465691"/>
            <a:gd name="adj3" fmla="val 12082245"/>
            <a:gd name="adj4" fmla="val 10233656"/>
            <a:gd name="adj5" fmla="val 80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6619D0-CBAB-4A0E-B81C-72DF922A1902}">
      <dsp:nvSpPr>
        <dsp:cNvPr id="0" name=""/>
        <dsp:cNvSpPr/>
      </dsp:nvSpPr>
      <dsp:spPr>
        <a:xfrm>
          <a:off x="94694" y="248729"/>
          <a:ext cx="1375893" cy="936651"/>
        </a:xfrm>
        <a:prstGeom prst="rect">
          <a:avLst/>
        </a:prstGeom>
        <a:noFill/>
        <a:ln>
          <a:solidFill>
            <a:schemeClr val="accent5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Times New Roman" pitchFamily="18" charset="0"/>
              <a:cs typeface="Times New Roman" pitchFamily="18" charset="0"/>
            </a:rPr>
            <a:t>Education</a:t>
          </a:r>
        </a:p>
      </dsp:txBody>
      <dsp:txXfrm>
        <a:off x="94694" y="248729"/>
        <a:ext cx="1375893" cy="936651"/>
      </dsp:txXfrm>
    </dsp:sp>
    <dsp:sp modelId="{1955FBAA-3602-484E-BCA9-0B2416613EEB}">
      <dsp:nvSpPr>
        <dsp:cNvPr id="0" name=""/>
        <dsp:cNvSpPr/>
      </dsp:nvSpPr>
      <dsp:spPr>
        <a:xfrm>
          <a:off x="308816" y="130656"/>
          <a:ext cx="3002008" cy="3040963"/>
        </a:xfrm>
        <a:prstGeom prst="circularArrow">
          <a:avLst>
            <a:gd name="adj1" fmla="val 6906"/>
            <a:gd name="adj2" fmla="val 465691"/>
            <a:gd name="adj3" fmla="val 17013295"/>
            <a:gd name="adj4" fmla="val 15353612"/>
            <a:gd name="adj5" fmla="val 805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6C295-E052-402D-9533-E961B9E44A71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22B27-7310-4DDD-AB3D-67372B3098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22B27-7310-4DDD-AB3D-67372B30988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5334" y="1339392"/>
            <a:ext cx="7877666" cy="14478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Zoonoses and their Socioeconomic Impact</a:t>
            </a:r>
          </a:p>
        </p:txBody>
      </p:sp>
      <p:pic>
        <p:nvPicPr>
          <p:cNvPr id="4" name="Picture 2" descr="Image result for zoono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34" y="2787192"/>
            <a:ext cx="7877666" cy="376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Our Clients | Jivesna Tech">
            <a:extLst>
              <a:ext uri="{FF2B5EF4-FFF2-40B4-BE49-F238E27FC236}">
                <a16:creationId xmlns:a16="http://schemas.microsoft.com/office/drawing/2014/main" id="{62041F72-9FC6-42B8-AF20-30DA5E9BC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Bihar Veterinary College - Wikipedia">
            <a:extLst>
              <a:ext uri="{FF2B5EF4-FFF2-40B4-BE49-F238E27FC236}">
                <a16:creationId xmlns:a16="http://schemas.microsoft.com/office/drawing/2014/main" id="{8B3D63AC-D4E3-4E94-BC04-6F7F61518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816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word 'zoonoses' (zoonosis,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was coined by a German physician Rudolf Virchow in 1885. 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Greek word, ‘Zoo’ means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and ‘noses’ means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WHO defined zoonoses as "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those diseases and infections which are naturally transmitted between vertebrate animals and 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". </a:t>
            </a:r>
          </a:p>
          <a:p>
            <a:endParaRPr lang="en-US" dirty="0"/>
          </a:p>
        </p:txBody>
      </p:sp>
      <p:pic>
        <p:nvPicPr>
          <p:cNvPr id="7" name="Picture 14" descr="Our Clients | Jivesna Tech">
            <a:extLst>
              <a:ext uri="{FF2B5EF4-FFF2-40B4-BE49-F238E27FC236}">
                <a16:creationId xmlns:a16="http://schemas.microsoft.com/office/drawing/2014/main" id="{90F4D522-90A1-4C13-9802-3FF9CC9B1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Bihar Veterinary College - Wikipedia">
            <a:extLst>
              <a:ext uri="{FF2B5EF4-FFF2-40B4-BE49-F238E27FC236}">
                <a16:creationId xmlns:a16="http://schemas.microsoft.com/office/drawing/2014/main" id="{66B39B6B-6E47-454E-92E7-172DE076A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CCC58821-A483-47A5-A7EE-674EC4D9D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2728" y="274638"/>
            <a:ext cx="5787272" cy="844104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altLang="en-US" sz="3600" dirty="0">
                <a:latin typeface="Tahoma" panose="020B0604030504040204" pitchFamily="34" charset="0"/>
                <a:cs typeface="Tahoma" panose="020B0604030504040204" pitchFamily="34" charset="0"/>
              </a:rPr>
              <a:t>Human pathogens &amp; Zoonoses</a:t>
            </a:r>
          </a:p>
        </p:txBody>
      </p:sp>
      <p:graphicFrame>
        <p:nvGraphicFramePr>
          <p:cNvPr id="87043" name="Object 3">
            <a:extLst>
              <a:ext uri="{FF2B5EF4-FFF2-40B4-BE49-F238E27FC236}">
                <a16:creationId xmlns:a16="http://schemas.microsoft.com/office/drawing/2014/main" id="{0573F76C-35E0-4EC2-8E1E-5507736A5F14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020291"/>
              </p:ext>
            </p:extLst>
          </p:nvPr>
        </p:nvGraphicFramePr>
        <p:xfrm>
          <a:off x="5410200" y="1440657"/>
          <a:ext cx="2209800" cy="2521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3" imgW="8743950" imgH="4019645" progId="Excel.Chart.8">
                  <p:embed/>
                </p:oleObj>
              </mc:Choice>
              <mc:Fallback>
                <p:oleObj name="Chart" r:id="rId3" imgW="8743950" imgH="4019645" progId="Excel.Chart.8">
                  <p:embed/>
                  <p:pic>
                    <p:nvPicPr>
                      <p:cNvPr id="87043" name="Object 3">
                        <a:extLst>
                          <a:ext uri="{FF2B5EF4-FFF2-40B4-BE49-F238E27FC236}">
                            <a16:creationId xmlns:a16="http://schemas.microsoft.com/office/drawing/2014/main" id="{0573F76C-35E0-4EC2-8E1E-5507736A5F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0521" t="36331" r="1370" b="36594"/>
                      <a:stretch>
                        <a:fillRect/>
                      </a:stretch>
                    </p:blipFill>
                    <p:spPr bwMode="auto">
                      <a:xfrm>
                        <a:off x="5410200" y="1440657"/>
                        <a:ext cx="2209800" cy="2521743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4" name="Object 4">
            <a:extLst>
              <a:ext uri="{FF2B5EF4-FFF2-40B4-BE49-F238E27FC236}">
                <a16:creationId xmlns:a16="http://schemas.microsoft.com/office/drawing/2014/main" id="{EDDAE2D9-376A-442D-9D72-7682D5C4FE6B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8353821"/>
              </p:ext>
            </p:extLst>
          </p:nvPr>
        </p:nvGraphicFramePr>
        <p:xfrm>
          <a:off x="64072" y="1417638"/>
          <a:ext cx="5346128" cy="254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5" imgW="8743950" imgH="4019645" progId="Excel.Chart.8">
                  <p:embed/>
                </p:oleObj>
              </mc:Choice>
              <mc:Fallback>
                <p:oleObj name="Chart" r:id="rId5" imgW="8743950" imgH="4019645" progId="Excel.Chart.8">
                  <p:embed/>
                  <p:pic>
                    <p:nvPicPr>
                      <p:cNvPr id="87044" name="Object 4">
                        <a:extLst>
                          <a:ext uri="{FF2B5EF4-FFF2-40B4-BE49-F238E27FC236}">
                            <a16:creationId xmlns:a16="http://schemas.microsoft.com/office/drawing/2014/main" id="{EDDAE2D9-376A-442D-9D72-7682D5C4FE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031" t="32996" r="30898" b="33150"/>
                      <a:stretch>
                        <a:fillRect/>
                      </a:stretch>
                    </p:blipFill>
                    <p:spPr bwMode="auto">
                      <a:xfrm>
                        <a:off x="64072" y="1417638"/>
                        <a:ext cx="5346128" cy="254476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5" name="Text Box 5">
            <a:extLst>
              <a:ext uri="{FF2B5EF4-FFF2-40B4-BE49-F238E27FC236}">
                <a16:creationId xmlns:a16="http://schemas.microsoft.com/office/drawing/2014/main" id="{1C65E77F-9B71-4AB2-938A-C33DDB7A7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94583"/>
            <a:ext cx="356883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</a:rPr>
              <a:t> List is continuously expanding</a:t>
            </a: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558F8CB4-2646-48FE-B43D-A5CC3E3FD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068385"/>
              </p:ext>
            </p:extLst>
          </p:nvPr>
        </p:nvGraphicFramePr>
        <p:xfrm>
          <a:off x="4686252" y="3985418"/>
          <a:ext cx="4419600" cy="2872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6" imgW="6648402" imgH="3286268" progId="Excel.Chart.8">
                  <p:embed/>
                </p:oleObj>
              </mc:Choice>
              <mc:Fallback>
                <p:oleObj name="Chart" r:id="rId6" imgW="6648402" imgH="3286268" progId="Excel.Chart.8">
                  <p:embed/>
                  <p:pic>
                    <p:nvPicPr>
                      <p:cNvPr id="88067" name="Object 3">
                        <a:extLst>
                          <a:ext uri="{FF2B5EF4-FFF2-40B4-BE49-F238E27FC236}">
                            <a16:creationId xmlns:a16="http://schemas.microsoft.com/office/drawing/2014/main" id="{9E26D8D7-EEB7-498B-89E3-98161282AF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731" t="2319" r="15186" b="4927"/>
                      <a:stretch>
                        <a:fillRect/>
                      </a:stretch>
                    </p:blipFill>
                    <p:spPr bwMode="auto">
                      <a:xfrm>
                        <a:off x="4686252" y="3985418"/>
                        <a:ext cx="4419600" cy="2872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4" descr="Our Clients | Jivesna Tech">
            <a:extLst>
              <a:ext uri="{FF2B5EF4-FFF2-40B4-BE49-F238E27FC236}">
                <a16:creationId xmlns:a16="http://schemas.microsoft.com/office/drawing/2014/main" id="{BEA04429-2420-4C6E-B92F-AFCB6973B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Bihar Veterinary College - Wikipedia">
            <a:extLst>
              <a:ext uri="{FF2B5EF4-FFF2-40B4-BE49-F238E27FC236}">
                <a16:creationId xmlns:a16="http://schemas.microsoft.com/office/drawing/2014/main" id="{833C3873-95FA-4917-B862-B6129706A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ln>
            <a:solidFill>
              <a:schemeClr val="accent2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6" name="Picture 14" descr="Our Clients | Jivesna Tech">
            <a:extLst>
              <a:ext uri="{FF2B5EF4-FFF2-40B4-BE49-F238E27FC236}">
                <a16:creationId xmlns:a16="http://schemas.microsoft.com/office/drawing/2014/main" id="{E4786DA8-9B78-4EC8-9511-ED6070E38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Bihar Veterinary College - Wikipedia">
            <a:extLst>
              <a:ext uri="{FF2B5EF4-FFF2-40B4-BE49-F238E27FC236}">
                <a16:creationId xmlns:a16="http://schemas.microsoft.com/office/drawing/2014/main" id="{68F8AD0C-AC0B-4EF9-BB98-23A67AB1E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Image result for zoonoses data OIE">
            <a:extLst>
              <a:ext uri="{FF2B5EF4-FFF2-40B4-BE49-F238E27FC236}">
                <a16:creationId xmlns:a16="http://schemas.microsoft.com/office/drawing/2014/main" id="{D476D2CF-DEC5-4E06-B508-4CC01AEDA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41048"/>
            <a:ext cx="8081128" cy="468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2EF8B01-B598-40F8-B07E-2C47DEAD1A4A}"/>
              </a:ext>
            </a:extLst>
          </p:cNvPr>
          <p:cNvSpPr/>
          <p:nvPr/>
        </p:nvSpPr>
        <p:spPr>
          <a:xfrm>
            <a:off x="7467600" y="5816165"/>
            <a:ext cx="10668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   (OIE)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11072" cy="9445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n-US" sz="2400" b="1" dirty="0"/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Socio-economic Impact of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Diseases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  <a:ln>
            <a:solidFill>
              <a:schemeClr val="accent2"/>
            </a:solidFill>
          </a:ln>
        </p:spPr>
        <p:txBody>
          <a:bodyPr/>
          <a:lstStyle/>
          <a:p>
            <a:pPr algn="just"/>
            <a:r>
              <a:rPr lang="en-US" dirty="0"/>
              <a:t>Socio-economic conditions prevalent in an area- Occurrence and distribution of any zoonotic diseases</a:t>
            </a:r>
          </a:p>
          <a:p>
            <a:pPr algn="just"/>
            <a:endParaRPr lang="en-US" b="1" dirty="0"/>
          </a:p>
          <a:p>
            <a:pPr algn="just"/>
            <a:endParaRPr lang="en-US" b="1" dirty="0"/>
          </a:p>
          <a:p>
            <a:pPr algn="just"/>
            <a:endParaRPr lang="en-US" dirty="0"/>
          </a:p>
          <a:p>
            <a:endParaRPr lang="en-US" dirty="0"/>
          </a:p>
        </p:txBody>
      </p:sp>
      <p:pic>
        <p:nvPicPr>
          <p:cNvPr id="4" name="Picture 14" descr="Our Clients | Jivesna Tech">
            <a:extLst>
              <a:ext uri="{FF2B5EF4-FFF2-40B4-BE49-F238E27FC236}">
                <a16:creationId xmlns:a16="http://schemas.microsoft.com/office/drawing/2014/main" id="{A1403C61-188C-466F-BB37-DD94FF8C9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Bihar Veterinary College - Wikipedia">
            <a:extLst>
              <a:ext uri="{FF2B5EF4-FFF2-40B4-BE49-F238E27FC236}">
                <a16:creationId xmlns:a16="http://schemas.microsoft.com/office/drawing/2014/main" id="{B09610F4-964C-4350-98BE-F5769D29E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Image result for zoonoses">
            <a:extLst>
              <a:ext uri="{FF2B5EF4-FFF2-40B4-BE49-F238E27FC236}">
                <a16:creationId xmlns:a16="http://schemas.microsoft.com/office/drawing/2014/main" id="{87D31BDD-3FBA-4A9F-83E1-3C4B9F9EFA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2033" r="3566" b="39341"/>
          <a:stretch/>
        </p:blipFill>
        <p:spPr bwMode="auto">
          <a:xfrm>
            <a:off x="1219200" y="2971800"/>
            <a:ext cx="6781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924819"/>
              </p:ext>
            </p:extLst>
          </p:nvPr>
        </p:nvGraphicFramePr>
        <p:xfrm>
          <a:off x="2971800" y="1828800"/>
          <a:ext cx="3581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457360" y="1295793"/>
            <a:ext cx="2743200" cy="2667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b="1" dirty="0"/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It determines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Family size,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Standard of living,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Quality of life,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Purchasing power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The pattern of disease.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Imp. factor in seeking health care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840" y="1333500"/>
            <a:ext cx="304800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Illiteracy  coincides with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Poverty,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Malnutrition,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Ill health,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High infant &amp; child     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mortality rates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377233" y="5100532"/>
            <a:ext cx="274320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Directly correlates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with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Susceptibility to disease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Well nourished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less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prone to infections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Malnourished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More 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prone to infections </a:t>
            </a:r>
          </a:p>
        </p:txBody>
      </p:sp>
      <p:sp>
        <p:nvSpPr>
          <p:cNvPr id="8" name="Rectangle 7"/>
          <p:cNvSpPr/>
          <p:nvPr/>
        </p:nvSpPr>
        <p:spPr>
          <a:xfrm>
            <a:off x="95840" y="3886200"/>
            <a:ext cx="287596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Effects the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Implementation of   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health technologies </a:t>
            </a:r>
          </a:p>
          <a:p>
            <a:pPr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Decisions concerning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Resource allocation,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Manpower policy,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Choice of technology,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Availability &amp;  accessibility of the health services</a:t>
            </a:r>
          </a:p>
        </p:txBody>
      </p:sp>
      <p:pic>
        <p:nvPicPr>
          <p:cNvPr id="9" name="Picture 14" descr="Our Clients | Jivesna Tech">
            <a:extLst>
              <a:ext uri="{FF2B5EF4-FFF2-40B4-BE49-F238E27FC236}">
                <a16:creationId xmlns:a16="http://schemas.microsoft.com/office/drawing/2014/main" id="{BD3C5636-5314-4916-A9A3-74700AC6D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Bihar Veterinary College - Wikipedia">
            <a:extLst>
              <a:ext uri="{FF2B5EF4-FFF2-40B4-BE49-F238E27FC236}">
                <a16:creationId xmlns:a16="http://schemas.microsoft.com/office/drawing/2014/main" id="{1BCDC44C-E7C6-49B8-8BE5-7D7A0B25A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2728" y="274638"/>
            <a:ext cx="5789694" cy="94456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/>
              <a:t>Effects of Zoonoses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3162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diseases have negative effects in the form of: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Loss to economy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Loss of man-hour, man-day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productivity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Monetary loss due loss of animals, production and treatment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Restriction on and reduction in international trade of animals</a:t>
            </a:r>
          </a:p>
          <a:p>
            <a:pPr lvl="1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Reduced travel and tourism to the affected areas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Loss of lives both animal and human</a:t>
            </a:r>
          </a:p>
          <a:p>
            <a:endParaRPr lang="en-US" dirty="0"/>
          </a:p>
        </p:txBody>
      </p:sp>
      <p:pic>
        <p:nvPicPr>
          <p:cNvPr id="4" name="Picture 14" descr="Our Clients | Jivesna Tech">
            <a:extLst>
              <a:ext uri="{FF2B5EF4-FFF2-40B4-BE49-F238E27FC236}">
                <a16:creationId xmlns:a16="http://schemas.microsoft.com/office/drawing/2014/main" id="{6EFFE46F-017A-4F06-BB7E-B06B2DA8B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Bihar Veterinary College - Wikipedia">
            <a:extLst>
              <a:ext uri="{FF2B5EF4-FFF2-40B4-BE49-F238E27FC236}">
                <a16:creationId xmlns:a16="http://schemas.microsoft.com/office/drawing/2014/main" id="{6AA83F3A-4D50-48D9-80B1-05990C0A5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33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epartment BVC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1339391"/>
            <a:ext cx="8229600" cy="5366209"/>
          </a:xfrm>
          <a:prstGeom prst="rect">
            <a:avLst/>
          </a:prstGeom>
          <a:noFill/>
        </p:spPr>
      </p:pic>
      <p:pic>
        <p:nvPicPr>
          <p:cNvPr id="3" name="Picture 14" descr="Our Clients | Jivesna Tech">
            <a:extLst>
              <a:ext uri="{FF2B5EF4-FFF2-40B4-BE49-F238E27FC236}">
                <a16:creationId xmlns:a16="http://schemas.microsoft.com/office/drawing/2014/main" id="{A6B20D15-3CC8-469C-8116-A71F577DC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" y="-3220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6" descr="Bihar Veterinary College - Wikipedia">
            <a:extLst>
              <a:ext uri="{FF2B5EF4-FFF2-40B4-BE49-F238E27FC236}">
                <a16:creationId xmlns:a16="http://schemas.microsoft.com/office/drawing/2014/main" id="{15B15FC1-7885-457D-9540-111FAC692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2422" y="3142"/>
            <a:ext cx="1517650" cy="121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269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Wingdings</vt:lpstr>
      <vt:lpstr>Office Theme</vt:lpstr>
      <vt:lpstr>Chart</vt:lpstr>
      <vt:lpstr>Zoonoses and their Socioeconomic Impact</vt:lpstr>
      <vt:lpstr>PowerPoint Presentation</vt:lpstr>
      <vt:lpstr>Human pathogens &amp; Zoonoses</vt:lpstr>
      <vt:lpstr>PowerPoint Presentation</vt:lpstr>
      <vt:lpstr> Socio-economic Impact of Zoonotic Diseases </vt:lpstr>
      <vt:lpstr>PowerPoint Presentation</vt:lpstr>
      <vt:lpstr>Effects of Zoonoses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Definition, History and Socioeconomic Impact of Zoonoses</dc:title>
  <dc:creator>user</dc:creator>
  <cp:lastModifiedBy>dranjayvet@gmail.com</cp:lastModifiedBy>
  <cp:revision>6</cp:revision>
  <dcterms:created xsi:type="dcterms:W3CDTF">2006-08-16T00:00:00Z</dcterms:created>
  <dcterms:modified xsi:type="dcterms:W3CDTF">2020-04-11T08:51:57Z</dcterms:modified>
</cp:coreProperties>
</file>