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62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2" r:id="rId15"/>
    <p:sldId id="273" r:id="rId16"/>
    <p:sldId id="274" r:id="rId17"/>
    <p:sldId id="275" r:id="rId18"/>
    <p:sldId id="289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77" d="100"/>
          <a:sy n="77" d="100"/>
        </p:scale>
        <p:origin x="-1176" y="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lqqBU5T3Gas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9y03R9WVnGY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Andalus" pitchFamily="18" charset="-78"/>
                <a:cs typeface="Andalus" pitchFamily="18" charset="-78"/>
              </a:rPr>
              <a:t>Utilization of Skin and Hides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8600" y="1447800"/>
            <a:ext cx="4724400" cy="5105400"/>
          </a:xfrm>
        </p:spPr>
        <p:txBody>
          <a:bodyPr>
            <a:noAutofit/>
          </a:bodyPr>
          <a:lstStyle/>
          <a:p>
            <a:endParaRPr lang="en-US" sz="2200" dirty="0" smtClean="0">
              <a:latin typeface="Andalus" pitchFamily="18" charset="-78"/>
              <a:cs typeface="Andalus" pitchFamily="18" charset="-78"/>
            </a:endParaRPr>
          </a:p>
          <a:p>
            <a:pPr marL="0" indent="0">
              <a:buNone/>
            </a:pP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(A part of Unit III- 3</a:t>
            </a:r>
            <a:r>
              <a:rPr lang="en-US" sz="2200" baseline="30000" dirty="0" smtClean="0">
                <a:latin typeface="Andalus" pitchFamily="18" charset="-78"/>
                <a:cs typeface="Andalus" pitchFamily="18" charset="-78"/>
              </a:rPr>
              <a:t>rd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 Prof. Year)</a:t>
            </a:r>
          </a:p>
          <a:p>
            <a:pPr marL="0" indent="0">
              <a:buNone/>
            </a:pPr>
            <a:endParaRPr lang="en-US" sz="2200" dirty="0">
              <a:latin typeface="Andalus" pitchFamily="18" charset="-78"/>
              <a:cs typeface="Andalus" pitchFamily="18" charset="-78"/>
            </a:endParaRPr>
          </a:p>
          <a:p>
            <a:pPr marL="0" indent="0">
              <a:buNone/>
            </a:pPr>
            <a:endParaRPr lang="en-US" sz="2200" dirty="0" smtClean="0">
              <a:latin typeface="Andalus" pitchFamily="18" charset="-78"/>
              <a:cs typeface="Andalus" pitchFamily="18" charset="-78"/>
            </a:endParaRPr>
          </a:p>
          <a:p>
            <a:pPr marL="0" indent="0">
              <a:buNone/>
            </a:pPr>
            <a:endParaRPr lang="en-US" sz="2200" dirty="0">
              <a:latin typeface="Andalus" pitchFamily="18" charset="-78"/>
              <a:cs typeface="Andalus" pitchFamily="18" charset="-78"/>
            </a:endParaRPr>
          </a:p>
          <a:p>
            <a:pPr marL="0" indent="0">
              <a:buNone/>
            </a:pPr>
            <a:endParaRPr lang="en-US" sz="2200" dirty="0" smtClean="0">
              <a:latin typeface="Andalus" pitchFamily="18" charset="-78"/>
              <a:cs typeface="Andalus" pitchFamily="18" charset="-78"/>
            </a:endParaRPr>
          </a:p>
          <a:p>
            <a:pPr marL="0" indent="0">
              <a:buNone/>
            </a:pP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Dr. Gargi </a:t>
            </a:r>
            <a:r>
              <a:rPr lang="en-US" sz="2200" dirty="0" err="1" smtClean="0">
                <a:latin typeface="Andalus" pitchFamily="18" charset="-78"/>
                <a:cs typeface="Andalus" pitchFamily="18" charset="-78"/>
              </a:rPr>
              <a:t>Mahapatra</a:t>
            </a:r>
            <a:endParaRPr lang="en-US" sz="2200" dirty="0" smtClean="0">
              <a:latin typeface="Andalus" pitchFamily="18" charset="-78"/>
              <a:cs typeface="Andalus" pitchFamily="18" charset="-78"/>
            </a:endParaRPr>
          </a:p>
          <a:p>
            <a:pPr marL="0" indent="0">
              <a:buNone/>
            </a:pP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Asst. Prof. cum Jnr. Sc.</a:t>
            </a:r>
          </a:p>
          <a:p>
            <a:pPr marL="0" indent="0">
              <a:buNone/>
            </a:pP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Dept. of Livestock Products Technology</a:t>
            </a:r>
          </a:p>
          <a:p>
            <a:pPr marL="0" indent="0">
              <a:buNone/>
            </a:pP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Bihar Veterinary College</a:t>
            </a:r>
          </a:p>
          <a:p>
            <a:pPr marL="0" indent="0">
              <a:buNone/>
            </a:pP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BASU, Patna.</a:t>
            </a:r>
          </a:p>
          <a:p>
            <a:pPr marL="0" indent="0">
              <a:buNone/>
            </a:pPr>
            <a:endParaRPr lang="en-US" sz="2200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1027" name="Picture 3" descr="C:\Users\Dr. A K Singh\Desktop\images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600200"/>
            <a:ext cx="2647950" cy="172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Dr. A K Singh\Desktop\image 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0"/>
            <a:ext cx="32766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641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u="sng" dirty="0" smtClean="0">
                <a:latin typeface="Andalus" pitchFamily="18" charset="-78"/>
                <a:cs typeface="Andalus" pitchFamily="18" charset="-78"/>
              </a:rPr>
              <a:t>Flaying of Fallen Animals</a:t>
            </a:r>
            <a:endParaRPr lang="en-US" sz="4000" u="sng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>
                <a:latin typeface="Andalus" pitchFamily="18" charset="-78"/>
                <a:cs typeface="Andalus" pitchFamily="18" charset="-78"/>
              </a:rPr>
              <a:t>D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ifficult due to </a:t>
            </a:r>
            <a:r>
              <a:rPr lang="en-US" sz="2800" dirty="0" smtClean="0">
                <a:solidFill>
                  <a:srgbClr val="0070C0"/>
                </a:solidFill>
                <a:latin typeface="Andalus" pitchFamily="18" charset="-78"/>
                <a:cs typeface="Andalus" pitchFamily="18" charset="-78"/>
              </a:rPr>
              <a:t>harder connective tissue.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Coagulated blood capillaries stain the hide 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Leads to </a:t>
            </a:r>
            <a:r>
              <a:rPr lang="en-US" sz="2800" dirty="0" smtClean="0">
                <a:solidFill>
                  <a:srgbClr val="0070C0"/>
                </a:solidFill>
                <a:latin typeface="Andalus" pitchFamily="18" charset="-78"/>
                <a:cs typeface="Andalus" pitchFamily="18" charset="-78"/>
              </a:rPr>
              <a:t>inferior quality stained leather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Practiced on </a:t>
            </a:r>
            <a:r>
              <a:rPr lang="en-US" sz="2800" dirty="0" smtClean="0">
                <a:solidFill>
                  <a:srgbClr val="0070C0"/>
                </a:solidFill>
                <a:latin typeface="Andalus" pitchFamily="18" charset="-78"/>
                <a:cs typeface="Andalus" pitchFamily="18" charset="-78"/>
              </a:rPr>
              <a:t>Flaying Cradles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: Two poles </a:t>
            </a:r>
            <a:r>
              <a:rPr lang="en-US" sz="2800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150cms long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and </a:t>
            </a:r>
            <a:r>
              <a:rPr lang="en-US" sz="2800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15cms in diameter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, separated by a </a:t>
            </a:r>
            <a:r>
              <a:rPr lang="en-US" sz="2800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gap of 30cms</a:t>
            </a:r>
          </a:p>
          <a:p>
            <a:endParaRPr lang="en-US" sz="2800" dirty="0" smtClean="0">
              <a:latin typeface="Andalus" pitchFamily="18" charset="-78"/>
              <a:cs typeface="Andalus" pitchFamily="18" charset="-78"/>
            </a:endParaRPr>
          </a:p>
          <a:p>
            <a:endParaRPr lang="en-US" sz="2800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3074" name="Picture 2" descr="C:\Users\Dr. A K Singh\Desktop\skinning craddle stati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038600"/>
            <a:ext cx="2333625" cy="189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803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u="sng" dirty="0" smtClean="0">
                <a:latin typeface="Andalus" pitchFamily="18" charset="-78"/>
                <a:cs typeface="Andalus" pitchFamily="18" charset="-78"/>
              </a:rPr>
              <a:t>Flaying of Small Animals</a:t>
            </a:r>
            <a:endParaRPr lang="en-US" sz="4000" u="sng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10600" cy="47545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Small incision in the hind leg on inner side of hock joints</a:t>
            </a:r>
          </a:p>
          <a:p>
            <a:pPr marL="0" indent="0" algn="ctr">
              <a:buNone/>
            </a:pPr>
            <a:endParaRPr lang="en-US" sz="2800" dirty="0" smtClean="0">
              <a:solidFill>
                <a:schemeClr val="accent6">
                  <a:lumMod val="75000"/>
                </a:schemeClr>
              </a:solidFill>
              <a:latin typeface="Andalus" pitchFamily="18" charset="-78"/>
              <a:cs typeface="Andalus" pitchFamily="18" charset="-78"/>
            </a:endParaRPr>
          </a:p>
          <a:p>
            <a:pPr marL="0" indent="0" algn="ctr">
              <a:buNone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Smooth and narrow wooden/steel rod (45cms) inserted from the incision to loosen connective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tisue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 between skin and body</a:t>
            </a:r>
          </a:p>
          <a:p>
            <a:pPr marL="0" indent="0" algn="ctr">
              <a:buNone/>
            </a:pPr>
            <a:endParaRPr lang="en-US" sz="2800" dirty="0" smtClean="0">
              <a:solidFill>
                <a:schemeClr val="accent6">
                  <a:lumMod val="75000"/>
                </a:schemeClr>
              </a:solidFill>
              <a:latin typeface="Andalus" pitchFamily="18" charset="-78"/>
              <a:cs typeface="Andalus" pitchFamily="18" charset="-78"/>
            </a:endParaRPr>
          </a:p>
          <a:p>
            <a:pPr marL="0" indent="0" algn="ctr">
              <a:buNone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Rod removed, hand cut made around incision hole</a:t>
            </a:r>
          </a:p>
          <a:p>
            <a:pPr marL="0" indent="0" algn="ctr">
              <a:buNone/>
            </a:pPr>
            <a:endParaRPr lang="en-US" sz="2800" dirty="0" smtClean="0">
              <a:solidFill>
                <a:schemeClr val="accent6">
                  <a:lumMod val="75000"/>
                </a:schemeClr>
              </a:solidFill>
              <a:latin typeface="Andalus" pitchFamily="18" charset="-78"/>
              <a:cs typeface="Andalus" pitchFamily="18" charset="-78"/>
            </a:endParaRPr>
          </a:p>
          <a:p>
            <a:pPr marL="0" indent="0" algn="ctr">
              <a:buNone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Air pumped in the cut, carcass inflates like a balloon </a:t>
            </a:r>
            <a:endParaRPr lang="en-US" sz="2800" dirty="0">
              <a:solidFill>
                <a:schemeClr val="accent6">
                  <a:lumMod val="75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4495800" y="4876800"/>
            <a:ext cx="0" cy="32825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4495800" y="3810000"/>
            <a:ext cx="0" cy="32825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4495800" y="1940185"/>
            <a:ext cx="0" cy="32825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684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err="1">
                <a:latin typeface="Andalus" pitchFamily="18" charset="-78"/>
                <a:cs typeface="Andalus" pitchFamily="18" charset="-78"/>
              </a:rPr>
              <a:t>Contd</a:t>
            </a:r>
            <a:r>
              <a:rPr lang="en-US" sz="2800" b="1" dirty="0">
                <a:latin typeface="Andalus" pitchFamily="18" charset="-78"/>
                <a:cs typeface="Andalus" pitchFamily="18" charset="-78"/>
              </a:rPr>
              <a:t>…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763000" cy="55626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Carcass lifted from ground and hung on hind legs</a:t>
            </a:r>
          </a:p>
          <a:p>
            <a:pPr marL="0" indent="0" algn="ctr">
              <a:buNone/>
            </a:pPr>
            <a:endParaRPr lang="en-US" sz="2800" dirty="0">
              <a:solidFill>
                <a:schemeClr val="accent6">
                  <a:lumMod val="75000"/>
                </a:schemeClr>
              </a:solidFill>
              <a:latin typeface="Andalus" pitchFamily="18" charset="-78"/>
              <a:cs typeface="Andalus" pitchFamily="18" charset="-78"/>
            </a:endParaRPr>
          </a:p>
          <a:p>
            <a:pPr marL="0" indent="0" algn="ctr">
              <a:buNone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Circular cut made around knee and hock joint and around neck to severe the head</a:t>
            </a:r>
          </a:p>
          <a:p>
            <a:pPr marL="0" indent="0" algn="ctr">
              <a:buNone/>
            </a:pPr>
            <a:endParaRPr lang="en-US" sz="2800" dirty="0">
              <a:solidFill>
                <a:schemeClr val="accent6">
                  <a:lumMod val="75000"/>
                </a:schemeClr>
              </a:solidFill>
              <a:latin typeface="Andalus" pitchFamily="18" charset="-78"/>
              <a:cs typeface="Andalus" pitchFamily="18" charset="-78"/>
            </a:endParaRPr>
          </a:p>
          <a:p>
            <a:pPr marL="0" indent="0" algn="ctr">
              <a:buNone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Cuts made from the hock joint to scrotum, fingers inserted into the incision and the skin is pulled downwards, continued till worker reaches the chest</a:t>
            </a:r>
          </a:p>
          <a:p>
            <a:pPr marL="0" indent="0" algn="ctr">
              <a:buNone/>
            </a:pPr>
            <a:endParaRPr lang="en-US" sz="2800" dirty="0">
              <a:solidFill>
                <a:schemeClr val="accent6">
                  <a:lumMod val="75000"/>
                </a:schemeClr>
              </a:solidFill>
              <a:latin typeface="Andalus" pitchFamily="18" charset="-78"/>
              <a:cs typeface="Andalus" pitchFamily="18" charset="-78"/>
            </a:endParaRPr>
          </a:p>
          <a:p>
            <a:pPr marL="0" indent="0" algn="ctr">
              <a:buNone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Worker grips the skin with both the hands and removes it with force, knife used where it is absolutely necessary</a:t>
            </a:r>
          </a:p>
          <a:p>
            <a:pPr marL="0" indent="0" algn="ctr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  <a:hlinkClick r:id="rId2"/>
              </a:rPr>
              <a:t>https://www.youtube.com/watch?v=lqqBU5T3Gas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4477604" y="4495800"/>
            <a:ext cx="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4487839" y="2960071"/>
            <a:ext cx="0" cy="32825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479878" y="1522258"/>
            <a:ext cx="7961" cy="44547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3339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u="sng" dirty="0" smtClean="0">
                <a:latin typeface="Andalus" pitchFamily="18" charset="-78"/>
                <a:cs typeface="Andalus" pitchFamily="18" charset="-78"/>
              </a:rPr>
              <a:t>Classification of Hides and Skin</a:t>
            </a:r>
            <a:endParaRPr lang="en-US" sz="4000" u="sng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38200"/>
            <a:ext cx="4040188" cy="639762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Acc. </a:t>
            </a:r>
            <a:r>
              <a:rPr lang="en-US" sz="2800" dirty="0">
                <a:latin typeface="Andalus" pitchFamily="18" charset="-78"/>
                <a:cs typeface="Andalus" pitchFamily="18" charset="-78"/>
              </a:rPr>
              <a:t>t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o weight</a:t>
            </a:r>
            <a:endParaRPr lang="en-US" sz="2800" dirty="0">
              <a:latin typeface="Andalus" pitchFamily="18" charset="-78"/>
              <a:cs typeface="Andalus" pitchFamily="18" charset="-78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02639906"/>
              </p:ext>
            </p:extLst>
          </p:nvPr>
        </p:nvGraphicFramePr>
        <p:xfrm>
          <a:off x="152400" y="1447801"/>
          <a:ext cx="4571999" cy="518159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28800"/>
                <a:gridCol w="1700461"/>
                <a:gridCol w="1042738"/>
              </a:tblGrid>
              <a:tr h="37297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ndalus" pitchFamily="18" charset="-78"/>
                          <a:cs typeface="Andalus" pitchFamily="18" charset="-78"/>
                        </a:rPr>
                        <a:t>Name</a:t>
                      </a:r>
                      <a:endParaRPr lang="en-US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ndalus" pitchFamily="18" charset="-78"/>
                          <a:cs typeface="Andalus" pitchFamily="18" charset="-78"/>
                        </a:rPr>
                        <a:t>Origin </a:t>
                      </a:r>
                      <a:endParaRPr lang="en-US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ndalus" pitchFamily="18" charset="-78"/>
                          <a:cs typeface="Andalus" pitchFamily="18" charset="-78"/>
                        </a:rPr>
                        <a:t>Weight (</a:t>
                      </a:r>
                      <a:r>
                        <a:rPr lang="en-US" dirty="0" err="1" smtClean="0">
                          <a:latin typeface="Andalus" pitchFamily="18" charset="-78"/>
                          <a:cs typeface="Andalus" pitchFamily="18" charset="-78"/>
                        </a:rPr>
                        <a:t>lbs</a:t>
                      </a:r>
                      <a:r>
                        <a:rPr lang="en-US" dirty="0" smtClean="0">
                          <a:latin typeface="Andalus" pitchFamily="18" charset="-78"/>
                          <a:cs typeface="Andalus" pitchFamily="18" charset="-78"/>
                        </a:rPr>
                        <a:t>)</a:t>
                      </a:r>
                      <a:endParaRPr lang="en-US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</a:tr>
              <a:tr h="3729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ndalus" pitchFamily="18" charset="-78"/>
                          <a:cs typeface="Andalus" pitchFamily="18" charset="-78"/>
                        </a:rPr>
                        <a:t>Slunk</a:t>
                      </a:r>
                      <a:r>
                        <a:rPr lang="en-US" baseline="0" dirty="0" smtClean="0">
                          <a:latin typeface="Andalus" pitchFamily="18" charset="-78"/>
                          <a:cs typeface="Andalus" pitchFamily="18" charset="-78"/>
                        </a:rPr>
                        <a:t> Skin</a:t>
                      </a:r>
                      <a:endParaRPr lang="en-US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ndalus" pitchFamily="18" charset="-78"/>
                          <a:cs typeface="Andalus" pitchFamily="18" charset="-78"/>
                        </a:rPr>
                        <a:t>Unborn Calf</a:t>
                      </a:r>
                      <a:endParaRPr lang="en-US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ndalus" pitchFamily="18" charset="-78"/>
                          <a:cs typeface="Andalus" pitchFamily="18" charset="-78"/>
                        </a:rPr>
                        <a:t>---</a:t>
                      </a:r>
                      <a:endParaRPr lang="en-US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</a:tr>
              <a:tr h="3729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ndalus" pitchFamily="18" charset="-78"/>
                          <a:cs typeface="Andalus" pitchFamily="18" charset="-78"/>
                        </a:rPr>
                        <a:t>Calf Skin</a:t>
                      </a:r>
                      <a:endParaRPr lang="en-US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ndalus" pitchFamily="18" charset="-78"/>
                          <a:cs typeface="Andalus" pitchFamily="18" charset="-78"/>
                        </a:rPr>
                        <a:t>Immature Calf</a:t>
                      </a:r>
                      <a:endParaRPr lang="en-US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ndalus" pitchFamily="18" charset="-78"/>
                          <a:cs typeface="Andalus" pitchFamily="18" charset="-78"/>
                        </a:rPr>
                        <a:t>9-15 </a:t>
                      </a:r>
                      <a:endParaRPr lang="en-US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</a:tr>
              <a:tr h="3729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ndalus" pitchFamily="18" charset="-78"/>
                          <a:cs typeface="Andalus" pitchFamily="18" charset="-78"/>
                        </a:rPr>
                        <a:t>Kip Skin</a:t>
                      </a:r>
                      <a:endParaRPr lang="en-US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ndalus" pitchFamily="18" charset="-78"/>
                          <a:cs typeface="Andalus" pitchFamily="18" charset="-78"/>
                        </a:rPr>
                        <a:t>Calf</a:t>
                      </a:r>
                      <a:endParaRPr lang="en-US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ndalus" pitchFamily="18" charset="-78"/>
                          <a:cs typeface="Andalus" pitchFamily="18" charset="-78"/>
                        </a:rPr>
                        <a:t>15-25</a:t>
                      </a:r>
                      <a:endParaRPr lang="en-US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</a:tr>
              <a:tr h="3729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ndalus" pitchFamily="18" charset="-78"/>
                          <a:cs typeface="Andalus" pitchFamily="18" charset="-78"/>
                        </a:rPr>
                        <a:t>Heifer Skin</a:t>
                      </a:r>
                      <a:endParaRPr lang="en-US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ndalus" pitchFamily="18" charset="-78"/>
                          <a:cs typeface="Andalus" pitchFamily="18" charset="-78"/>
                        </a:rPr>
                        <a:t>Heifer</a:t>
                      </a:r>
                      <a:endParaRPr lang="en-US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ndalus" pitchFamily="18" charset="-78"/>
                          <a:cs typeface="Andalus" pitchFamily="18" charset="-78"/>
                        </a:rPr>
                        <a:t>25-30</a:t>
                      </a:r>
                      <a:endParaRPr lang="en-US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</a:tr>
              <a:tr h="3729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ndalus" pitchFamily="18" charset="-78"/>
                          <a:cs typeface="Andalus" pitchFamily="18" charset="-78"/>
                        </a:rPr>
                        <a:t>Cow Hide</a:t>
                      </a:r>
                      <a:endParaRPr lang="en-US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ndalus" pitchFamily="18" charset="-78"/>
                          <a:cs typeface="Andalus" pitchFamily="18" charset="-78"/>
                        </a:rPr>
                        <a:t>Cow</a:t>
                      </a:r>
                      <a:endParaRPr lang="en-US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ndalus" pitchFamily="18" charset="-78"/>
                          <a:cs typeface="Andalus" pitchFamily="18" charset="-78"/>
                        </a:rPr>
                        <a:t>&gt;30</a:t>
                      </a:r>
                      <a:endParaRPr lang="en-US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</a:tr>
              <a:tr h="3729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ndalus" pitchFamily="18" charset="-78"/>
                          <a:cs typeface="Andalus" pitchFamily="18" charset="-78"/>
                        </a:rPr>
                        <a:t>Light Cow Hide</a:t>
                      </a:r>
                      <a:endParaRPr lang="en-US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ndalus" pitchFamily="18" charset="-78"/>
                          <a:cs typeface="Andalus" pitchFamily="18" charset="-78"/>
                        </a:rPr>
                        <a:t>Cow</a:t>
                      </a:r>
                      <a:endParaRPr lang="en-US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ndalus" pitchFamily="18" charset="-78"/>
                          <a:cs typeface="Andalus" pitchFamily="18" charset="-78"/>
                        </a:rPr>
                        <a:t>&lt;53</a:t>
                      </a:r>
                      <a:endParaRPr lang="en-US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</a:tr>
              <a:tr h="3729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ndalus" pitchFamily="18" charset="-78"/>
                          <a:cs typeface="Andalus" pitchFamily="18" charset="-78"/>
                        </a:rPr>
                        <a:t>Heavy cow Hide</a:t>
                      </a:r>
                      <a:endParaRPr lang="en-US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ndalus" pitchFamily="18" charset="-78"/>
                          <a:cs typeface="Andalus" pitchFamily="18" charset="-78"/>
                        </a:rPr>
                        <a:t>Cow</a:t>
                      </a:r>
                      <a:endParaRPr lang="en-US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ndalus" pitchFamily="18" charset="-78"/>
                          <a:cs typeface="Andalus" pitchFamily="18" charset="-78"/>
                        </a:rPr>
                        <a:t>&gt;53</a:t>
                      </a:r>
                      <a:endParaRPr lang="en-US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</a:tr>
              <a:tr h="652709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ndalus" pitchFamily="18" charset="-78"/>
                          <a:cs typeface="Andalus" pitchFamily="18" charset="-78"/>
                        </a:rPr>
                        <a:t>Extreme Light Hide</a:t>
                      </a:r>
                      <a:endParaRPr lang="en-US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ndalus" pitchFamily="18" charset="-78"/>
                          <a:cs typeface="Andalus" pitchFamily="18" charset="-78"/>
                        </a:rPr>
                        <a:t>Steer</a:t>
                      </a:r>
                      <a:endParaRPr lang="en-US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ndalus" pitchFamily="18" charset="-78"/>
                          <a:cs typeface="Andalus" pitchFamily="18" charset="-78"/>
                        </a:rPr>
                        <a:t>32-48</a:t>
                      </a:r>
                      <a:endParaRPr lang="en-US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</a:tr>
              <a:tr h="439778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ndalus" pitchFamily="18" charset="-78"/>
                          <a:cs typeface="Andalus" pitchFamily="18" charset="-78"/>
                        </a:rPr>
                        <a:t>Light Steer Hide</a:t>
                      </a:r>
                      <a:endParaRPr lang="en-US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ndalus" pitchFamily="18" charset="-78"/>
                          <a:cs typeface="Andalus" pitchFamily="18" charset="-78"/>
                        </a:rPr>
                        <a:t>Steer</a:t>
                      </a:r>
                      <a:endParaRPr lang="en-US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ndalus" pitchFamily="18" charset="-78"/>
                          <a:cs typeface="Andalus" pitchFamily="18" charset="-78"/>
                        </a:rPr>
                        <a:t>48-58</a:t>
                      </a:r>
                      <a:endParaRPr lang="en-US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</a:tr>
              <a:tr h="37297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ndalus" pitchFamily="18" charset="-78"/>
                          <a:cs typeface="Andalus" pitchFamily="18" charset="-78"/>
                        </a:rPr>
                        <a:t>Heavy Steer Hide</a:t>
                      </a:r>
                      <a:endParaRPr lang="en-US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ndalus" pitchFamily="18" charset="-78"/>
                          <a:cs typeface="Andalus" pitchFamily="18" charset="-78"/>
                        </a:rPr>
                        <a:t>Steer</a:t>
                      </a:r>
                      <a:endParaRPr lang="en-US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ndalus" pitchFamily="18" charset="-78"/>
                          <a:cs typeface="Andalus" pitchFamily="18" charset="-78"/>
                        </a:rPr>
                        <a:t>&gt; 58</a:t>
                      </a:r>
                      <a:endParaRPr lang="en-US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</a:tr>
              <a:tr h="46522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ndalus" pitchFamily="18" charset="-78"/>
                          <a:cs typeface="Andalus" pitchFamily="18" charset="-78"/>
                        </a:rPr>
                        <a:t>Bull Hide</a:t>
                      </a:r>
                      <a:endParaRPr lang="en-US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ndalus" pitchFamily="18" charset="-78"/>
                          <a:cs typeface="Andalus" pitchFamily="18" charset="-78"/>
                        </a:rPr>
                        <a:t>Bull</a:t>
                      </a:r>
                      <a:endParaRPr lang="en-US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ndalus" pitchFamily="18" charset="-78"/>
                          <a:cs typeface="Andalus" pitchFamily="18" charset="-78"/>
                        </a:rPr>
                        <a:t>60-100 </a:t>
                      </a:r>
                      <a:endParaRPr lang="en-US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838200"/>
            <a:ext cx="4041775" cy="639762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Other factors</a:t>
            </a:r>
            <a:endParaRPr lang="en-US" sz="2800" dirty="0">
              <a:latin typeface="Andalus" pitchFamily="18" charset="-78"/>
              <a:cs typeface="Andalus" pitchFamily="18" charset="-78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811927704"/>
              </p:ext>
            </p:extLst>
          </p:nvPr>
        </p:nvGraphicFramePr>
        <p:xfrm>
          <a:off x="4724400" y="1447800"/>
          <a:ext cx="4267200" cy="51816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133600"/>
                <a:gridCol w="2133600"/>
              </a:tblGrid>
              <a:tr h="46164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ndalus" pitchFamily="18" charset="-78"/>
                          <a:cs typeface="Andalus" pitchFamily="18" charset="-78"/>
                        </a:rPr>
                        <a:t>Name</a:t>
                      </a:r>
                      <a:endParaRPr lang="en-US" sz="2000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ndalus" pitchFamily="18" charset="-78"/>
                          <a:cs typeface="Andalus" pitchFamily="18" charset="-78"/>
                        </a:rPr>
                        <a:t>Description</a:t>
                      </a:r>
                      <a:endParaRPr lang="en-US" sz="2000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</a:tr>
              <a:tr h="745733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ndalus" pitchFamily="18" charset="-78"/>
                          <a:cs typeface="Andalus" pitchFamily="18" charset="-78"/>
                        </a:rPr>
                        <a:t>Texas/Colorado hide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ndalus" pitchFamily="18" charset="-78"/>
                          <a:cs typeface="Andalus" pitchFamily="18" charset="-78"/>
                        </a:rPr>
                        <a:t>Hides branded on butt.</a:t>
                      </a:r>
                      <a:endParaRPr lang="en-US" sz="1800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</a:tr>
              <a:tr h="4309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Andalus" pitchFamily="18" charset="-78"/>
                          <a:cs typeface="Andalus" pitchFamily="18" charset="-78"/>
                        </a:rPr>
                        <a:t>Native hides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Andalus" pitchFamily="18" charset="-78"/>
                          <a:cs typeface="Andalus" pitchFamily="18" charset="-78"/>
                        </a:rPr>
                        <a:t>Unbranded Hides</a:t>
                      </a:r>
                    </a:p>
                  </a:txBody>
                  <a:tcPr/>
                </a:tc>
              </a:tr>
              <a:tr h="10626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Andalus" pitchFamily="18" charset="-78"/>
                          <a:cs typeface="Andalus" pitchFamily="18" charset="-78"/>
                        </a:rPr>
                        <a:t>Slaughtered Hides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Andalus" pitchFamily="18" charset="-78"/>
                          <a:cs typeface="Andalus" pitchFamily="18" charset="-78"/>
                        </a:rPr>
                        <a:t>Flaying of</a:t>
                      </a:r>
                      <a:r>
                        <a:rPr lang="en-US" sz="1800" baseline="0" dirty="0" smtClean="0">
                          <a:latin typeface="Andalus" pitchFamily="18" charset="-78"/>
                          <a:cs typeface="Andalus" pitchFamily="18" charset="-78"/>
                        </a:rPr>
                        <a:t> </a:t>
                      </a:r>
                      <a:r>
                        <a:rPr lang="en-US" sz="1800" dirty="0" smtClean="0">
                          <a:latin typeface="Andalus" pitchFamily="18" charset="-78"/>
                          <a:cs typeface="Andalus" pitchFamily="18" charset="-78"/>
                        </a:rPr>
                        <a:t>slaughtered animals</a:t>
                      </a:r>
                    </a:p>
                  </a:txBody>
                  <a:tcPr/>
                </a:tc>
              </a:tr>
              <a:tr h="745733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ndalus" pitchFamily="18" charset="-78"/>
                          <a:cs typeface="Andalus" pitchFamily="18" charset="-78"/>
                        </a:rPr>
                        <a:t>Fallen/</a:t>
                      </a:r>
                      <a:r>
                        <a:rPr lang="en-US" sz="1800" baseline="0" dirty="0" smtClean="0">
                          <a:latin typeface="Andalus" pitchFamily="18" charset="-78"/>
                          <a:cs typeface="Andalus" pitchFamily="18" charset="-78"/>
                        </a:rPr>
                        <a:t> Rendered/ </a:t>
                      </a:r>
                      <a:r>
                        <a:rPr lang="en-US" sz="1800" baseline="0" dirty="0" err="1" smtClean="0">
                          <a:latin typeface="Andalus" pitchFamily="18" charset="-78"/>
                          <a:cs typeface="Andalus" pitchFamily="18" charset="-78"/>
                        </a:rPr>
                        <a:t>Murrian</a:t>
                      </a:r>
                      <a:r>
                        <a:rPr lang="en-US" sz="1800" baseline="0" dirty="0" smtClean="0">
                          <a:latin typeface="Andalus" pitchFamily="18" charset="-78"/>
                          <a:cs typeface="Andalus" pitchFamily="18" charset="-78"/>
                        </a:rPr>
                        <a:t> Hides</a:t>
                      </a:r>
                      <a:endParaRPr lang="en-US" sz="1800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Andalus" pitchFamily="18" charset="-78"/>
                          <a:cs typeface="Andalus" pitchFamily="18" charset="-78"/>
                        </a:rPr>
                        <a:t>Flaying of</a:t>
                      </a:r>
                      <a:r>
                        <a:rPr lang="en-US" sz="1800" baseline="0" dirty="0" smtClean="0">
                          <a:latin typeface="Andalus" pitchFamily="18" charset="-78"/>
                          <a:cs typeface="Andalus" pitchFamily="18" charset="-78"/>
                        </a:rPr>
                        <a:t> Fallen</a:t>
                      </a:r>
                      <a:r>
                        <a:rPr lang="en-US" sz="1800" dirty="0" smtClean="0">
                          <a:latin typeface="Andalus" pitchFamily="18" charset="-78"/>
                          <a:cs typeface="Andalus" pitchFamily="18" charset="-78"/>
                        </a:rPr>
                        <a:t> animals</a:t>
                      </a:r>
                    </a:p>
                  </a:txBody>
                  <a:tcPr/>
                </a:tc>
              </a:tr>
              <a:tr h="1065332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ndalus" pitchFamily="18" charset="-78"/>
                          <a:cs typeface="Andalus" pitchFamily="18" charset="-78"/>
                        </a:rPr>
                        <a:t>Big Packers</a:t>
                      </a:r>
                      <a:r>
                        <a:rPr lang="en-US" sz="1800" baseline="0" dirty="0" smtClean="0">
                          <a:latin typeface="Andalus" pitchFamily="18" charset="-78"/>
                          <a:cs typeface="Andalus" pitchFamily="18" charset="-78"/>
                        </a:rPr>
                        <a:t> Hide</a:t>
                      </a:r>
                      <a:endParaRPr lang="en-US" sz="1800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Andalus" pitchFamily="18" charset="-78"/>
                          <a:cs typeface="Andalus" pitchFamily="18" charset="-78"/>
                        </a:rPr>
                        <a:t>Flaying by</a:t>
                      </a:r>
                      <a:r>
                        <a:rPr lang="en-US" sz="1800" baseline="0" dirty="0" smtClean="0">
                          <a:latin typeface="Andalus" pitchFamily="18" charset="-78"/>
                          <a:cs typeface="Andalus" pitchFamily="18" charset="-78"/>
                        </a:rPr>
                        <a:t> highly skilled workers</a:t>
                      </a:r>
                      <a:endParaRPr lang="en-US" sz="1800" dirty="0" smtClean="0">
                        <a:latin typeface="Andalus" pitchFamily="18" charset="-78"/>
                        <a:cs typeface="Andalus" pitchFamily="18" charset="-78"/>
                      </a:endParaRPr>
                    </a:p>
                    <a:p>
                      <a:endParaRPr lang="en-US" sz="1800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</a:tr>
              <a:tr h="6695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Andalus" pitchFamily="18" charset="-78"/>
                          <a:cs typeface="Andalus" pitchFamily="18" charset="-78"/>
                        </a:rPr>
                        <a:t>Small Packers Hide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Andalus" pitchFamily="18" charset="-78"/>
                          <a:cs typeface="Andalus" pitchFamily="18" charset="-78"/>
                        </a:rPr>
                        <a:t>Flaying by</a:t>
                      </a:r>
                      <a:r>
                        <a:rPr lang="en-US" sz="1800" baseline="0" dirty="0" smtClean="0">
                          <a:latin typeface="Andalus" pitchFamily="18" charset="-78"/>
                          <a:cs typeface="Andalus" pitchFamily="18" charset="-78"/>
                        </a:rPr>
                        <a:t> less skilled workers</a:t>
                      </a:r>
                      <a:endParaRPr lang="en-US" sz="1800" dirty="0" smtClean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992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latin typeface="Andalus" pitchFamily="18" charset="-78"/>
                <a:cs typeface="Andalus" pitchFamily="18" charset="-78"/>
              </a:rPr>
              <a:t>Goat Skin Classification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4040188" cy="1066800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On the basis of weight and length</a:t>
            </a:r>
          </a:p>
          <a:p>
            <a:r>
              <a:rPr lang="en-US" sz="1900" b="0" dirty="0" smtClean="0">
                <a:latin typeface="Andalus" pitchFamily="18" charset="-78"/>
                <a:cs typeface="Andalus" pitchFamily="18" charset="-78"/>
              </a:rPr>
              <a:t>(Baba and </a:t>
            </a:r>
            <a:r>
              <a:rPr lang="en-US" sz="1900" b="0" dirty="0" err="1" smtClean="0">
                <a:latin typeface="Andalus" pitchFamily="18" charset="-78"/>
                <a:cs typeface="Andalus" pitchFamily="18" charset="-78"/>
              </a:rPr>
              <a:t>Bhote</a:t>
            </a:r>
            <a:r>
              <a:rPr lang="en-US" sz="1900" b="0" dirty="0" smtClean="0">
                <a:latin typeface="Andalus" pitchFamily="18" charset="-78"/>
                <a:cs typeface="Andalus" pitchFamily="18" charset="-78"/>
              </a:rPr>
              <a:t>, 1966)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29771253"/>
              </p:ext>
            </p:extLst>
          </p:nvPr>
        </p:nvGraphicFramePr>
        <p:xfrm>
          <a:off x="152400" y="2133600"/>
          <a:ext cx="4344988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3128"/>
                <a:gridCol w="779366"/>
                <a:gridCol w="941556"/>
                <a:gridCol w="123093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ndalus" pitchFamily="18" charset="-78"/>
                          <a:cs typeface="Andalus" pitchFamily="18" charset="-78"/>
                        </a:rPr>
                        <a:t>Class</a:t>
                      </a:r>
                      <a:endParaRPr lang="en-US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ndalus" pitchFamily="18" charset="-78"/>
                          <a:cs typeface="Andalus" pitchFamily="18" charset="-78"/>
                        </a:rPr>
                        <a:t>Wt. </a:t>
                      </a:r>
                    </a:p>
                    <a:p>
                      <a:r>
                        <a:rPr lang="en-US" dirty="0" smtClean="0">
                          <a:latin typeface="Andalus" pitchFamily="18" charset="-78"/>
                          <a:cs typeface="Andalus" pitchFamily="18" charset="-78"/>
                        </a:rPr>
                        <a:t>(kg)</a:t>
                      </a:r>
                      <a:endParaRPr lang="en-US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ndalus" pitchFamily="18" charset="-78"/>
                          <a:cs typeface="Andalus" pitchFamily="18" charset="-78"/>
                        </a:rPr>
                        <a:t>Length (</a:t>
                      </a:r>
                      <a:r>
                        <a:rPr lang="en-US" dirty="0" err="1" smtClean="0">
                          <a:latin typeface="Andalus" pitchFamily="18" charset="-78"/>
                          <a:cs typeface="Andalus" pitchFamily="18" charset="-78"/>
                        </a:rPr>
                        <a:t>cms</a:t>
                      </a:r>
                      <a:r>
                        <a:rPr lang="en-US" dirty="0" smtClean="0">
                          <a:latin typeface="Andalus" pitchFamily="18" charset="-78"/>
                          <a:cs typeface="Andalus" pitchFamily="18" charset="-78"/>
                        </a:rPr>
                        <a:t>)</a:t>
                      </a:r>
                      <a:endParaRPr lang="en-US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ndalus" pitchFamily="18" charset="-78"/>
                          <a:cs typeface="Andalus" pitchFamily="18" charset="-78"/>
                        </a:rPr>
                        <a:t>Region</a:t>
                      </a:r>
                      <a:endParaRPr lang="en-US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ndalus" pitchFamily="18" charset="-78"/>
                          <a:cs typeface="Andalus" pitchFamily="18" charset="-78"/>
                        </a:rPr>
                        <a:t>Big Goat Skin</a:t>
                      </a:r>
                      <a:endParaRPr lang="en-US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ndalus" pitchFamily="18" charset="-78"/>
                          <a:cs typeface="Andalus" pitchFamily="18" charset="-78"/>
                        </a:rPr>
                        <a:t>1.3</a:t>
                      </a:r>
                      <a:endParaRPr lang="en-US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ndalus" pitchFamily="18" charset="-78"/>
                          <a:cs typeface="Andalus" pitchFamily="18" charset="-78"/>
                        </a:rPr>
                        <a:t>&gt; 96.5</a:t>
                      </a:r>
                      <a:endParaRPr lang="en-US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ndalus" pitchFamily="18" charset="-78"/>
                          <a:cs typeface="Andalus" pitchFamily="18" charset="-78"/>
                        </a:rPr>
                        <a:t>Punjab, Kashmir, </a:t>
                      </a:r>
                      <a:r>
                        <a:rPr lang="en-US" dirty="0" err="1" smtClean="0">
                          <a:latin typeface="Andalus" pitchFamily="18" charset="-78"/>
                          <a:cs typeface="Andalus" pitchFamily="18" charset="-78"/>
                        </a:rPr>
                        <a:t>Odhisa</a:t>
                      </a:r>
                      <a:r>
                        <a:rPr lang="en-US" dirty="0" smtClean="0">
                          <a:latin typeface="Andalus" pitchFamily="18" charset="-78"/>
                          <a:cs typeface="Andalus" pitchFamily="18" charset="-78"/>
                        </a:rPr>
                        <a:t> , U.P.</a:t>
                      </a:r>
                      <a:endParaRPr lang="en-US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ndalus" pitchFamily="18" charset="-78"/>
                          <a:cs typeface="Andalus" pitchFamily="18" charset="-78"/>
                        </a:rPr>
                        <a:t>Medium</a:t>
                      </a:r>
                      <a:r>
                        <a:rPr lang="en-US" baseline="0" dirty="0" smtClean="0">
                          <a:latin typeface="Andalus" pitchFamily="18" charset="-78"/>
                          <a:cs typeface="Andalus" pitchFamily="18" charset="-78"/>
                        </a:rPr>
                        <a:t> Goat skin</a:t>
                      </a:r>
                      <a:endParaRPr lang="en-US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ndalus" pitchFamily="18" charset="-78"/>
                          <a:cs typeface="Andalus" pitchFamily="18" charset="-78"/>
                        </a:rPr>
                        <a:t>0.91</a:t>
                      </a:r>
                      <a:endParaRPr lang="en-US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ndalus" pitchFamily="18" charset="-78"/>
                          <a:cs typeface="Andalus" pitchFamily="18" charset="-78"/>
                        </a:rPr>
                        <a:t>76.2-96.4</a:t>
                      </a:r>
                      <a:endParaRPr lang="en-US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ndalus" pitchFamily="18" charset="-78"/>
                          <a:cs typeface="Andalus" pitchFamily="18" charset="-78"/>
                        </a:rPr>
                        <a:t>Rajasthan,</a:t>
                      </a:r>
                      <a:r>
                        <a:rPr lang="en-US" baseline="0" dirty="0" smtClean="0">
                          <a:latin typeface="Andalus" pitchFamily="18" charset="-78"/>
                          <a:cs typeface="Andalus" pitchFamily="18" charset="-78"/>
                        </a:rPr>
                        <a:t> Maharashtra, Andhra Pradesh, </a:t>
                      </a:r>
                      <a:r>
                        <a:rPr lang="en-US" baseline="0" dirty="0" err="1" smtClean="0">
                          <a:latin typeface="Andalus" pitchFamily="18" charset="-78"/>
                          <a:cs typeface="Andalus" pitchFamily="18" charset="-78"/>
                        </a:rPr>
                        <a:t>Kerela</a:t>
                      </a:r>
                      <a:r>
                        <a:rPr lang="en-US" baseline="0" dirty="0" smtClean="0">
                          <a:latin typeface="Andalus" pitchFamily="18" charset="-78"/>
                          <a:cs typeface="Andalus" pitchFamily="18" charset="-78"/>
                        </a:rPr>
                        <a:t>, Karnataka</a:t>
                      </a:r>
                      <a:endParaRPr lang="en-US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ndalus" pitchFamily="18" charset="-78"/>
                          <a:cs typeface="Andalus" pitchFamily="18" charset="-78"/>
                        </a:rPr>
                        <a:t>Small Goat Skin</a:t>
                      </a:r>
                      <a:endParaRPr lang="en-US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ndalus" pitchFamily="18" charset="-78"/>
                          <a:cs typeface="Andalus" pitchFamily="18" charset="-78"/>
                        </a:rPr>
                        <a:t>0.86</a:t>
                      </a:r>
                      <a:endParaRPr lang="en-US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ndalus" pitchFamily="18" charset="-78"/>
                          <a:cs typeface="Andalus" pitchFamily="18" charset="-78"/>
                        </a:rPr>
                        <a:t>&lt;76.2</a:t>
                      </a:r>
                      <a:endParaRPr lang="en-US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ndalus" pitchFamily="18" charset="-78"/>
                          <a:cs typeface="Andalus" pitchFamily="18" charset="-78"/>
                        </a:rPr>
                        <a:t>Eastern Part of India</a:t>
                      </a:r>
                      <a:endParaRPr lang="en-US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143000"/>
            <a:ext cx="4041775" cy="990600"/>
          </a:xfrm>
        </p:spPr>
        <p:txBody>
          <a:bodyPr>
            <a:normAutofit fontScale="92500" lnSpcReduction="20000"/>
          </a:bodyPr>
          <a:lstStyle/>
          <a:p>
            <a:pPr algn="ctr"/>
            <a:endParaRPr lang="en-US" dirty="0" smtClean="0">
              <a:latin typeface="Andalus" pitchFamily="18" charset="-78"/>
              <a:cs typeface="Andalus" pitchFamily="18" charset="-78"/>
            </a:endParaRPr>
          </a:p>
          <a:p>
            <a:pPr algn="ctr"/>
            <a:r>
              <a:rPr lang="en-US" dirty="0" smtClean="0">
                <a:latin typeface="Andalus" pitchFamily="18" charset="-78"/>
                <a:cs typeface="Andalus" pitchFamily="18" charset="-78"/>
              </a:rPr>
              <a:t>FAO</a:t>
            </a:r>
          </a:p>
          <a:p>
            <a:r>
              <a:rPr lang="en-US" sz="1800" b="0" dirty="0" smtClean="0">
                <a:latin typeface="Andalus" pitchFamily="18" charset="-78"/>
                <a:cs typeface="Andalus" pitchFamily="18" charset="-78"/>
              </a:rPr>
              <a:t>(</a:t>
            </a:r>
            <a:r>
              <a:rPr lang="en-US" sz="1800" b="0" dirty="0" err="1" smtClean="0">
                <a:latin typeface="Andalus" pitchFamily="18" charset="-78"/>
                <a:cs typeface="Andalus" pitchFamily="18" charset="-78"/>
              </a:rPr>
              <a:t>Aten</a:t>
            </a:r>
            <a:r>
              <a:rPr lang="en-US" sz="1800" b="0" dirty="0" smtClean="0">
                <a:latin typeface="Andalus" pitchFamily="18" charset="-78"/>
                <a:cs typeface="Andalus" pitchFamily="18" charset="-78"/>
              </a:rPr>
              <a:t>, 1955)</a:t>
            </a:r>
            <a:endParaRPr lang="en-US" sz="1800" b="0" dirty="0">
              <a:latin typeface="Andalus" pitchFamily="18" charset="-78"/>
              <a:cs typeface="Andalus" pitchFamily="18" charset="-78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932286567"/>
              </p:ext>
            </p:extLst>
          </p:nvPr>
        </p:nvGraphicFramePr>
        <p:xfrm>
          <a:off x="4645025" y="2174875"/>
          <a:ext cx="4041776" cy="44545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3375"/>
                <a:gridCol w="2438401"/>
              </a:tblGrid>
              <a:tr h="3839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ndalus" pitchFamily="18" charset="-78"/>
                          <a:cs typeface="Andalus" pitchFamily="18" charset="-78"/>
                        </a:rPr>
                        <a:t>Grades</a:t>
                      </a:r>
                      <a:endParaRPr lang="en-US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ndalus" pitchFamily="18" charset="-78"/>
                          <a:cs typeface="Andalus" pitchFamily="18" charset="-78"/>
                        </a:rPr>
                        <a:t>Specification</a:t>
                      </a:r>
                      <a:endParaRPr lang="en-US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</a:tr>
              <a:tr h="946652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ndalus" pitchFamily="18" charset="-78"/>
                          <a:cs typeface="Andalus" pitchFamily="18" charset="-78"/>
                        </a:rPr>
                        <a:t>First Grade</a:t>
                      </a:r>
                      <a:endParaRPr lang="en-US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ndalus" pitchFamily="18" charset="-78"/>
                          <a:cs typeface="Andalus" pitchFamily="18" charset="-78"/>
                        </a:rPr>
                        <a:t>Shape/Pattern Regular and Symmetrical with minor scores/gouges</a:t>
                      </a:r>
                      <a:endParaRPr lang="en-US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</a:tr>
              <a:tr h="1230648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ndalus" pitchFamily="18" charset="-78"/>
                          <a:cs typeface="Andalus" pitchFamily="18" charset="-78"/>
                        </a:rPr>
                        <a:t>Second Grade</a:t>
                      </a:r>
                      <a:endParaRPr lang="en-US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ndalus" pitchFamily="18" charset="-78"/>
                          <a:cs typeface="Andalus" pitchFamily="18" charset="-78"/>
                        </a:rPr>
                        <a:t>Good Shape and Pattern, 1/16 of area show concentrated scores/gouges</a:t>
                      </a:r>
                      <a:endParaRPr lang="en-US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</a:tr>
              <a:tr h="946652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ndalus" pitchFamily="18" charset="-78"/>
                          <a:cs typeface="Andalus" pitchFamily="18" charset="-78"/>
                        </a:rPr>
                        <a:t>Third Grade</a:t>
                      </a:r>
                      <a:endParaRPr lang="en-US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ndalus" pitchFamily="18" charset="-78"/>
                          <a:cs typeface="Andalus" pitchFamily="18" charset="-78"/>
                        </a:rPr>
                        <a:t>Irregular</a:t>
                      </a:r>
                      <a:r>
                        <a:rPr lang="en-US" baseline="0" dirty="0" smtClean="0">
                          <a:latin typeface="Andalus" pitchFamily="18" charset="-78"/>
                          <a:cs typeface="Andalus" pitchFamily="18" charset="-78"/>
                        </a:rPr>
                        <a:t> shape and Pattern; ½ of the area damaged by knife</a:t>
                      </a:r>
                      <a:endParaRPr lang="en-US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</a:tr>
              <a:tr h="946652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ndalus" pitchFamily="18" charset="-78"/>
                          <a:cs typeface="Andalus" pitchFamily="18" charset="-78"/>
                        </a:rPr>
                        <a:t>Reject Grade</a:t>
                      </a:r>
                      <a:endParaRPr lang="en-US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ndalus" pitchFamily="18" charset="-78"/>
                          <a:cs typeface="Andalus" pitchFamily="18" charset="-78"/>
                        </a:rPr>
                        <a:t>Irregular</a:t>
                      </a:r>
                      <a:r>
                        <a:rPr lang="en-US" baseline="0" dirty="0" smtClean="0">
                          <a:latin typeface="Andalus" pitchFamily="18" charset="-78"/>
                          <a:cs typeface="Andalus" pitchFamily="18" charset="-78"/>
                        </a:rPr>
                        <a:t> shape and Pattern;  Extensive damage on back or butt</a:t>
                      </a:r>
                      <a:endParaRPr lang="en-US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147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u="sng" dirty="0" smtClean="0">
                <a:latin typeface="Andalus" pitchFamily="18" charset="-78"/>
                <a:cs typeface="Andalus" pitchFamily="18" charset="-78"/>
              </a:rPr>
              <a:t>Defects in Hide/Skin</a:t>
            </a:r>
            <a:endParaRPr lang="en-US" sz="4000" u="sng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Ante-mortem Defects</a:t>
            </a:r>
            <a:endParaRPr lang="en-US" sz="2800" dirty="0">
              <a:solidFill>
                <a:srgbClr val="00B05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b="1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Poor substance-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Genetic Factor/ Species variation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Defects due to Disease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-Pox, Mange, Dermatitis etc.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Grain Damage 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-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Thorns or wire fence scratches, branding, abscess abrasion, tick damage, bacterial action </a:t>
            </a: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Post -mortem Defects</a:t>
            </a:r>
            <a:endParaRPr lang="en-US" sz="2800" dirty="0">
              <a:solidFill>
                <a:srgbClr val="FF000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Bad Shape/ Pattern 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-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Ground drying, Fallen hides etc.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Bad Flaying 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-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Knife Cut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Curing Defect 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-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Salt burns, improper application of salt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Smoke damage 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-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Excessive exposure to smoke.</a:t>
            </a: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43239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u="sng" dirty="0" smtClean="0">
                <a:latin typeface="Andalus" pitchFamily="18" charset="-78"/>
                <a:cs typeface="Andalus" pitchFamily="18" charset="-78"/>
              </a:rPr>
              <a:t>Preservation of Hides and Skin</a:t>
            </a:r>
            <a:endParaRPr lang="en-US" sz="4000" u="sng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600200"/>
            <a:ext cx="3733800" cy="4525963"/>
          </a:xfrm>
          <a:noFill/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First step 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in hide preservation-</a:t>
            </a:r>
          </a:p>
          <a:p>
            <a:pPr marL="0" indent="0">
              <a:buNone/>
            </a:pP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Methods –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Air Drying        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&amp;    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Practiced in areas where relative humidity is low</a:t>
            </a:r>
          </a:p>
          <a:p>
            <a:endParaRPr lang="en-US" sz="2400" dirty="0">
              <a:latin typeface="Andalus" pitchFamily="18" charset="-78"/>
              <a:cs typeface="Andalus" pitchFamily="18" charset="-78"/>
            </a:endParaRPr>
          </a:p>
          <a:p>
            <a:pPr marL="0" indent="0" algn="ctr">
              <a:buNone/>
            </a:pPr>
            <a:r>
              <a:rPr lang="en-US" sz="2400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Techniques</a:t>
            </a:r>
          </a:p>
          <a:p>
            <a:pPr algn="ctr"/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Ground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Drying</a:t>
            </a:r>
          </a:p>
          <a:p>
            <a:pPr algn="ctr"/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Suspension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Drying</a:t>
            </a:r>
          </a:p>
          <a:p>
            <a:pPr marL="0" indent="0">
              <a:buNone/>
            </a:pP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(</a:t>
            </a:r>
            <a:r>
              <a:rPr lang="en-US" sz="2400" dirty="0" smtClean="0">
                <a:solidFill>
                  <a:srgbClr val="7030A0"/>
                </a:solidFill>
                <a:latin typeface="Andalus" pitchFamily="18" charset="-78"/>
                <a:cs typeface="Andalus" pitchFamily="18" charset="-78"/>
              </a:rPr>
              <a:t>Frame 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Drying, </a:t>
            </a:r>
            <a:r>
              <a:rPr lang="en-US" sz="2400" dirty="0" smtClean="0">
                <a:solidFill>
                  <a:srgbClr val="7030A0"/>
                </a:solidFill>
                <a:latin typeface="Andalus" pitchFamily="18" charset="-78"/>
                <a:cs typeface="Andalus" pitchFamily="18" charset="-78"/>
              </a:rPr>
              <a:t>Line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Drying  &amp;</a:t>
            </a:r>
            <a:endParaRPr lang="en-US" sz="24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24000"/>
            <a:ext cx="4114800" cy="434339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400" b="1" u="sng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Drying</a:t>
            </a:r>
          </a:p>
          <a:p>
            <a:pPr marL="0" indent="0" algn="ctr">
              <a:buNone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Hide Curing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Done immediately after flaying</a:t>
            </a:r>
          </a:p>
          <a:p>
            <a:endParaRPr lang="en-US" sz="2400" dirty="0">
              <a:latin typeface="Andalus" pitchFamily="18" charset="-78"/>
              <a:cs typeface="Andalus" pitchFamily="18" charset="-78"/>
            </a:endParaRPr>
          </a:p>
          <a:p>
            <a:pPr marL="0" indent="0" algn="ctr">
              <a:buNone/>
            </a:pPr>
            <a:endParaRPr lang="en-US" sz="2400" dirty="0" smtClean="0">
              <a:latin typeface="Andalus" pitchFamily="18" charset="-78"/>
              <a:cs typeface="Andalus" pitchFamily="18" charset="-78"/>
            </a:endParaRPr>
          </a:p>
          <a:p>
            <a:pPr marL="0" indent="0" algn="ctr">
              <a:buNone/>
            </a:pPr>
            <a:r>
              <a:rPr lang="en-US" sz="2400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Techniques</a:t>
            </a:r>
          </a:p>
          <a:p>
            <a:pPr algn="ctr"/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Dry Salting</a:t>
            </a:r>
          </a:p>
          <a:p>
            <a:pPr algn="ctr"/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Wet Salting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7030A0"/>
                </a:solidFill>
                <a:latin typeface="Andalus" pitchFamily="18" charset="-78"/>
                <a:cs typeface="Andalus" pitchFamily="18" charset="-78"/>
              </a:rPr>
              <a:t>Tent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Drying)</a:t>
            </a:r>
          </a:p>
          <a:p>
            <a:pPr marL="0" indent="0">
              <a:buNone/>
            </a:pPr>
            <a:endParaRPr lang="en-US" sz="2400" dirty="0">
              <a:solidFill>
                <a:schemeClr val="accent5">
                  <a:lumMod val="75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730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Important points</a:t>
            </a:r>
            <a:endParaRPr lang="en-US" sz="2800" b="1" dirty="0">
              <a:solidFill>
                <a:srgbClr val="FF000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Skin of sheep and long haired goats are washed on the flesh side up.</a:t>
            </a:r>
          </a:p>
          <a:p>
            <a:pPr marL="0" indent="0">
              <a:buNone/>
            </a:pPr>
            <a:endParaRPr lang="en-US" sz="2800" dirty="0" smtClean="0">
              <a:latin typeface="Andalus" pitchFamily="18" charset="-78"/>
              <a:cs typeface="Andalus" pitchFamily="18" charset="-78"/>
            </a:endParaRPr>
          </a:p>
          <a:p>
            <a:pPr>
              <a:buFont typeface="Wingdings" pitchFamily="2" charset="2"/>
              <a:buChar char="ü"/>
            </a:pP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After drying the hides are conditioned and then sent to tanneries.</a:t>
            </a:r>
          </a:p>
          <a:p>
            <a:endParaRPr lang="en-US" sz="2800" dirty="0">
              <a:latin typeface="Andalus" pitchFamily="18" charset="-78"/>
              <a:cs typeface="Andalus" pitchFamily="18" charset="-78"/>
            </a:endParaRPr>
          </a:p>
          <a:p>
            <a:pPr>
              <a:buFont typeface="Wingdings" pitchFamily="2" charset="2"/>
              <a:buChar char="ü"/>
            </a:pPr>
            <a:r>
              <a:rPr lang="en-US" sz="2800" dirty="0">
                <a:latin typeface="Andalus" pitchFamily="18" charset="-78"/>
                <a:cs typeface="Andalus" pitchFamily="18" charset="-78"/>
              </a:rPr>
              <a:t>Green Hides- Fresh hides which have been flayed, fleshed, trimmed and washed. These  are delivered to the tanneries as early possible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.</a:t>
            </a:r>
            <a:endParaRPr lang="en-US" sz="2800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11562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305800" cy="717550"/>
          </a:xfrm>
        </p:spPr>
        <p:txBody>
          <a:bodyPr>
            <a:normAutofit/>
          </a:bodyPr>
          <a:lstStyle/>
          <a:p>
            <a:r>
              <a:rPr lang="en-US" sz="3200" u="sng" dirty="0" smtClean="0">
                <a:latin typeface="Andalus" pitchFamily="18" charset="-78"/>
                <a:cs typeface="Andalus" pitchFamily="18" charset="-78"/>
              </a:rPr>
              <a:t>Ground Drying</a:t>
            </a:r>
            <a:endParaRPr lang="en-US" sz="3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52600"/>
            <a:ext cx="4343400" cy="4373563"/>
          </a:xfrm>
        </p:spPr>
        <p:txBody>
          <a:bodyPr>
            <a:normAutofit lnSpcReduction="10000"/>
          </a:bodyPr>
          <a:lstStyle/>
          <a:p>
            <a:r>
              <a:rPr lang="en-US" sz="2000" b="1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Advantages:  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Andalus" pitchFamily="18" charset="-78"/>
                <a:cs typeface="Andalus" pitchFamily="18" charset="-78"/>
              </a:rPr>
              <a:t>Cheap, Easily adaptable by rural population </a:t>
            </a:r>
          </a:p>
          <a:p>
            <a:endParaRPr lang="en-US" sz="2000" dirty="0" smtClean="0">
              <a:latin typeface="Andalus" pitchFamily="18" charset="-78"/>
              <a:cs typeface="Andalus" pitchFamily="18" charset="-78"/>
            </a:endParaRP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Andalus" pitchFamily="18" charset="-78"/>
                <a:cs typeface="Andalus" pitchFamily="18" charset="-78"/>
              </a:rPr>
              <a:t>Adequate for Fallen hides</a:t>
            </a:r>
          </a:p>
          <a:p>
            <a:endParaRPr lang="en-US" sz="2000" dirty="0" smtClean="0">
              <a:latin typeface="Andalus" pitchFamily="18" charset="-78"/>
              <a:cs typeface="Andalus" pitchFamily="18" charset="-78"/>
            </a:endParaRPr>
          </a:p>
          <a:p>
            <a:pPr algn="just"/>
            <a:r>
              <a:rPr lang="en-US" sz="2000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Disadvantages:</a:t>
            </a:r>
            <a:r>
              <a:rPr lang="en-US" sz="2000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>
                <a:latin typeface="Andalus" pitchFamily="18" charset="-78"/>
                <a:cs typeface="Andalus" pitchFamily="18" charset="-78"/>
              </a:rPr>
              <a:t>Blemishes and Putrefaction at follicular level hence poor quality leather produced.</a:t>
            </a:r>
          </a:p>
          <a:p>
            <a:pPr algn="just"/>
            <a:endParaRPr lang="en-US" sz="2000" dirty="0" smtClean="0">
              <a:latin typeface="Andalus" pitchFamily="18" charset="-78"/>
              <a:cs typeface="Andalus" pitchFamily="18" charset="-78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>
                <a:latin typeface="Andalus" pitchFamily="18" charset="-78"/>
                <a:cs typeface="Andalus" pitchFamily="18" charset="-78"/>
              </a:rPr>
              <a:t>High temperature(summers) causes wrinkling</a:t>
            </a: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1143000"/>
            <a:ext cx="7467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Andalus" pitchFamily="18" charset="-78"/>
                <a:cs typeface="Andalus" pitchFamily="18" charset="-78"/>
              </a:rPr>
              <a:t>Hides stretched out fleshed side up on the ground and air dried.</a:t>
            </a:r>
          </a:p>
        </p:txBody>
      </p:sp>
      <p:pic>
        <p:nvPicPr>
          <p:cNvPr id="6" name="Picture 2" descr="C:\Users\Dr. A K Singh\Desktop\ground dring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981200"/>
            <a:ext cx="3723830" cy="2491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u="sng" dirty="0" smtClean="0">
                <a:latin typeface="Andalus" pitchFamily="18" charset="-78"/>
                <a:cs typeface="Andalus" pitchFamily="18" charset="-78"/>
              </a:rPr>
              <a:t>Suspended Drying</a:t>
            </a:r>
            <a:endParaRPr lang="en-US" sz="3200" b="1" u="sng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Hides are dried in suspended manner</a:t>
            </a:r>
          </a:p>
          <a:p>
            <a:pPr marL="0" indent="0" algn="ctr">
              <a:buNone/>
            </a:pPr>
            <a:endParaRPr lang="en-US" sz="2800" dirty="0" smtClean="0">
              <a:latin typeface="Andalus" pitchFamily="18" charset="-78"/>
              <a:cs typeface="Andalus" pitchFamily="18" charset="-78"/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Advantages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Simple, cheap and effective way of drying.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Easily adaptable in tropical countries.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Free circulation of air around the hide.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Skin becomes lighter thus cheaper to transport.</a:t>
            </a:r>
          </a:p>
        </p:txBody>
      </p:sp>
    </p:spTree>
    <p:extLst>
      <p:ext uri="{BB962C8B-B14F-4D97-AF65-F5344CB8AC3E}">
        <p14:creationId xmlns:p14="http://schemas.microsoft.com/office/powerpoint/2010/main" val="266201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u="sng" dirty="0" smtClean="0">
                <a:latin typeface="Andalus" pitchFamily="18" charset="-78"/>
                <a:cs typeface="Andalus" pitchFamily="18" charset="-78"/>
              </a:rPr>
              <a:t>Hide vs. Skin</a:t>
            </a:r>
            <a:r>
              <a:rPr lang="en-US" sz="3600" dirty="0" smtClean="0">
                <a:latin typeface="Andalus" pitchFamily="18" charset="-78"/>
                <a:cs typeface="Andalus" pitchFamily="18" charset="-78"/>
              </a:rPr>
              <a:t/>
            </a:r>
            <a:br>
              <a:rPr lang="en-US" sz="3600" dirty="0" smtClean="0">
                <a:latin typeface="Andalus" pitchFamily="18" charset="-78"/>
                <a:cs typeface="Andalus" pitchFamily="18" charset="-78"/>
              </a:rPr>
            </a:br>
            <a:r>
              <a:rPr lang="en-US" sz="3600" dirty="0" smtClean="0">
                <a:latin typeface="Andalus" pitchFamily="18" charset="-78"/>
                <a:cs typeface="Andalus" pitchFamily="18" charset="-78"/>
              </a:rPr>
              <a:t/>
            </a:r>
            <a:br>
              <a:rPr lang="en-US" sz="3600" dirty="0" smtClean="0">
                <a:latin typeface="Andalus" pitchFamily="18" charset="-78"/>
                <a:cs typeface="Andalus" pitchFamily="18" charset="-78"/>
              </a:rPr>
            </a:br>
            <a:r>
              <a:rPr lang="en-US" sz="3600" dirty="0" smtClean="0">
                <a:latin typeface="Andalus" pitchFamily="18" charset="-78"/>
                <a:cs typeface="Andalus" pitchFamily="18" charset="-78"/>
              </a:rPr>
              <a:t>(one of the most important by-products)</a:t>
            </a:r>
            <a:endParaRPr lang="en-US" sz="36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1905000"/>
            <a:ext cx="40386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Hide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Skin of </a:t>
            </a:r>
            <a:r>
              <a:rPr lang="en-US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Large Animal</a:t>
            </a:r>
          </a:p>
          <a:p>
            <a:pPr marL="0" indent="0" algn="just">
              <a:buNone/>
            </a:pPr>
            <a:endParaRPr lang="en-US" dirty="0">
              <a:latin typeface="Andalus" pitchFamily="18" charset="-78"/>
              <a:cs typeface="Andalus" pitchFamily="18" charset="-78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Large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, </a:t>
            </a:r>
            <a:r>
              <a:rPr lang="en-US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Thick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and </a:t>
            </a:r>
            <a:r>
              <a:rPr lang="en-US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Heavy</a:t>
            </a:r>
          </a:p>
          <a:p>
            <a:pPr algn="just"/>
            <a:endParaRPr lang="en-US" dirty="0" smtClean="0">
              <a:latin typeface="Andalus" pitchFamily="18" charset="-78"/>
              <a:cs typeface="Andalus" pitchFamily="18" charset="-78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Wt. &gt; 30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lbs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/ </a:t>
            </a:r>
            <a:r>
              <a:rPr lang="en-US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13.62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kg</a:t>
            </a:r>
          </a:p>
          <a:p>
            <a:pPr algn="just"/>
            <a:endParaRPr lang="en-US" dirty="0">
              <a:latin typeface="Andalus" pitchFamily="18" charset="-78"/>
              <a:cs typeface="Andalus" pitchFamily="18" charset="-78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Av. yield </a:t>
            </a:r>
            <a:r>
              <a:rPr lang="en-US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7.0%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of live wt.</a:t>
            </a:r>
          </a:p>
          <a:p>
            <a:pPr algn="just"/>
            <a:endParaRPr lang="en-US" dirty="0" smtClean="0">
              <a:latin typeface="Andalus" pitchFamily="18" charset="-78"/>
              <a:cs typeface="Andalus" pitchFamily="18" charset="-78"/>
            </a:endParaRPr>
          </a:p>
          <a:p>
            <a:pPr marL="0" indent="0" algn="just">
              <a:buNone/>
            </a:pP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419600" y="1905000"/>
            <a:ext cx="44958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b="1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Skin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Skin of </a:t>
            </a:r>
            <a:r>
              <a:rPr lang="en-US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Small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Animal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or </a:t>
            </a:r>
            <a:r>
              <a:rPr lang="en-US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very young calf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Small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, </a:t>
            </a:r>
            <a:r>
              <a:rPr lang="en-US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Thinner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and </a:t>
            </a:r>
            <a:r>
              <a:rPr lang="en-US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Tighter</a:t>
            </a:r>
          </a:p>
          <a:p>
            <a:pPr algn="just"/>
            <a:endParaRPr lang="en-US" dirty="0" smtClean="0">
              <a:latin typeface="Andalus" pitchFamily="18" charset="-78"/>
              <a:cs typeface="Andalus" pitchFamily="18" charset="-78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Wt. &lt; 20lbs/</a:t>
            </a:r>
            <a:r>
              <a:rPr lang="en-US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9.1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kg</a:t>
            </a:r>
          </a:p>
          <a:p>
            <a:pPr algn="just"/>
            <a:endParaRPr lang="en-US" dirty="0">
              <a:latin typeface="Andalus" pitchFamily="18" charset="-78"/>
              <a:cs typeface="Andalus" pitchFamily="18" charset="-78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Av. Yield </a:t>
            </a:r>
            <a:r>
              <a:rPr lang="en-US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11.0%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of live wt.</a:t>
            </a: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580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Autofit/>
          </a:bodyPr>
          <a:lstStyle/>
          <a:p>
            <a:pPr algn="l"/>
            <a:r>
              <a:rPr lang="en-US" sz="3200" b="1" u="sng" dirty="0" smtClean="0">
                <a:latin typeface="Andalus" pitchFamily="18" charset="-78"/>
                <a:cs typeface="Andalus" pitchFamily="18" charset="-78"/>
              </a:rPr>
              <a:t>Suspended Drying Techniques</a:t>
            </a:r>
            <a:endParaRPr lang="en-US" sz="3200" b="1" u="sng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14400"/>
            <a:ext cx="4038600" cy="5562600"/>
          </a:xfrm>
        </p:spPr>
        <p:txBody>
          <a:bodyPr/>
          <a:lstStyle/>
          <a:p>
            <a:pPr algn="ctr">
              <a:buFont typeface="Wingdings" pitchFamily="2" charset="2"/>
              <a:buChar char="v"/>
            </a:pPr>
            <a:r>
              <a:rPr lang="en-US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Frame Drying</a:t>
            </a:r>
          </a:p>
          <a:p>
            <a:pPr marL="0" indent="0">
              <a:buNone/>
            </a:pP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Practiced on </a:t>
            </a:r>
            <a:r>
              <a:rPr lang="en-US" sz="2400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angled frames 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fixed on a tripod/stand</a:t>
            </a:r>
          </a:p>
          <a:p>
            <a:pPr marL="0" indent="0">
              <a:buNone/>
            </a:pPr>
            <a:endParaRPr lang="en-US" sz="2400" dirty="0">
              <a:latin typeface="Andalus" pitchFamily="18" charset="-78"/>
              <a:cs typeface="Andalus" pitchFamily="18" charset="-78"/>
            </a:endParaRPr>
          </a:p>
          <a:p>
            <a:pPr marL="0" indent="0">
              <a:buNone/>
            </a:pPr>
            <a:endParaRPr lang="en-US" sz="2400" dirty="0" smtClean="0">
              <a:latin typeface="Andalus" pitchFamily="18" charset="-78"/>
              <a:cs typeface="Andalus" pitchFamily="18" charset="-78"/>
            </a:endParaRPr>
          </a:p>
          <a:p>
            <a:pPr marL="0" indent="0">
              <a:buNone/>
            </a:pPr>
            <a:endParaRPr lang="en-US" sz="2400" dirty="0">
              <a:latin typeface="Andalus" pitchFamily="18" charset="-78"/>
              <a:cs typeface="Andalus" pitchFamily="18" charset="-78"/>
            </a:endParaRPr>
          </a:p>
          <a:p>
            <a:pPr algn="ctr">
              <a:buFont typeface="Wingdings" pitchFamily="2" charset="2"/>
              <a:buChar char="v"/>
            </a:pPr>
            <a:r>
              <a:rPr lang="en-US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Line Drying</a:t>
            </a:r>
          </a:p>
          <a:p>
            <a:pPr marL="0" indent="0">
              <a:buNone/>
            </a:pP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Skin suspended on </a:t>
            </a:r>
            <a:r>
              <a:rPr lang="en-US" sz="2400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horizontal chords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with flesh side up, practiced for sheep and goat</a:t>
            </a:r>
          </a:p>
          <a:p>
            <a:pPr marL="0" indent="0">
              <a:buNone/>
            </a:pPr>
            <a:endParaRPr lang="en-US" sz="24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038600" cy="5562600"/>
          </a:xfrm>
        </p:spPr>
        <p:txBody>
          <a:bodyPr/>
          <a:lstStyle/>
          <a:p>
            <a:pPr algn="ctr">
              <a:buFont typeface="Wingdings" pitchFamily="2" charset="2"/>
              <a:buChar char="v"/>
            </a:pPr>
            <a:r>
              <a:rPr lang="en-US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Tent Drying</a:t>
            </a:r>
          </a:p>
          <a:p>
            <a:pPr marL="0" indent="0">
              <a:buNone/>
            </a:pP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Hide supported on ground in </a:t>
            </a:r>
            <a:r>
              <a:rPr lang="en-US" sz="2400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shape of a tent 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by chords and wires</a:t>
            </a:r>
          </a:p>
          <a:p>
            <a:pPr marL="0" indent="0">
              <a:buNone/>
            </a:pPr>
            <a:endParaRPr lang="en-US" sz="2400" dirty="0">
              <a:latin typeface="Andalus" pitchFamily="18" charset="-78"/>
              <a:cs typeface="Andalus" pitchFamily="18" charset="-78"/>
            </a:endParaRPr>
          </a:p>
          <a:p>
            <a:pPr marL="0" indent="0">
              <a:buNone/>
            </a:pPr>
            <a:endParaRPr lang="en-US" sz="2400" dirty="0" smtClean="0">
              <a:latin typeface="Andalus" pitchFamily="18" charset="-78"/>
              <a:cs typeface="Andalus" pitchFamily="18" charset="-78"/>
            </a:endParaRPr>
          </a:p>
          <a:p>
            <a:pPr marL="0" indent="0">
              <a:buNone/>
            </a:pPr>
            <a:endParaRPr lang="en-US" sz="2400" dirty="0">
              <a:latin typeface="Andalus" pitchFamily="18" charset="-78"/>
              <a:cs typeface="Andalus" pitchFamily="18" charset="-78"/>
            </a:endParaRPr>
          </a:p>
          <a:p>
            <a:pPr marL="0" indent="0">
              <a:buNone/>
            </a:pPr>
            <a:endParaRPr lang="en-US" sz="2400" dirty="0" smtClean="0">
              <a:latin typeface="Andalus" pitchFamily="18" charset="-78"/>
              <a:cs typeface="Andalus" pitchFamily="18" charset="-78"/>
            </a:endParaRPr>
          </a:p>
          <a:p>
            <a:pPr marL="0" indent="0">
              <a:buNone/>
            </a:pPr>
            <a:endParaRPr lang="en-US" sz="2400" dirty="0">
              <a:latin typeface="Andalus" pitchFamily="18" charset="-78"/>
              <a:cs typeface="Andalus" pitchFamily="18" charset="-78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*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Irrespective of the method of drying hide takes a minimum of 7 days to dry. </a:t>
            </a:r>
            <a:endParaRPr lang="en-US" sz="2400" b="1" dirty="0">
              <a:solidFill>
                <a:schemeClr val="accent2">
                  <a:lumMod val="75000"/>
                </a:schemeClr>
              </a:solidFill>
              <a:latin typeface="Andalus" pitchFamily="18" charset="-78"/>
              <a:cs typeface="Andalus" pitchFamily="18" charset="-78"/>
            </a:endParaRPr>
          </a:p>
          <a:p>
            <a:pPr marL="0" indent="0">
              <a:buNone/>
            </a:pPr>
            <a:endParaRPr lang="en-US" sz="2400" dirty="0" smtClean="0">
              <a:latin typeface="Andalus" pitchFamily="18" charset="-78"/>
              <a:cs typeface="Andalus" pitchFamily="18" charset="-78"/>
            </a:endParaRPr>
          </a:p>
          <a:p>
            <a:pPr marL="0" indent="0">
              <a:buNone/>
            </a:pPr>
            <a:endParaRPr lang="en-US" sz="2400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2050" name="Picture 2" descr="C:\Users\Dr. A K Singh\Desktop\Frame dry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286000"/>
            <a:ext cx="2133601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Dr. A K Singh\Desktop\line drying 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75" y="5257800"/>
            <a:ext cx="238125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Dr. A K Singh\Desktop\tent drying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2072" y="2667000"/>
            <a:ext cx="2790825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77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u="sng" dirty="0" smtClean="0">
                <a:latin typeface="Andalus" pitchFamily="18" charset="-78"/>
                <a:cs typeface="Andalus" pitchFamily="18" charset="-78"/>
              </a:rPr>
              <a:t>Hide curing</a:t>
            </a:r>
            <a:endParaRPr lang="en-US" sz="4000" u="sng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4267200" cy="4525963"/>
          </a:xfrm>
        </p:spPr>
        <p:txBody>
          <a:bodyPr>
            <a:normAutofit fontScale="85000" lnSpcReduction="20000"/>
          </a:bodyPr>
          <a:lstStyle/>
          <a:p>
            <a:pPr algn="ctr">
              <a:buFont typeface="Wingdings" pitchFamily="2" charset="2"/>
              <a:buChar char="Ø"/>
            </a:pPr>
            <a:r>
              <a:rPr lang="en-US" sz="3300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Dry Salting</a:t>
            </a:r>
          </a:p>
          <a:p>
            <a:pPr algn="ctr">
              <a:buFont typeface="Wingdings" pitchFamily="2" charset="2"/>
              <a:buChar char="Ø"/>
            </a:pPr>
            <a:r>
              <a:rPr lang="en-US" sz="3300" dirty="0" smtClean="0">
                <a:latin typeface="Andalus" pitchFamily="18" charset="-78"/>
                <a:cs typeface="Andalus" pitchFamily="18" charset="-78"/>
              </a:rPr>
              <a:t>(Hide retains </a:t>
            </a:r>
            <a:r>
              <a:rPr lang="en-US" sz="3300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12%</a:t>
            </a:r>
            <a:r>
              <a:rPr lang="en-US" sz="3300" dirty="0" smtClean="0">
                <a:latin typeface="Andalus" pitchFamily="18" charset="-78"/>
                <a:cs typeface="Andalus" pitchFamily="18" charset="-78"/>
              </a:rPr>
              <a:t> water)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Hides kept </a:t>
            </a:r>
            <a:r>
              <a:rPr lang="en-US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flesh side up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2-3 mm </a:t>
            </a:r>
            <a:r>
              <a:rPr lang="en-US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thick layer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of fine </a:t>
            </a:r>
            <a:r>
              <a:rPr lang="en-US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salt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applied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Weight of </a:t>
            </a:r>
            <a:r>
              <a:rPr lang="en-US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salt equal to weight of hide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Hides stacked on one another, to a </a:t>
            </a:r>
            <a:r>
              <a:rPr lang="en-US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max. height of stack 1m.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Practiced in rooms maintained at </a:t>
            </a:r>
            <a:r>
              <a:rPr lang="en-US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15°C and 85-90% relative humidity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.</a:t>
            </a: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267200" cy="4525963"/>
          </a:xfrm>
        </p:spPr>
        <p:txBody>
          <a:bodyPr>
            <a:normAutofit fontScale="85000" lnSpcReduction="20000"/>
          </a:bodyPr>
          <a:lstStyle/>
          <a:p>
            <a:pPr algn="ctr">
              <a:buFont typeface="Wingdings" pitchFamily="2" charset="2"/>
              <a:buChar char="Ø"/>
            </a:pPr>
            <a:r>
              <a:rPr lang="en-US" sz="3300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Wet Salting</a:t>
            </a:r>
          </a:p>
          <a:p>
            <a:pPr algn="ctr">
              <a:buFont typeface="Wingdings" pitchFamily="2" charset="2"/>
              <a:buChar char="Ø"/>
            </a:pPr>
            <a:r>
              <a:rPr lang="en-US" sz="3300" dirty="0" smtClean="0">
                <a:latin typeface="Andalus" pitchFamily="18" charset="-78"/>
                <a:cs typeface="Andalus" pitchFamily="18" charset="-78"/>
              </a:rPr>
              <a:t>(Hide retains </a:t>
            </a:r>
            <a:r>
              <a:rPr lang="en-US" sz="3300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35% </a:t>
            </a:r>
            <a:r>
              <a:rPr lang="en-US" sz="3300" dirty="0" smtClean="0">
                <a:latin typeface="Andalus" pitchFamily="18" charset="-78"/>
                <a:cs typeface="Andalus" pitchFamily="18" charset="-78"/>
              </a:rPr>
              <a:t>water)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Curing solution prepared (</a:t>
            </a:r>
            <a:r>
              <a:rPr lang="en-US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23 kg salt+ 62 kg water for 100 kg of hides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)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Hides </a:t>
            </a:r>
            <a:r>
              <a:rPr lang="en-US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soaked in pits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, 1.25m deep.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Soaking </a:t>
            </a:r>
            <a:r>
              <a:rPr lang="en-US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time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s varies from </a:t>
            </a:r>
            <a:r>
              <a:rPr lang="en-US" dirty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2</a:t>
            </a:r>
            <a:r>
              <a:rPr lang="en-US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 days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for fleshed hides </a:t>
            </a:r>
            <a:r>
              <a:rPr lang="en-US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to 2 weeks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for un-fleshed hides.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Brining liquid maintained at room temperature.</a:t>
            </a: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4374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u="sng" dirty="0" smtClean="0">
                <a:latin typeface="Andalus" pitchFamily="18" charset="-78"/>
                <a:cs typeface="Andalus" pitchFamily="18" charset="-78"/>
              </a:rPr>
              <a:t>Conditioning of Hides</a:t>
            </a:r>
            <a:endParaRPr lang="en-US" sz="4000" u="sng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400" b="1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Washing and Soaking</a:t>
            </a:r>
          </a:p>
          <a:p>
            <a:pPr marL="0" indent="0" algn="ctr">
              <a:buNone/>
            </a:pP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(Hides soaked in 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zinc chloride+ soda ash+ borax Solution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)</a:t>
            </a:r>
          </a:p>
          <a:p>
            <a:pPr marL="0" indent="0" algn="ctr">
              <a:buNone/>
            </a:pP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All proteins of blood and lymph removed</a:t>
            </a:r>
          </a:p>
          <a:p>
            <a:pPr marL="0" indent="0" algn="ctr">
              <a:buNone/>
            </a:pP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Hide rehydrates and restores its shape</a:t>
            </a:r>
          </a:p>
          <a:p>
            <a:pPr marL="0" indent="0" algn="ctr">
              <a:buNone/>
            </a:pPr>
            <a:endParaRPr lang="en-US" sz="2200" dirty="0" smtClean="0">
              <a:latin typeface="Andalus" pitchFamily="18" charset="-78"/>
              <a:cs typeface="Andalus" pitchFamily="18" charset="-78"/>
            </a:endParaRPr>
          </a:p>
          <a:p>
            <a:pPr marL="0" indent="0" algn="ctr">
              <a:buNone/>
            </a:pPr>
            <a:endParaRPr lang="en-US" sz="2200" dirty="0">
              <a:latin typeface="Andalus" pitchFamily="18" charset="-78"/>
              <a:cs typeface="Andalus" pitchFamily="18" charset="-78"/>
            </a:endParaRPr>
          </a:p>
          <a:p>
            <a:pPr marL="0" indent="0" algn="ctr">
              <a:buNone/>
            </a:pPr>
            <a:r>
              <a:rPr lang="en-US" sz="2400" b="1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Fleshing</a:t>
            </a:r>
          </a:p>
          <a:p>
            <a:pPr marL="0" indent="0" algn="ctr">
              <a:buNone/>
            </a:pP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Extra flesh stripped 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off with a 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serrated knife</a:t>
            </a:r>
          </a:p>
          <a:p>
            <a:pPr marL="0" indent="0" algn="ctr">
              <a:buNone/>
            </a:pPr>
            <a:endParaRPr lang="en-US" sz="2200" dirty="0" smtClean="0">
              <a:latin typeface="Andalus" pitchFamily="18" charset="-78"/>
              <a:cs typeface="Andalus" pitchFamily="18" charset="-78"/>
            </a:endParaRPr>
          </a:p>
          <a:p>
            <a:pPr marL="0" indent="0" algn="ctr">
              <a:buNone/>
            </a:pPr>
            <a:endParaRPr lang="en-US" sz="2200" dirty="0">
              <a:latin typeface="Andalus" pitchFamily="18" charset="-78"/>
              <a:cs typeface="Andalus" pitchFamily="18" charset="-78"/>
            </a:endParaRPr>
          </a:p>
          <a:p>
            <a:pPr marL="0" indent="0" algn="ctr">
              <a:buNone/>
            </a:pPr>
            <a:r>
              <a:rPr lang="en-US" sz="2400" b="1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Liming and </a:t>
            </a:r>
            <a:r>
              <a:rPr lang="en-US" sz="2400" b="1" dirty="0" err="1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Dehairing</a:t>
            </a:r>
            <a:endParaRPr lang="en-US" sz="2400" b="1" dirty="0" smtClean="0">
              <a:solidFill>
                <a:srgbClr val="00B050"/>
              </a:solidFill>
              <a:latin typeface="Andalus" pitchFamily="18" charset="-78"/>
              <a:cs typeface="Andalus" pitchFamily="18" charset="-78"/>
            </a:endParaRPr>
          </a:p>
          <a:p>
            <a:pPr marL="0" indent="0" algn="ctr">
              <a:buNone/>
            </a:pP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Hides soaked in 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saturated lime solution with 0.1% sodium </a:t>
            </a:r>
            <a:r>
              <a:rPr lang="en-US" sz="2200" dirty="0" err="1" smtClean="0">
                <a:solidFill>
                  <a:schemeClr val="accent6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sulphide</a:t>
            </a:r>
            <a:endParaRPr lang="en-US" sz="2200" dirty="0" smtClean="0">
              <a:solidFill>
                <a:schemeClr val="accent6">
                  <a:lumMod val="75000"/>
                </a:schemeClr>
              </a:solidFill>
              <a:latin typeface="Andalus" pitchFamily="18" charset="-78"/>
              <a:cs typeface="Andalus" pitchFamily="18" charset="-78"/>
            </a:endParaRPr>
          </a:p>
          <a:p>
            <a:pPr marL="0" indent="0" algn="ctr">
              <a:buNone/>
            </a:pP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Applied to loosen hair and epidermal cells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4487839" y="2743200"/>
            <a:ext cx="7961" cy="44547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4564039" y="4120664"/>
            <a:ext cx="7961" cy="67993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448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err="1" smtClean="0">
                <a:latin typeface="Andalus" pitchFamily="18" charset="-78"/>
                <a:cs typeface="Andalus" pitchFamily="18" charset="-78"/>
              </a:rPr>
              <a:t>Contd</a:t>
            </a:r>
            <a:r>
              <a:rPr lang="en-US" sz="2800" b="1" dirty="0" smtClean="0">
                <a:latin typeface="Andalus" pitchFamily="18" charset="-78"/>
                <a:cs typeface="Andalus" pitchFamily="18" charset="-78"/>
              </a:rPr>
              <a:t>….</a:t>
            </a:r>
            <a:endParaRPr lang="en-US" sz="2800" b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Washing and </a:t>
            </a:r>
            <a:r>
              <a:rPr lang="en-US" sz="2400" b="1" dirty="0" err="1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Deliming</a:t>
            </a:r>
            <a:endParaRPr lang="en-US" sz="2400" b="1" dirty="0" smtClean="0">
              <a:solidFill>
                <a:srgbClr val="00B050"/>
              </a:solidFill>
              <a:latin typeface="Andalus" pitchFamily="18" charset="-78"/>
              <a:cs typeface="Andalus" pitchFamily="18" charset="-78"/>
            </a:endParaRPr>
          </a:p>
          <a:p>
            <a:pPr marL="0" indent="0" algn="ctr">
              <a:buNone/>
            </a:pP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Hides washed with 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mild acid 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to 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neutralize the lime</a:t>
            </a:r>
          </a:p>
          <a:p>
            <a:pPr marL="0" indent="0" algn="ctr">
              <a:buNone/>
            </a:pPr>
            <a:endParaRPr lang="en-US" sz="2200" dirty="0">
              <a:latin typeface="Andalus" pitchFamily="18" charset="-78"/>
              <a:cs typeface="Andalus" pitchFamily="18" charset="-78"/>
            </a:endParaRPr>
          </a:p>
          <a:p>
            <a:pPr marL="0" indent="0" algn="ctr">
              <a:buNone/>
            </a:pPr>
            <a:r>
              <a:rPr lang="en-US" sz="2400" b="1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Batting</a:t>
            </a:r>
          </a:p>
          <a:p>
            <a:pPr marL="0" indent="0" algn="ctr">
              <a:buNone/>
            </a:pP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Hides treated with 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proteolytic enzymes at pH 8.5</a:t>
            </a:r>
          </a:p>
          <a:p>
            <a:pPr marL="0" indent="0" algn="ctr">
              <a:buNone/>
            </a:pP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Results in soft and pliable pelt</a:t>
            </a:r>
          </a:p>
          <a:p>
            <a:pPr marL="0" indent="0" algn="ctr">
              <a:buNone/>
            </a:pPr>
            <a:r>
              <a:rPr lang="en-US" sz="2200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Such pelts tanned by vegetable tanning</a:t>
            </a:r>
          </a:p>
          <a:p>
            <a:pPr marL="0" indent="0" algn="ctr">
              <a:buNone/>
            </a:pPr>
            <a:endParaRPr lang="en-US" sz="2200" dirty="0">
              <a:latin typeface="Andalus" pitchFamily="18" charset="-78"/>
              <a:cs typeface="Andalus" pitchFamily="18" charset="-78"/>
            </a:endParaRPr>
          </a:p>
          <a:p>
            <a:pPr marL="0" indent="0" algn="ctr">
              <a:buNone/>
            </a:pPr>
            <a:r>
              <a:rPr lang="en-US" sz="2400" b="1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Pickling</a:t>
            </a:r>
            <a:endParaRPr lang="en-US" sz="2200" b="1" dirty="0" smtClean="0">
              <a:solidFill>
                <a:srgbClr val="00B050"/>
              </a:solidFill>
              <a:latin typeface="Andalus" pitchFamily="18" charset="-78"/>
              <a:cs typeface="Andalus" pitchFamily="18" charset="-78"/>
            </a:endParaRPr>
          </a:p>
          <a:p>
            <a:pPr marL="0" indent="0" algn="ctr">
              <a:buNone/>
            </a:pP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Pelts pickled in bath of 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1% Sulphuric acid and 10% salt in water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, maintained at a 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pH of 2-2.5 for 2-3 </a:t>
            </a:r>
            <a:r>
              <a:rPr lang="en-US" sz="2200" dirty="0" err="1" smtClean="0">
                <a:solidFill>
                  <a:schemeClr val="accent6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hrs</a:t>
            </a:r>
            <a:endParaRPr lang="en-US" sz="2200" dirty="0" smtClean="0">
              <a:solidFill>
                <a:schemeClr val="accent6">
                  <a:lumMod val="75000"/>
                </a:schemeClr>
              </a:solidFill>
              <a:latin typeface="Andalus" pitchFamily="18" charset="-78"/>
              <a:cs typeface="Andalus" pitchFamily="18" charset="-78"/>
            </a:endParaRPr>
          </a:p>
          <a:p>
            <a:pPr marL="0" indent="0" algn="ctr">
              <a:buNone/>
            </a:pPr>
            <a:r>
              <a:rPr lang="en-US" sz="2200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Such pelts are tanned by chrome tanning process</a:t>
            </a:r>
            <a:endParaRPr lang="en-US" sz="2200" dirty="0">
              <a:solidFill>
                <a:srgbClr val="FF0000"/>
              </a:solidFill>
              <a:latin typeface="Andalus" pitchFamily="18" charset="-78"/>
              <a:cs typeface="Andalus" pitchFamily="18" charset="-78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4495800" y="3886200"/>
            <a:ext cx="7961" cy="44547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4479878" y="1905000"/>
            <a:ext cx="7961" cy="44547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5497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u="sng" dirty="0" smtClean="0">
                <a:latin typeface="Andalus" pitchFamily="18" charset="-78"/>
                <a:cs typeface="Andalus" pitchFamily="18" charset="-78"/>
              </a:rPr>
              <a:t>Tanning</a:t>
            </a:r>
            <a:endParaRPr lang="en-US" sz="4000" u="sng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Process of </a:t>
            </a:r>
            <a:r>
              <a:rPr lang="en-US" sz="2800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conversion of hides/ skins to insoluble and non-putrescible leather  without destruction of original structure.</a:t>
            </a:r>
          </a:p>
          <a:p>
            <a:pPr marL="0" indent="0">
              <a:buNone/>
            </a:pP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Process requires approximately 5-6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hrs</a:t>
            </a:r>
            <a:endParaRPr lang="en-US" sz="2800" dirty="0" smtClean="0">
              <a:latin typeface="Andalus" pitchFamily="18" charset="-78"/>
              <a:cs typeface="Andalus" pitchFamily="18" charset="-78"/>
            </a:endParaRPr>
          </a:p>
          <a:p>
            <a:pPr marL="0" indent="0">
              <a:buNone/>
            </a:pPr>
            <a:endParaRPr lang="en-US" sz="2800" dirty="0">
              <a:latin typeface="Andalus" pitchFamily="18" charset="-78"/>
              <a:cs typeface="Andalus" pitchFamily="18" charset="-78"/>
            </a:endParaRPr>
          </a:p>
          <a:p>
            <a:pPr marL="0" indent="0" algn="ctr">
              <a:buNone/>
            </a:pP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Types</a:t>
            </a:r>
          </a:p>
          <a:p>
            <a:pPr algn="ctr"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Vegetable Tanning</a:t>
            </a:r>
          </a:p>
          <a:p>
            <a:pPr algn="ctr"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Chrome Tanning </a:t>
            </a:r>
            <a:endParaRPr lang="en-US" sz="2800" dirty="0">
              <a:solidFill>
                <a:srgbClr val="00B050"/>
              </a:solidFill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96024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u="sng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Vegetable Tanning</a:t>
            </a:r>
            <a:endParaRPr lang="en-US" sz="3200" b="1" u="sng" dirty="0">
              <a:solidFill>
                <a:srgbClr val="00B05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Delimed pelts are immersed in </a:t>
            </a:r>
            <a:r>
              <a:rPr lang="en-US" sz="2800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natural tanning liquor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of progressively stronger concentration. The tannin diffuses and imparts uniform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colour</a:t>
            </a:r>
            <a:endParaRPr lang="en-US" sz="2800" dirty="0" smtClean="0">
              <a:latin typeface="Andalus" pitchFamily="18" charset="-78"/>
              <a:cs typeface="Andalus" pitchFamily="18" charset="-78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Used for </a:t>
            </a:r>
            <a:r>
              <a:rPr lang="en-US" sz="2800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heavy leather articles 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like belts, saddle, harness etc.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Tanning producing plants are </a:t>
            </a:r>
          </a:p>
          <a:p>
            <a:pPr marL="0" indent="0" algn="ctr">
              <a:buNone/>
            </a:pP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Avaran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( </a:t>
            </a:r>
            <a:r>
              <a:rPr lang="en-US" sz="2800" i="1" dirty="0" smtClean="0">
                <a:latin typeface="Andalus" pitchFamily="18" charset="-78"/>
                <a:cs typeface="Andalus" pitchFamily="18" charset="-78"/>
              </a:rPr>
              <a:t>Cassia </a:t>
            </a:r>
            <a:r>
              <a:rPr lang="en-US" sz="2800" i="1" dirty="0" err="1" smtClean="0">
                <a:latin typeface="Andalus" pitchFamily="18" charset="-78"/>
                <a:cs typeface="Andalus" pitchFamily="18" charset="-78"/>
              </a:rPr>
              <a:t>auriculata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), </a:t>
            </a:r>
          </a:p>
          <a:p>
            <a:pPr marL="0" indent="0" algn="ctr">
              <a:buNone/>
            </a:pP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Babul (</a:t>
            </a:r>
            <a:r>
              <a:rPr lang="en-US" sz="2800" i="1" dirty="0" smtClean="0">
                <a:latin typeface="Andalus" pitchFamily="18" charset="-78"/>
                <a:cs typeface="Andalus" pitchFamily="18" charset="-78"/>
              </a:rPr>
              <a:t>Acacia </a:t>
            </a:r>
            <a:r>
              <a:rPr lang="en-US" sz="2800" i="1" dirty="0" err="1" smtClean="0">
                <a:latin typeface="Andalus" pitchFamily="18" charset="-78"/>
                <a:cs typeface="Andalus" pitchFamily="18" charset="-78"/>
              </a:rPr>
              <a:t>arabia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), </a:t>
            </a:r>
          </a:p>
          <a:p>
            <a:pPr marL="0" indent="0" algn="ctr">
              <a:buNone/>
            </a:pPr>
            <a:r>
              <a:rPr lang="en-US" sz="2800" dirty="0" err="1">
                <a:latin typeface="Andalus" pitchFamily="18" charset="-78"/>
                <a:cs typeface="Andalus" pitchFamily="18" charset="-78"/>
              </a:rPr>
              <a:t>M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yrabalan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(</a:t>
            </a:r>
            <a:r>
              <a:rPr lang="en-US" sz="2800" i="1" dirty="0" err="1" smtClean="0">
                <a:latin typeface="Andalus" pitchFamily="18" charset="-78"/>
                <a:cs typeface="Andalus" pitchFamily="18" charset="-78"/>
              </a:rPr>
              <a:t>Terminalia</a:t>
            </a:r>
            <a:r>
              <a:rPr lang="en-US" sz="2800" i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i="1" dirty="0" err="1" smtClean="0">
                <a:latin typeface="Andalus" pitchFamily="18" charset="-78"/>
                <a:cs typeface="Andalus" pitchFamily="18" charset="-78"/>
              </a:rPr>
              <a:t>chebula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) </a:t>
            </a:r>
          </a:p>
          <a:p>
            <a:pPr marL="0" indent="0" algn="ctr">
              <a:buNone/>
            </a:pP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Konnan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(</a:t>
            </a:r>
            <a:r>
              <a:rPr lang="en-US" sz="2800" i="1" dirty="0" smtClean="0">
                <a:latin typeface="Andalus" pitchFamily="18" charset="-78"/>
                <a:cs typeface="Andalus" pitchFamily="18" charset="-78"/>
              </a:rPr>
              <a:t>Cassia fistula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752830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u="sng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Chrome Tanning</a:t>
            </a:r>
            <a:endParaRPr lang="en-US" sz="3200" b="1" u="sng" dirty="0">
              <a:solidFill>
                <a:srgbClr val="FF000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600" dirty="0" smtClean="0">
                <a:latin typeface="Andalus" pitchFamily="18" charset="-78"/>
                <a:cs typeface="Andalus" pitchFamily="18" charset="-78"/>
              </a:rPr>
              <a:t>A more </a:t>
            </a:r>
            <a:r>
              <a:rPr lang="en-US" sz="2600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modern, quicker </a:t>
            </a:r>
            <a:r>
              <a:rPr lang="en-US" sz="2600" dirty="0" smtClean="0">
                <a:latin typeface="Andalus" pitchFamily="18" charset="-78"/>
                <a:cs typeface="Andalus" pitchFamily="18" charset="-78"/>
              </a:rPr>
              <a:t>and</a:t>
            </a:r>
            <a:r>
              <a:rPr lang="en-US" sz="2600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 popular technique.</a:t>
            </a:r>
          </a:p>
          <a:p>
            <a:pPr>
              <a:buFont typeface="Wingdings" pitchFamily="2" charset="2"/>
              <a:buChar char="Ø"/>
            </a:pPr>
            <a:r>
              <a:rPr lang="en-US" sz="2600" dirty="0" smtClean="0">
                <a:latin typeface="Andalus" pitchFamily="18" charset="-78"/>
                <a:cs typeface="Andalus" pitchFamily="18" charset="-78"/>
              </a:rPr>
              <a:t>Yields </a:t>
            </a:r>
            <a:r>
              <a:rPr lang="en-US" sz="2600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softer, stronger </a:t>
            </a:r>
            <a:r>
              <a:rPr lang="en-US" sz="2600" dirty="0" smtClean="0">
                <a:latin typeface="Andalus" pitchFamily="18" charset="-78"/>
                <a:cs typeface="Andalus" pitchFamily="18" charset="-78"/>
              </a:rPr>
              <a:t>and</a:t>
            </a:r>
            <a:r>
              <a:rPr lang="en-US" sz="2600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 supple leather</a:t>
            </a:r>
            <a:r>
              <a:rPr lang="en-US" sz="2600" dirty="0" smtClean="0">
                <a:latin typeface="Andalus" pitchFamily="18" charset="-78"/>
                <a:cs typeface="Andalus" pitchFamily="18" charset="-78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sz="2600" dirty="0" smtClean="0">
                <a:latin typeface="Andalus" pitchFamily="18" charset="-78"/>
                <a:cs typeface="Andalus" pitchFamily="18" charset="-78"/>
              </a:rPr>
              <a:t>Types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Single Bath Process- 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Chrome salts </a:t>
            </a:r>
            <a:r>
              <a:rPr lang="en-US" sz="2200" dirty="0" smtClean="0">
                <a:solidFill>
                  <a:srgbClr val="7030A0"/>
                </a:solidFill>
                <a:latin typeface="Andalus" pitchFamily="18" charset="-78"/>
                <a:cs typeface="Andalus" pitchFamily="18" charset="-78"/>
              </a:rPr>
              <a:t>prepared in a solution 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and then </a:t>
            </a:r>
            <a:r>
              <a:rPr lang="en-US" sz="2200" dirty="0" smtClean="0">
                <a:solidFill>
                  <a:srgbClr val="7030A0"/>
                </a:solidFill>
                <a:latin typeface="Andalus" pitchFamily="18" charset="-78"/>
                <a:cs typeface="Andalus" pitchFamily="18" charset="-78"/>
              </a:rPr>
              <a:t>applied on skin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. The strength of the solution is then gradually increased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Double Bath Process- </a:t>
            </a:r>
            <a:r>
              <a:rPr lang="en-US" sz="2200" dirty="0" smtClean="0">
                <a:solidFill>
                  <a:srgbClr val="7030A0"/>
                </a:solidFill>
                <a:latin typeface="Andalus" pitchFamily="18" charset="-78"/>
                <a:cs typeface="Andalus" pitchFamily="18" charset="-78"/>
              </a:rPr>
              <a:t>Chemical interaction 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forming the chrome solution is </a:t>
            </a:r>
            <a:r>
              <a:rPr lang="en-US" sz="2200" dirty="0" smtClean="0">
                <a:solidFill>
                  <a:srgbClr val="7030A0"/>
                </a:solidFill>
                <a:latin typeface="Andalus" pitchFamily="18" charset="-78"/>
                <a:cs typeface="Andalus" pitchFamily="18" charset="-78"/>
              </a:rPr>
              <a:t>practiced on skin 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itself. </a:t>
            </a:r>
          </a:p>
          <a:p>
            <a:pPr marL="0" indent="0">
              <a:buNone/>
            </a:pPr>
            <a:r>
              <a:rPr lang="en-US" sz="2200" dirty="0">
                <a:latin typeface="Andalus" pitchFamily="18" charset="-78"/>
                <a:cs typeface="Andalus" pitchFamily="18" charset="-78"/>
              </a:rPr>
              <a:t> 	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Usually sodiumbichromate is reacted with maltose  and 	</a:t>
            </a:r>
            <a:r>
              <a:rPr lang="en-US" sz="2200" dirty="0" err="1" smtClean="0">
                <a:latin typeface="Andalus" pitchFamily="18" charset="-78"/>
                <a:cs typeface="Andalus" pitchFamily="18" charset="-78"/>
              </a:rPr>
              <a:t>sulphuric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 acid to get chromic </a:t>
            </a:r>
            <a:r>
              <a:rPr lang="en-US" sz="2200" dirty="0" err="1" smtClean="0">
                <a:latin typeface="Andalus" pitchFamily="18" charset="-78"/>
                <a:cs typeface="Andalus" pitchFamily="18" charset="-78"/>
              </a:rPr>
              <a:t>sulphates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.</a:t>
            </a:r>
            <a:endParaRPr lang="en-US" sz="2200" dirty="0">
              <a:latin typeface="Andalus" pitchFamily="18" charset="-78"/>
              <a:cs typeface="Andalus" pitchFamily="18" charset="-78"/>
            </a:endParaRPr>
          </a:p>
          <a:p>
            <a:pPr marL="0" indent="0">
              <a:buNone/>
            </a:pP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	Chromic sulphates are </a:t>
            </a:r>
            <a:r>
              <a:rPr lang="en-US" sz="2200" dirty="0" smtClean="0">
                <a:solidFill>
                  <a:srgbClr val="7030A0"/>
                </a:solidFill>
                <a:latin typeface="Andalus" pitchFamily="18" charset="-78"/>
                <a:cs typeface="Andalus" pitchFamily="18" charset="-78"/>
              </a:rPr>
              <a:t>applied @ 1.5-2.0% 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at a </a:t>
            </a:r>
            <a:r>
              <a:rPr lang="en-US" sz="2200" dirty="0" smtClean="0">
                <a:solidFill>
                  <a:srgbClr val="7030A0"/>
                </a:solidFill>
                <a:latin typeface="Andalus" pitchFamily="18" charset="-78"/>
                <a:cs typeface="Andalus" pitchFamily="18" charset="-78"/>
              </a:rPr>
              <a:t>pH  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of </a:t>
            </a:r>
            <a:r>
              <a:rPr lang="en-US" sz="2200" dirty="0" smtClean="0">
                <a:solidFill>
                  <a:srgbClr val="7030A0"/>
                </a:solidFill>
                <a:latin typeface="Andalus" pitchFamily="18" charset="-78"/>
                <a:cs typeface="Andalus" pitchFamily="18" charset="-78"/>
              </a:rPr>
              <a:t>2.5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 , 	then </a:t>
            </a:r>
            <a:r>
              <a:rPr lang="en-US" sz="2200" dirty="0" smtClean="0">
                <a:solidFill>
                  <a:srgbClr val="7030A0"/>
                </a:solidFill>
                <a:latin typeface="Andalus" pitchFamily="18" charset="-78"/>
                <a:cs typeface="Andalus" pitchFamily="18" charset="-78"/>
              </a:rPr>
              <a:t>increased to pH of 3.5.</a:t>
            </a:r>
          </a:p>
          <a:p>
            <a:pPr marL="0" indent="0">
              <a:buNone/>
            </a:pPr>
            <a:endParaRPr lang="en-US" sz="2800" dirty="0" smtClean="0">
              <a:latin typeface="Andalus" pitchFamily="18" charset="-78"/>
              <a:cs typeface="Andalus" pitchFamily="18" charset="-78"/>
            </a:endParaRPr>
          </a:p>
          <a:p>
            <a:pPr marL="0" indent="0">
              <a:buNone/>
            </a:pPr>
            <a:endParaRPr lang="en-US" sz="2800" dirty="0" smtClean="0">
              <a:latin typeface="Andalus" pitchFamily="18" charset="-78"/>
              <a:cs typeface="Andalus" pitchFamily="18" charset="-78"/>
            </a:endParaRPr>
          </a:p>
          <a:p>
            <a:pPr marL="514350" indent="-514350">
              <a:buFont typeface="+mj-lt"/>
              <a:buAutoNum type="arabicPeriod"/>
            </a:pPr>
            <a:endParaRPr lang="en-US" sz="2800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7546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845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u="sng" dirty="0" smtClean="0">
                <a:latin typeface="Andalus" pitchFamily="18" charset="-78"/>
                <a:cs typeface="Andalus" pitchFamily="18" charset="-78"/>
              </a:rPr>
              <a:t>Post tanning Operations</a:t>
            </a:r>
            <a:endParaRPr lang="en-US" sz="4000" u="sng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 smtClean="0">
                <a:solidFill>
                  <a:srgbClr val="0070C0"/>
                </a:solidFill>
                <a:latin typeface="Andalus" pitchFamily="18" charset="-78"/>
                <a:cs typeface="Andalus" pitchFamily="18" charset="-78"/>
              </a:rPr>
              <a:t>Setting out </a:t>
            </a:r>
            <a:r>
              <a:rPr lang="en-US" sz="2400" b="1" dirty="0">
                <a:solidFill>
                  <a:srgbClr val="0070C0"/>
                </a:solidFill>
                <a:latin typeface="Andalus" pitchFamily="18" charset="-78"/>
                <a:cs typeface="Andalus" pitchFamily="18" charset="-78"/>
              </a:rPr>
              <a:t>and </a:t>
            </a:r>
            <a:r>
              <a:rPr lang="en-US" sz="2400" b="1" dirty="0" smtClean="0">
                <a:solidFill>
                  <a:srgbClr val="0070C0"/>
                </a:solidFill>
                <a:latin typeface="Andalus" pitchFamily="18" charset="-78"/>
                <a:cs typeface="Andalus" pitchFamily="18" charset="-78"/>
              </a:rPr>
              <a:t>Wiring</a:t>
            </a:r>
            <a:endParaRPr lang="en-US" sz="2400" b="1" dirty="0">
              <a:solidFill>
                <a:srgbClr val="0070C0"/>
              </a:solidFill>
              <a:latin typeface="Andalus" pitchFamily="18" charset="-78"/>
              <a:cs typeface="Andalus" pitchFamily="18" charset="-78"/>
            </a:endParaRPr>
          </a:p>
          <a:p>
            <a:pPr marL="0" indent="0" algn="ctr">
              <a:buNone/>
            </a:pP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Hide passed between two large rollers</a:t>
            </a:r>
          </a:p>
          <a:p>
            <a:pPr marL="0" indent="0" algn="ctr">
              <a:buNone/>
            </a:pP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Remove excess 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of tanning liquor and 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moisture </a:t>
            </a:r>
            <a:endParaRPr lang="en-US" sz="2200" dirty="0">
              <a:solidFill>
                <a:schemeClr val="accent6">
                  <a:lumMod val="75000"/>
                </a:schemeClr>
              </a:solidFill>
              <a:latin typeface="Andalus" pitchFamily="18" charset="-78"/>
              <a:cs typeface="Andalus" pitchFamily="18" charset="-78"/>
            </a:endParaRPr>
          </a:p>
          <a:p>
            <a:pPr marL="0" indent="0" algn="ctr">
              <a:buNone/>
            </a:pPr>
            <a:endParaRPr lang="en-US" sz="2200" dirty="0">
              <a:latin typeface="Andalus" pitchFamily="18" charset="-78"/>
              <a:cs typeface="Andalus" pitchFamily="18" charset="-78"/>
            </a:endParaRPr>
          </a:p>
          <a:p>
            <a:pPr marL="0" indent="0" algn="ctr">
              <a:buNone/>
            </a:pPr>
            <a:r>
              <a:rPr lang="en-US" sz="2400" b="1" dirty="0" smtClean="0">
                <a:solidFill>
                  <a:srgbClr val="0070C0"/>
                </a:solidFill>
                <a:latin typeface="Andalus" pitchFamily="18" charset="-78"/>
                <a:cs typeface="Andalus" pitchFamily="18" charset="-78"/>
              </a:rPr>
              <a:t>Splitting and Shaving</a:t>
            </a:r>
            <a:endParaRPr lang="en-US" sz="2400" b="1" dirty="0">
              <a:solidFill>
                <a:srgbClr val="0070C0"/>
              </a:solidFill>
              <a:latin typeface="Andalus" pitchFamily="18" charset="-78"/>
              <a:cs typeface="Andalus" pitchFamily="18" charset="-78"/>
            </a:endParaRPr>
          </a:p>
          <a:p>
            <a:pPr marL="0" indent="0" algn="ctr">
              <a:buNone/>
            </a:pP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Practiced to 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adjust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 leather 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thickness</a:t>
            </a:r>
            <a:endParaRPr lang="en-US" sz="2200" dirty="0">
              <a:solidFill>
                <a:schemeClr val="accent6">
                  <a:lumMod val="75000"/>
                </a:schemeClr>
              </a:solidFill>
              <a:latin typeface="Andalus" pitchFamily="18" charset="-78"/>
              <a:cs typeface="Andalus" pitchFamily="18" charset="-78"/>
            </a:endParaRPr>
          </a:p>
          <a:p>
            <a:pPr marL="0" indent="0" algn="ctr">
              <a:buNone/>
            </a:pPr>
            <a:endParaRPr lang="en-US" sz="2200" dirty="0">
              <a:latin typeface="Andalus" pitchFamily="18" charset="-78"/>
              <a:cs typeface="Andalus" pitchFamily="18" charset="-78"/>
            </a:endParaRPr>
          </a:p>
          <a:p>
            <a:pPr marL="0" indent="0" algn="ctr">
              <a:buNone/>
            </a:pPr>
            <a:r>
              <a:rPr lang="en-US" sz="2400" b="1" dirty="0" smtClean="0">
                <a:solidFill>
                  <a:srgbClr val="0070C0"/>
                </a:solidFill>
                <a:latin typeface="Andalus" pitchFamily="18" charset="-78"/>
                <a:cs typeface="Andalus" pitchFamily="18" charset="-78"/>
              </a:rPr>
              <a:t>Dyeing</a:t>
            </a:r>
            <a:endParaRPr lang="en-US" sz="2400" b="1" dirty="0">
              <a:solidFill>
                <a:srgbClr val="0070C0"/>
              </a:solidFill>
              <a:latin typeface="Andalus" pitchFamily="18" charset="-78"/>
              <a:cs typeface="Andalus" pitchFamily="18" charset="-78"/>
            </a:endParaRPr>
          </a:p>
          <a:p>
            <a:pPr marL="0" indent="0" algn="ctr">
              <a:buNone/>
            </a:pP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To produce desired 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color</a:t>
            </a:r>
          </a:p>
          <a:p>
            <a:pPr marL="0" indent="0" algn="ctr">
              <a:buNone/>
            </a:pPr>
            <a:endParaRPr lang="en-US" sz="2200" dirty="0">
              <a:latin typeface="Andalus" pitchFamily="18" charset="-78"/>
              <a:cs typeface="Andalus" pitchFamily="18" charset="-78"/>
            </a:endParaRPr>
          </a:p>
          <a:p>
            <a:pPr marL="0" indent="0" algn="ctr">
              <a:buNone/>
            </a:pPr>
            <a:r>
              <a:rPr lang="en-US" sz="2400" b="1" dirty="0" smtClean="0">
                <a:solidFill>
                  <a:srgbClr val="0070C0"/>
                </a:solidFill>
                <a:latin typeface="Andalus" pitchFamily="18" charset="-78"/>
                <a:cs typeface="Andalus" pitchFamily="18" charset="-78"/>
              </a:rPr>
              <a:t>Fat Liquoring</a:t>
            </a:r>
          </a:p>
          <a:p>
            <a:pPr marL="0" indent="0" algn="ctr">
              <a:buNone/>
            </a:pP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Lubrication with oil to adjust 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firmness</a:t>
            </a:r>
            <a:endParaRPr lang="en-US" sz="2200" dirty="0">
              <a:solidFill>
                <a:schemeClr val="accent6">
                  <a:lumMod val="75000"/>
                </a:schemeClr>
              </a:solidFill>
              <a:latin typeface="Andalus" pitchFamily="18" charset="-78"/>
              <a:cs typeface="Andalus" pitchFamily="18" charset="-78"/>
            </a:endParaRPr>
          </a:p>
          <a:p>
            <a:endParaRPr lang="en-US" sz="2200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4520821" y="4724400"/>
            <a:ext cx="7961" cy="44547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4534469" y="3581400"/>
            <a:ext cx="7961" cy="44547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4528782" y="2362200"/>
            <a:ext cx="7961" cy="44547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334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err="1" smtClean="0">
                <a:latin typeface="Andalus" pitchFamily="18" charset="-78"/>
                <a:cs typeface="Andalus" pitchFamily="18" charset="-78"/>
              </a:rPr>
              <a:t>Contd</a:t>
            </a:r>
            <a:r>
              <a:rPr lang="en-US" sz="2800" b="1" dirty="0" smtClean="0">
                <a:latin typeface="Andalus" pitchFamily="18" charset="-78"/>
                <a:cs typeface="Andalus" pitchFamily="18" charset="-78"/>
              </a:rPr>
              <a:t>…</a:t>
            </a:r>
            <a:endParaRPr lang="en-US" sz="2800" b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5410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 smtClean="0">
                <a:solidFill>
                  <a:srgbClr val="0070C0"/>
                </a:solidFill>
                <a:latin typeface="Andalus" pitchFamily="18" charset="-78"/>
                <a:cs typeface="Andalus" pitchFamily="18" charset="-78"/>
              </a:rPr>
              <a:t>Staking</a:t>
            </a:r>
          </a:p>
          <a:p>
            <a:pPr marL="0" indent="0" algn="ctr">
              <a:buNone/>
            </a:pP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Makes the leather more 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pliable</a:t>
            </a:r>
            <a:endParaRPr lang="en-US" sz="2200" dirty="0">
              <a:solidFill>
                <a:schemeClr val="accent6">
                  <a:lumMod val="75000"/>
                </a:schemeClr>
              </a:solidFill>
              <a:latin typeface="Andalus" pitchFamily="18" charset="-78"/>
              <a:cs typeface="Andalus" pitchFamily="18" charset="-78"/>
            </a:endParaRPr>
          </a:p>
          <a:p>
            <a:pPr marL="0" indent="0" algn="ctr">
              <a:buNone/>
            </a:pPr>
            <a:endParaRPr lang="en-US" sz="2200" dirty="0">
              <a:latin typeface="Andalus" pitchFamily="18" charset="-78"/>
              <a:cs typeface="Andalus" pitchFamily="18" charset="-78"/>
            </a:endParaRPr>
          </a:p>
          <a:p>
            <a:pPr marL="0" indent="0" algn="ctr">
              <a:buNone/>
            </a:pPr>
            <a:r>
              <a:rPr lang="en-US" sz="2400" b="1" dirty="0" smtClean="0">
                <a:solidFill>
                  <a:srgbClr val="0070C0"/>
                </a:solidFill>
                <a:latin typeface="Andalus" pitchFamily="18" charset="-78"/>
                <a:cs typeface="Andalus" pitchFamily="18" charset="-78"/>
              </a:rPr>
              <a:t>Buffing</a:t>
            </a:r>
            <a:endParaRPr lang="en-US" sz="2400" b="1" dirty="0">
              <a:solidFill>
                <a:srgbClr val="0070C0"/>
              </a:solidFill>
              <a:latin typeface="Andalus" pitchFamily="18" charset="-78"/>
              <a:cs typeface="Andalus" pitchFamily="18" charset="-78"/>
            </a:endParaRPr>
          </a:p>
          <a:p>
            <a:pPr marL="0" indent="0" algn="ctr">
              <a:buNone/>
            </a:pP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Smooth the grain 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surface of leather for better appearance</a:t>
            </a:r>
          </a:p>
          <a:p>
            <a:pPr marL="0" indent="0" algn="ctr">
              <a:buNone/>
            </a:pP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Final product is called buffed leather</a:t>
            </a:r>
            <a:endParaRPr lang="en-US" sz="2200" dirty="0">
              <a:latin typeface="Andalus" pitchFamily="18" charset="-78"/>
              <a:cs typeface="Andalus" pitchFamily="18" charset="-78"/>
            </a:endParaRPr>
          </a:p>
          <a:p>
            <a:pPr marL="0" indent="0" algn="ctr">
              <a:buNone/>
            </a:pPr>
            <a:endParaRPr lang="en-US" sz="2200" dirty="0">
              <a:latin typeface="Andalus" pitchFamily="18" charset="-78"/>
              <a:cs typeface="Andalus" pitchFamily="18" charset="-78"/>
            </a:endParaRPr>
          </a:p>
          <a:p>
            <a:pPr marL="0" indent="0" algn="ctr">
              <a:buNone/>
            </a:pPr>
            <a:r>
              <a:rPr lang="en-US" sz="2400" b="1" dirty="0" smtClean="0">
                <a:solidFill>
                  <a:srgbClr val="0070C0"/>
                </a:solidFill>
                <a:latin typeface="Andalus" pitchFamily="18" charset="-78"/>
                <a:cs typeface="Andalus" pitchFamily="18" charset="-78"/>
              </a:rPr>
              <a:t>Glazing</a:t>
            </a:r>
            <a:endParaRPr lang="en-US" sz="2400" b="1" dirty="0">
              <a:solidFill>
                <a:srgbClr val="0070C0"/>
              </a:solidFill>
              <a:latin typeface="Andalus" pitchFamily="18" charset="-78"/>
              <a:cs typeface="Andalus" pitchFamily="18" charset="-78"/>
            </a:endParaRPr>
          </a:p>
          <a:p>
            <a:pPr marL="0" indent="0" algn="ctr">
              <a:buNone/>
            </a:pP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Done in case of 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chrome tanning</a:t>
            </a:r>
          </a:p>
          <a:p>
            <a:pPr marL="0" indent="0" algn="ctr">
              <a:buNone/>
            </a:pP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Glass cylinders are rolled on the surface of the buffed leather</a:t>
            </a:r>
          </a:p>
          <a:p>
            <a:pPr marL="0" indent="0" algn="ctr">
              <a:buNone/>
            </a:pP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This process produces 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high luster 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on the grain surface</a:t>
            </a:r>
            <a:endParaRPr lang="en-US" sz="2200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4520821" y="3505200"/>
            <a:ext cx="7961" cy="44547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4512860" y="1916728"/>
            <a:ext cx="7961" cy="44547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593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 descr="C:\Users\Dr. A K Singh\Desktop\thank you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066800"/>
            <a:ext cx="602955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44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u="sng" dirty="0" smtClean="0">
                <a:latin typeface="Andalus" pitchFamily="18" charset="-78"/>
                <a:cs typeface="Andalus" pitchFamily="18" charset="-78"/>
              </a:rPr>
              <a:t>Source</a:t>
            </a:r>
            <a:endParaRPr lang="en-US" sz="4000" u="sng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3434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Hide</a:t>
            </a:r>
          </a:p>
          <a:p>
            <a:pPr marL="0" indent="0" algn="ctr">
              <a:buNone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Slaughtered animals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20-25 %</a:t>
            </a:r>
          </a:p>
          <a:p>
            <a:pPr marL="0" indent="0" algn="ctr">
              <a:buNone/>
            </a:pPr>
            <a:endParaRPr lang="en-US" dirty="0">
              <a:latin typeface="Andalus" pitchFamily="18" charset="-78"/>
              <a:cs typeface="Andalus" pitchFamily="18" charset="-78"/>
            </a:endParaRPr>
          </a:p>
          <a:p>
            <a:pPr marL="0" indent="0" algn="ctr">
              <a:buNone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Fallen Animals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75-80%</a:t>
            </a:r>
            <a:endParaRPr lang="en-US" dirty="0">
              <a:solidFill>
                <a:srgbClr val="FF0000"/>
              </a:solidFill>
              <a:latin typeface="Andalus" pitchFamily="18" charset="-78"/>
              <a:cs typeface="Andalus" pitchFamily="18" charset="-78"/>
            </a:endParaRP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* Fallen animals: Death due to natural</a:t>
            </a:r>
            <a:endParaRPr lang="en-US" sz="2000" dirty="0">
              <a:solidFill>
                <a:schemeClr val="accent2">
                  <a:lumMod val="75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600200"/>
            <a:ext cx="42672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Skin</a:t>
            </a:r>
          </a:p>
          <a:p>
            <a:pPr marL="0" indent="0" algn="ctr">
              <a:buNone/>
            </a:pPr>
            <a:r>
              <a:rPr lang="en-US" dirty="0">
                <a:latin typeface="Andalus" pitchFamily="18" charset="-78"/>
                <a:cs typeface="Andalus" pitchFamily="18" charset="-78"/>
              </a:rPr>
              <a:t>Slaughtered animals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80 </a:t>
            </a:r>
            <a:r>
              <a:rPr lang="en-US" dirty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%</a:t>
            </a:r>
          </a:p>
          <a:p>
            <a:pPr marL="0" indent="0" algn="ctr">
              <a:buNone/>
            </a:pPr>
            <a:endParaRPr lang="en-US" dirty="0">
              <a:latin typeface="Andalus" pitchFamily="18" charset="-78"/>
              <a:cs typeface="Andalus" pitchFamily="18" charset="-78"/>
            </a:endParaRPr>
          </a:p>
          <a:p>
            <a:pPr marL="0" indent="0" algn="ctr">
              <a:buNone/>
            </a:pPr>
            <a:r>
              <a:rPr lang="en-US" dirty="0">
                <a:latin typeface="Andalus" pitchFamily="18" charset="-78"/>
                <a:cs typeface="Andalus" pitchFamily="18" charset="-78"/>
              </a:rPr>
              <a:t>Fallen Animals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2</a:t>
            </a:r>
            <a:r>
              <a:rPr lang="en-US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0</a:t>
            </a:r>
            <a:r>
              <a:rPr lang="en-US" dirty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%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cause</a:t>
            </a:r>
            <a:endParaRPr lang="en-US" sz="2000" dirty="0">
              <a:solidFill>
                <a:schemeClr val="accent2">
                  <a:lumMod val="75000"/>
                </a:schemeClr>
              </a:solidFill>
              <a:latin typeface="Andalus" pitchFamily="18" charset="-78"/>
              <a:cs typeface="Andalus" pitchFamily="18" charset="-78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66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u="sng" dirty="0" smtClean="0">
                <a:latin typeface="Andalus" pitchFamily="18" charset="-78"/>
                <a:cs typeface="Andalus" pitchFamily="18" charset="-78"/>
              </a:rPr>
              <a:t>Destination of Hide/ Skin</a:t>
            </a:r>
            <a:endParaRPr lang="en-US" sz="4000" u="sng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456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Hide/Skin</a:t>
            </a:r>
          </a:p>
          <a:p>
            <a:pPr marL="0" indent="0" algn="ctr">
              <a:buNone/>
            </a:pPr>
            <a:endParaRPr lang="en-US" sz="2400" dirty="0" smtClean="0">
              <a:solidFill>
                <a:schemeClr val="accent1">
                  <a:lumMod val="75000"/>
                </a:schemeClr>
              </a:solidFill>
              <a:latin typeface="Andalus" pitchFamily="18" charset="-78"/>
              <a:cs typeface="Andalus" pitchFamily="18" charset="-78"/>
            </a:endParaRPr>
          </a:p>
          <a:p>
            <a:pPr marL="0" indent="0" algn="ctr">
              <a:buNone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Drying/ Curing</a:t>
            </a:r>
          </a:p>
          <a:p>
            <a:pPr marL="0" indent="0" algn="ctr">
              <a:buNone/>
            </a:pPr>
            <a:endParaRPr lang="en-US" sz="2400" dirty="0" smtClean="0">
              <a:solidFill>
                <a:schemeClr val="accent1">
                  <a:lumMod val="75000"/>
                </a:schemeClr>
              </a:solidFill>
              <a:latin typeface="Andalus" pitchFamily="18" charset="-78"/>
              <a:cs typeface="Andalus" pitchFamily="18" charset="-78"/>
            </a:endParaRPr>
          </a:p>
          <a:p>
            <a:pPr marL="0" indent="0" algn="ctr">
              <a:buNone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Conditioning</a:t>
            </a:r>
          </a:p>
          <a:p>
            <a:pPr marL="0" indent="0" algn="ctr">
              <a:buNone/>
            </a:pPr>
            <a:endParaRPr lang="en-US" sz="2400" dirty="0" smtClean="0">
              <a:solidFill>
                <a:schemeClr val="accent1">
                  <a:lumMod val="75000"/>
                </a:schemeClr>
              </a:solidFill>
              <a:latin typeface="Andalus" pitchFamily="18" charset="-78"/>
              <a:cs typeface="Andalus" pitchFamily="18" charset="-78"/>
            </a:endParaRPr>
          </a:p>
          <a:p>
            <a:pPr marL="0" indent="0" algn="ctr">
              <a:buNone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Tanning</a:t>
            </a:r>
          </a:p>
          <a:p>
            <a:pPr marL="0" indent="0" algn="ctr">
              <a:buNone/>
            </a:pPr>
            <a:endParaRPr lang="en-US" sz="2400" dirty="0" smtClean="0">
              <a:solidFill>
                <a:schemeClr val="accent1">
                  <a:lumMod val="75000"/>
                </a:schemeClr>
              </a:solidFill>
              <a:latin typeface="Andalus" pitchFamily="18" charset="-78"/>
              <a:cs typeface="Andalus" pitchFamily="18" charset="-78"/>
            </a:endParaRPr>
          </a:p>
          <a:p>
            <a:pPr marL="0" indent="0" algn="ctr">
              <a:buNone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Post-Tanning Operations</a:t>
            </a:r>
          </a:p>
          <a:p>
            <a:pPr marL="0" indent="0" algn="ctr">
              <a:buNone/>
            </a:pPr>
            <a:endParaRPr lang="en-US" sz="2400" dirty="0" smtClean="0">
              <a:solidFill>
                <a:schemeClr val="accent1">
                  <a:lumMod val="75000"/>
                </a:schemeClr>
              </a:solidFill>
              <a:latin typeface="Andalus" pitchFamily="18" charset="-78"/>
              <a:cs typeface="Andalus" pitchFamily="18" charset="-78"/>
            </a:endParaRPr>
          </a:p>
          <a:p>
            <a:pPr marL="0" indent="0" algn="ctr">
              <a:buNone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Leather</a:t>
            </a:r>
          </a:p>
          <a:p>
            <a:pPr marL="0" indent="0" algn="ctr">
              <a:buNone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(End Product)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572000" y="1942531"/>
            <a:ext cx="0" cy="34346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4558352" y="2687595"/>
            <a:ext cx="1291" cy="36040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4558352" y="3424881"/>
            <a:ext cx="1291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558352" y="4300151"/>
            <a:ext cx="13648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572000" y="4837670"/>
            <a:ext cx="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745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u="sng" dirty="0" smtClean="0">
                <a:latin typeface="Andalus" pitchFamily="18" charset="-78"/>
                <a:cs typeface="Andalus" pitchFamily="18" charset="-78"/>
              </a:rPr>
              <a:t>Leather</a:t>
            </a:r>
            <a:endParaRPr lang="en-US" sz="4000" u="sng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endParaRPr lang="en-US" sz="2800" dirty="0" smtClean="0">
              <a:latin typeface="Andalus" pitchFamily="18" charset="-78"/>
              <a:cs typeface="Andalus" pitchFamily="18" charset="-78"/>
            </a:endParaRPr>
          </a:p>
          <a:p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Excellent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tensile strength 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and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flexibility</a:t>
            </a:r>
          </a:p>
          <a:p>
            <a:endParaRPr lang="en-US" sz="2800" dirty="0" smtClean="0">
              <a:latin typeface="Andalus" pitchFamily="18" charset="-78"/>
              <a:cs typeface="Andalus" pitchFamily="18" charset="-78"/>
            </a:endParaRPr>
          </a:p>
          <a:p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High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resistance 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to puncture and tear</a:t>
            </a:r>
          </a:p>
          <a:p>
            <a:endParaRPr lang="en-US" sz="2800" dirty="0">
              <a:solidFill>
                <a:schemeClr val="accent6">
                  <a:lumMod val="75000"/>
                </a:schemeClr>
              </a:solidFill>
              <a:latin typeface="Andalus" pitchFamily="18" charset="-78"/>
              <a:cs typeface="Andalus" pitchFamily="18" charset="-78"/>
            </a:endParaRPr>
          </a:p>
          <a:p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Insulation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from weather</a:t>
            </a:r>
          </a:p>
          <a:p>
            <a:endParaRPr lang="en-US" sz="2800" dirty="0" smtClean="0">
              <a:latin typeface="Andalus" pitchFamily="18" charset="-78"/>
              <a:cs typeface="Andalus" pitchFamily="18" charset="-78"/>
            </a:endParaRPr>
          </a:p>
          <a:p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Good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molding 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tendency hence versatile usage.</a:t>
            </a:r>
          </a:p>
          <a:p>
            <a:endParaRPr lang="en-US" sz="2800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2183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4633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u="sng" dirty="0" smtClean="0">
                <a:latin typeface="Andalus" pitchFamily="18" charset="-78"/>
                <a:cs typeface="Andalus" pitchFamily="18" charset="-78"/>
              </a:rPr>
              <a:t>Cross-section of Hide/Skin</a:t>
            </a:r>
            <a:endParaRPr lang="en-US" sz="4000" u="sng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fontScale="92500" lnSpcReduction="10000"/>
          </a:bodyPr>
          <a:lstStyle/>
          <a:p>
            <a:endParaRPr lang="en-US" sz="2800" dirty="0" smtClean="0">
              <a:latin typeface="Andalus" pitchFamily="18" charset="-78"/>
              <a:cs typeface="Andalus" pitchFamily="18" charset="-78"/>
            </a:endParaRPr>
          </a:p>
          <a:p>
            <a:endParaRPr lang="en-US" sz="2800" dirty="0" smtClean="0">
              <a:latin typeface="Andalus" pitchFamily="18" charset="-78"/>
              <a:cs typeface="Andalus" pitchFamily="18" charset="-78"/>
            </a:endParaRPr>
          </a:p>
          <a:p>
            <a:endParaRPr lang="en-US" sz="2800" dirty="0">
              <a:latin typeface="Andalus" pitchFamily="18" charset="-78"/>
              <a:cs typeface="Andalus" pitchFamily="18" charset="-78"/>
            </a:endParaRPr>
          </a:p>
          <a:p>
            <a:endParaRPr lang="en-US" sz="2800" dirty="0" smtClean="0">
              <a:latin typeface="Andalus" pitchFamily="18" charset="-78"/>
              <a:cs typeface="Andalus" pitchFamily="18" charset="-78"/>
            </a:endParaRPr>
          </a:p>
          <a:p>
            <a:endParaRPr lang="en-US" sz="2800" dirty="0">
              <a:latin typeface="Andalus" pitchFamily="18" charset="-78"/>
              <a:cs typeface="Andalus" pitchFamily="18" charset="-78"/>
            </a:endParaRPr>
          </a:p>
          <a:p>
            <a:pPr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Epidermis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- Outer pigmented zone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Dermis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-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a.k.a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Corium, (elastin fibres+ reticular fibres+ collagen fibres)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err="1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Subcutis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- Loose membrane network of fatty deposits.</a:t>
            </a:r>
          </a:p>
          <a:p>
            <a:endParaRPr lang="en-US" sz="2800" dirty="0" smtClean="0">
              <a:latin typeface="Andalus" pitchFamily="18" charset="-78"/>
              <a:cs typeface="Andalus" pitchFamily="18" charset="-78"/>
            </a:endParaRPr>
          </a:p>
          <a:p>
            <a:pPr marL="0" indent="0" algn="ctr">
              <a:buNone/>
            </a:pP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*Inner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portion of corium is interwoven with </a:t>
            </a:r>
            <a:endParaRPr lang="en-US" sz="2400" b="1" dirty="0" smtClean="0">
              <a:solidFill>
                <a:schemeClr val="accent2">
                  <a:lumMod val="75000"/>
                </a:schemeClr>
              </a:solidFill>
              <a:latin typeface="Andalus" pitchFamily="18" charset="-78"/>
              <a:cs typeface="Andalus" pitchFamily="18" charset="-78"/>
            </a:endParaRPr>
          </a:p>
          <a:p>
            <a:pPr marL="0" indent="0" algn="ctr">
              <a:buNone/>
            </a:pP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bundles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of collagen which makes up into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leather.</a:t>
            </a:r>
            <a:endParaRPr lang="en-US" sz="2400" b="1" dirty="0">
              <a:solidFill>
                <a:schemeClr val="accent2">
                  <a:lumMod val="75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7" name="Picture 2" descr="C:\Users\Dr. A K Singh\Desktop\skin c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066800"/>
            <a:ext cx="40386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685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z="4000" u="sng" dirty="0" smtClean="0">
                <a:latin typeface="Andalus" pitchFamily="18" charset="-78"/>
                <a:cs typeface="Andalus" pitchFamily="18" charset="-78"/>
              </a:rPr>
              <a:t>Flaying</a:t>
            </a:r>
            <a:endParaRPr lang="en-US" sz="4000" u="sng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0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 smtClean="0">
                <a:latin typeface="Andalus" pitchFamily="18" charset="-78"/>
                <a:cs typeface="Andalus" pitchFamily="18" charset="-78"/>
              </a:rPr>
              <a:t>Process of </a:t>
            </a:r>
            <a:r>
              <a:rPr lang="en-US" sz="2800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skin removal </a:t>
            </a:r>
            <a:r>
              <a:rPr lang="en-US" sz="2800" b="1" dirty="0" smtClean="0">
                <a:latin typeface="Andalus" pitchFamily="18" charset="-78"/>
                <a:cs typeface="Andalus" pitchFamily="18" charset="-78"/>
              </a:rPr>
              <a:t>from </a:t>
            </a:r>
            <a:r>
              <a:rPr lang="en-US" sz="2800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dead animal</a:t>
            </a:r>
          </a:p>
          <a:p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Performed by </a:t>
            </a:r>
            <a:r>
              <a:rPr lang="en-US" sz="2800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skilled workers</a:t>
            </a:r>
          </a:p>
          <a:p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Sharp </a:t>
            </a:r>
            <a:r>
              <a:rPr lang="en-US" sz="2800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flaying knives 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used.</a:t>
            </a:r>
          </a:p>
          <a:p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Practiced on </a:t>
            </a:r>
            <a:r>
              <a:rPr lang="en-US" sz="2800" dirty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P</a:t>
            </a:r>
            <a:r>
              <a:rPr lang="en-US" sz="2800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ritch Plates :- 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Steel</a:t>
            </a:r>
            <a:r>
              <a:rPr lang="en-US" sz="2800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plates</a:t>
            </a:r>
            <a:r>
              <a:rPr lang="en-US" sz="2800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 120cms long, 60cms wide 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and</a:t>
            </a:r>
            <a:r>
              <a:rPr lang="en-US" sz="2800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 20 </a:t>
            </a:r>
            <a:r>
              <a:rPr lang="en-US" sz="2800" dirty="0" err="1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cms</a:t>
            </a:r>
            <a:r>
              <a:rPr lang="en-US" sz="2800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 thick.</a:t>
            </a:r>
          </a:p>
          <a:p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Animal secured on pritch plates by </a:t>
            </a:r>
            <a:r>
              <a:rPr lang="en-US" sz="2800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Pritch Bars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: A metal rod.</a:t>
            </a:r>
          </a:p>
          <a:p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Sometimes practiced on </a:t>
            </a:r>
            <a:r>
              <a:rPr lang="en-US" sz="2800" dirty="0" err="1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skining</a:t>
            </a:r>
            <a:r>
              <a:rPr lang="en-US" sz="2800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 cradles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, made from round steel/timber tublings.</a:t>
            </a:r>
          </a:p>
          <a:p>
            <a:pPr marL="0" indent="0" algn="ctr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  <a:hlinkClick r:id="rId2"/>
              </a:rPr>
              <a:t>https://www.youtube.com/watch?v=9y03R9WVnGY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891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u="sng" dirty="0" smtClean="0">
                <a:latin typeface="Andalus" pitchFamily="18" charset="-78"/>
                <a:cs typeface="Andalus" pitchFamily="18" charset="-78"/>
              </a:rPr>
              <a:t>Flaying of Large Animals</a:t>
            </a:r>
            <a:endParaRPr lang="en-US" sz="4000" u="sng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Hide opened from neck (ventral side)</a:t>
            </a:r>
          </a:p>
          <a:p>
            <a:pPr marL="0" indent="0" algn="ctr">
              <a:buNone/>
            </a:pPr>
            <a:endParaRPr lang="en-US" sz="2800" dirty="0" smtClean="0">
              <a:solidFill>
                <a:schemeClr val="accent1">
                  <a:lumMod val="75000"/>
                </a:schemeClr>
              </a:solidFill>
              <a:latin typeface="Andalus" pitchFamily="18" charset="-78"/>
              <a:cs typeface="Andalus" pitchFamily="18" charset="-78"/>
            </a:endParaRPr>
          </a:p>
          <a:p>
            <a:pPr marL="0" indent="0" algn="ctr">
              <a:buNone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Incision continued from middle of dewlap to belly up to the middle of tail</a:t>
            </a:r>
          </a:p>
          <a:p>
            <a:pPr marL="0" indent="0" algn="ctr">
              <a:buNone/>
            </a:pPr>
            <a:endParaRPr lang="en-US" sz="2800" dirty="0" smtClean="0">
              <a:solidFill>
                <a:schemeClr val="accent1">
                  <a:lumMod val="75000"/>
                </a:schemeClr>
              </a:solidFill>
              <a:latin typeface="Andalus" pitchFamily="18" charset="-78"/>
              <a:cs typeface="Andalus" pitchFamily="18" charset="-78"/>
            </a:endParaRPr>
          </a:p>
          <a:p>
            <a:pPr marL="0" indent="0" algn="ctr">
              <a:buNone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Cut created at knee joint and hock joint</a:t>
            </a:r>
          </a:p>
          <a:p>
            <a:pPr marL="0" indent="0" algn="ctr">
              <a:buNone/>
            </a:pPr>
            <a:endParaRPr lang="en-US" sz="2800" dirty="0" smtClean="0">
              <a:solidFill>
                <a:schemeClr val="accent1">
                  <a:lumMod val="75000"/>
                </a:schemeClr>
              </a:solidFill>
              <a:latin typeface="Andalus" pitchFamily="18" charset="-78"/>
              <a:cs typeface="Andalus" pitchFamily="18" charset="-78"/>
            </a:endParaRPr>
          </a:p>
          <a:p>
            <a:pPr marL="0" indent="0" algn="ctr">
              <a:buNone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Fore leg incision continued to breast bone </a:t>
            </a:r>
          </a:p>
          <a:p>
            <a:pPr marL="0" indent="0" algn="ctr">
              <a:buNone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Hind leg incision continued to scrotum/udder</a:t>
            </a:r>
          </a:p>
          <a:p>
            <a:pPr marL="0" indent="0" algn="ctr">
              <a:buNone/>
            </a:pPr>
            <a:endParaRPr lang="en-US" sz="2800" dirty="0" smtClean="0">
              <a:solidFill>
                <a:schemeClr val="accent1">
                  <a:lumMod val="75000"/>
                </a:schemeClr>
              </a:solidFill>
              <a:latin typeface="Andalus" pitchFamily="18" charset="-78"/>
              <a:cs typeface="Andalus" pitchFamily="18" charset="-78"/>
            </a:endParaRPr>
          </a:p>
          <a:p>
            <a:pPr marL="0" indent="0" algn="ctr">
              <a:buNone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Hide separated from carcass from breast to neck and from breast to navel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376383" y="1828800"/>
            <a:ext cx="9098" cy="34801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376383" y="2938462"/>
            <a:ext cx="0" cy="3381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4380932" y="3657600"/>
            <a:ext cx="4549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4385482" y="4889310"/>
            <a:ext cx="1" cy="3684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382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err="1" smtClean="0">
                <a:latin typeface="Andalus" pitchFamily="18" charset="-78"/>
                <a:cs typeface="Andalus" pitchFamily="18" charset="-78"/>
              </a:rPr>
              <a:t>Contd</a:t>
            </a:r>
            <a:r>
              <a:rPr lang="en-US" sz="2800" b="1" dirty="0" smtClean="0">
                <a:latin typeface="Andalus" pitchFamily="18" charset="-78"/>
                <a:cs typeface="Andalus" pitchFamily="18" charset="-78"/>
              </a:rPr>
              <a:t>…</a:t>
            </a:r>
            <a:endParaRPr lang="en-US" sz="2800" b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763000" cy="5486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400" dirty="0" smtClean="0">
              <a:solidFill>
                <a:schemeClr val="accent1">
                  <a:lumMod val="75000"/>
                </a:schemeClr>
              </a:solidFill>
              <a:latin typeface="Andalus" pitchFamily="18" charset="-78"/>
              <a:cs typeface="Andalus" pitchFamily="18" charset="-78"/>
            </a:endParaRPr>
          </a:p>
          <a:p>
            <a:pPr marL="0" indent="0" algn="ctr">
              <a:buNone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Incisions are moved towards the medial end of the carcass</a:t>
            </a:r>
          </a:p>
          <a:p>
            <a:pPr marL="0" indent="0" algn="ctr">
              <a:buNone/>
            </a:pPr>
            <a:endParaRPr lang="en-US" sz="2400" dirty="0" smtClean="0">
              <a:solidFill>
                <a:schemeClr val="accent1">
                  <a:lumMod val="75000"/>
                </a:schemeClr>
              </a:solidFill>
              <a:latin typeface="Andalus" pitchFamily="18" charset="-78"/>
              <a:cs typeface="Andalus" pitchFamily="18" charset="-78"/>
            </a:endParaRPr>
          </a:p>
          <a:p>
            <a:pPr marL="0" indent="0" algn="ctr">
              <a:buNone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The carcass is hung by hooks on its hind legs</a:t>
            </a:r>
          </a:p>
          <a:p>
            <a:pPr marL="0" indent="0" algn="ctr">
              <a:buNone/>
            </a:pPr>
            <a:endParaRPr lang="en-US" sz="2400" dirty="0">
              <a:solidFill>
                <a:schemeClr val="accent1">
                  <a:lumMod val="75000"/>
                </a:schemeClr>
              </a:solidFill>
              <a:latin typeface="Andalus" pitchFamily="18" charset="-78"/>
              <a:cs typeface="Andalus" pitchFamily="18" charset="-78"/>
            </a:endParaRPr>
          </a:p>
          <a:p>
            <a:pPr marL="0" indent="0" algn="ctr">
              <a:buNone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The hide is removed from the tail</a:t>
            </a:r>
          </a:p>
          <a:p>
            <a:pPr marL="0" indent="0" algn="ctr">
              <a:buNone/>
            </a:pPr>
            <a:endParaRPr lang="en-US" sz="2400" dirty="0" smtClean="0">
              <a:solidFill>
                <a:schemeClr val="accent1">
                  <a:lumMod val="75000"/>
                </a:schemeClr>
              </a:solidFill>
              <a:latin typeface="Andalus" pitchFamily="18" charset="-78"/>
              <a:cs typeface="Andalus" pitchFamily="18" charset="-78"/>
            </a:endParaRPr>
          </a:p>
          <a:p>
            <a:pPr marL="0" indent="0" algn="ctr">
              <a:buNone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Carcass is raised high, the hide is pulled back to the hump, then to the shoulders and finally to the neck, separating the thick subcutaneous tissues</a:t>
            </a:r>
          </a:p>
          <a:p>
            <a:pPr marL="0" indent="0" algn="ctr">
              <a:buNone/>
            </a:pPr>
            <a:endParaRPr lang="en-US" sz="2400" dirty="0" smtClean="0">
              <a:solidFill>
                <a:schemeClr val="accent1">
                  <a:lumMod val="75000"/>
                </a:schemeClr>
              </a:solidFill>
              <a:latin typeface="Andalus" pitchFamily="18" charset="-78"/>
              <a:cs typeface="Andalus" pitchFamily="18" charset="-78"/>
            </a:endParaRPr>
          </a:p>
          <a:p>
            <a:pPr marL="0" indent="0" algn="ctr">
              <a:buNone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Hide is severed from the carcass by giving a cut behind the horns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4358187" y="1776057"/>
            <a:ext cx="0" cy="32825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4349088" y="2615252"/>
            <a:ext cx="0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353637" y="3597677"/>
            <a:ext cx="9100" cy="3714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367287" y="5029200"/>
            <a:ext cx="4550" cy="5470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1122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5600612</TotalTime>
  <Words>1649</Words>
  <Application>Microsoft Office PowerPoint</Application>
  <PresentationFormat>On-screen Show (4:3)</PresentationFormat>
  <Paragraphs>375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Utilization of Skin and Hides</vt:lpstr>
      <vt:lpstr>Hide vs. Skin  (one of the most important by-products)</vt:lpstr>
      <vt:lpstr>Source</vt:lpstr>
      <vt:lpstr>Destination of Hide/ Skin</vt:lpstr>
      <vt:lpstr>Leather</vt:lpstr>
      <vt:lpstr>Cross-section of Hide/Skin</vt:lpstr>
      <vt:lpstr>Flaying</vt:lpstr>
      <vt:lpstr>Flaying of Large Animals</vt:lpstr>
      <vt:lpstr>Contd…</vt:lpstr>
      <vt:lpstr>Flaying of Fallen Animals</vt:lpstr>
      <vt:lpstr>Flaying of Small Animals</vt:lpstr>
      <vt:lpstr>Contd…</vt:lpstr>
      <vt:lpstr>Classification of Hides and Skin</vt:lpstr>
      <vt:lpstr>Goat Skin Classification</vt:lpstr>
      <vt:lpstr>Defects in Hide/Skin</vt:lpstr>
      <vt:lpstr>Preservation of Hides and Skin</vt:lpstr>
      <vt:lpstr>Important points</vt:lpstr>
      <vt:lpstr>Ground Drying</vt:lpstr>
      <vt:lpstr>Suspended Drying</vt:lpstr>
      <vt:lpstr>Suspended Drying Techniques</vt:lpstr>
      <vt:lpstr>Hide curing</vt:lpstr>
      <vt:lpstr>Conditioning of Hides</vt:lpstr>
      <vt:lpstr>Contd….</vt:lpstr>
      <vt:lpstr>Tanning</vt:lpstr>
      <vt:lpstr>Vegetable Tanning</vt:lpstr>
      <vt:lpstr>Chrome Tanning</vt:lpstr>
      <vt:lpstr>Post tanning Operations</vt:lpstr>
      <vt:lpstr>Contd…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 A K Singh</dc:creator>
  <cp:lastModifiedBy>Dr. A K Singh</cp:lastModifiedBy>
  <cp:revision>81</cp:revision>
  <dcterms:created xsi:type="dcterms:W3CDTF">2006-08-16T00:00:00Z</dcterms:created>
  <dcterms:modified xsi:type="dcterms:W3CDTF">2020-04-13T14:40:03Z</dcterms:modified>
</cp:coreProperties>
</file>