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59" r:id="rId4"/>
    <p:sldId id="260" r:id="rId5"/>
    <p:sldId id="263" r:id="rId6"/>
    <p:sldId id="265" r:id="rId7"/>
    <p:sldId id="266" r:id="rId8"/>
    <p:sldId id="264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533400"/>
            <a:ext cx="81534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ANIMAL GENETICS &amp; BREEDING </a:t>
            </a:r>
            <a:b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UNIT – II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Principles of Animal &amp; Population Genetics</a:t>
            </a:r>
            <a:r>
              <a:rPr lang="en-US" sz="20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 – 12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Variance and Standard Deviation</a:t>
            </a: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 K G Mandal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Animal Genetics &amp; Breeding 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Veterinary College, Patna </a:t>
            </a:r>
            <a:b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Bihar Animal Sciences University, Patna 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IN" dirty="0" smtClean="0">
                <a:solidFill>
                  <a:srgbClr val="FF0000"/>
                </a:solidFill>
                <a:latin typeface="Comic Sans MS" pitchFamily="66" charset="0"/>
              </a:rPr>
              <a:t>Measures of Dispersion</a:t>
            </a:r>
            <a:endParaRPr lang="en-IN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</p:spPr>
        <p:txBody>
          <a:bodyPr>
            <a:normAutofit/>
          </a:bodyPr>
          <a:lstStyle/>
          <a:p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Measures of  Dispersion ?</a:t>
            </a:r>
          </a:p>
          <a:p>
            <a:pPr>
              <a:buNone/>
            </a:pPr>
            <a:r>
              <a:rPr lang="en-IN" sz="2400" dirty="0" smtClean="0">
                <a:solidFill>
                  <a:srgbClr val="002060"/>
                </a:solidFill>
                <a:latin typeface="Comic Sans MS" pitchFamily="66" charset="0"/>
              </a:rPr>
              <a:t>	</a:t>
            </a:r>
            <a:r>
              <a:rPr lang="en-IN" sz="2800" dirty="0" smtClean="0">
                <a:solidFill>
                  <a:srgbClr val="002060"/>
                </a:solidFill>
                <a:latin typeface="Comic Sans MS" pitchFamily="66" charset="0"/>
              </a:rPr>
              <a:t>Importance of measures </a:t>
            </a:r>
            <a:r>
              <a:rPr lang="en-IN" sz="2800" dirty="0" smtClean="0">
                <a:solidFill>
                  <a:srgbClr val="002060"/>
                </a:solidFill>
                <a:latin typeface="Comic Sans MS" pitchFamily="66" charset="0"/>
              </a:rPr>
              <a:t>of dispersion</a:t>
            </a:r>
            <a:r>
              <a:rPr lang="en-IN" sz="2800" dirty="0" smtClean="0">
                <a:solidFill>
                  <a:srgbClr val="002060"/>
                </a:solidFill>
                <a:latin typeface="Comic Sans MS" pitchFamily="66" charset="0"/>
              </a:rPr>
              <a:t>.</a:t>
            </a:r>
            <a:endParaRPr lang="en-IN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en-IN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en-IN" sz="2400" dirty="0" smtClean="0">
              <a:solidFill>
                <a:srgbClr val="002060"/>
              </a:solidFill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2286000"/>
          <a:ext cx="6096000" cy="4145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Sl. No.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Set – 1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Set – 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Set - 3</a:t>
                      </a:r>
                      <a:endParaRPr lang="en-I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01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20</a:t>
                      </a:r>
                      <a:endParaRPr lang="en-I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02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18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20</a:t>
                      </a:r>
                      <a:endParaRPr lang="en-IN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3.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03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22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4.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04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23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5.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90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17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Total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100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100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100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Mean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20</a:t>
                      </a:r>
                      <a:endParaRPr lang="en-IN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dirty="0" smtClean="0"/>
                        <a:t>20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Properties of a good Measure of Dispersion</a:t>
            </a:r>
          </a:p>
          <a:p>
            <a:pPr lvl="1"/>
            <a:r>
              <a:rPr lang="en-IN" sz="3200" dirty="0" smtClean="0">
                <a:solidFill>
                  <a:srgbClr val="00B050"/>
                </a:solidFill>
                <a:latin typeface="Comic Sans MS" pitchFamily="66" charset="0"/>
              </a:rPr>
              <a:t>Simple to understand</a:t>
            </a:r>
          </a:p>
          <a:p>
            <a:pPr lvl="1"/>
            <a:r>
              <a:rPr lang="en-IN" sz="3200" dirty="0" smtClean="0">
                <a:solidFill>
                  <a:srgbClr val="0070C0"/>
                </a:solidFill>
                <a:latin typeface="Comic Sans MS" pitchFamily="66" charset="0"/>
              </a:rPr>
              <a:t>Easy to compute</a:t>
            </a:r>
          </a:p>
          <a:p>
            <a:pPr lvl="1"/>
            <a:r>
              <a:rPr lang="en-IN" sz="3200" dirty="0" smtClean="0">
                <a:solidFill>
                  <a:srgbClr val="0070C0"/>
                </a:solidFill>
                <a:latin typeface="Comic Sans MS" pitchFamily="66" charset="0"/>
              </a:rPr>
              <a:t>Based on each and every item</a:t>
            </a:r>
            <a:r>
              <a:rPr lang="en-IN" sz="3200" dirty="0" smtClean="0">
                <a:latin typeface="Comic Sans MS" pitchFamily="66" charset="0"/>
              </a:rPr>
              <a:t> of the dispersion</a:t>
            </a:r>
          </a:p>
          <a:p>
            <a:pPr lvl="1"/>
            <a:r>
              <a:rPr lang="en-IN" sz="3200" dirty="0" smtClean="0">
                <a:solidFill>
                  <a:srgbClr val="7030A0"/>
                </a:solidFill>
                <a:latin typeface="Comic Sans MS" pitchFamily="66" charset="0"/>
              </a:rPr>
              <a:t>Use for further algebraic treatment</a:t>
            </a:r>
          </a:p>
          <a:p>
            <a:pPr lvl="1"/>
            <a:r>
              <a:rPr lang="en-IN" sz="3200" dirty="0" smtClean="0">
                <a:solidFill>
                  <a:srgbClr val="002060"/>
                </a:solidFill>
                <a:latin typeface="Comic Sans MS" pitchFamily="66" charset="0"/>
              </a:rPr>
              <a:t>Should have samplin</a:t>
            </a:r>
            <a:r>
              <a:rPr lang="en-IN" dirty="0" smtClean="0">
                <a:solidFill>
                  <a:srgbClr val="002060"/>
                </a:solidFill>
                <a:latin typeface="Comic Sans MS" pitchFamily="66" charset="0"/>
              </a:rPr>
              <a:t>g stability</a:t>
            </a:r>
            <a:endParaRPr lang="en-IN" sz="2400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Different Measures of Dispersion</a:t>
            </a:r>
            <a:endParaRPr lang="en-IN" dirty="0" smtClean="0">
              <a:latin typeface="Comic Sans MS" pitchFamily="66" charset="0"/>
            </a:endParaRPr>
          </a:p>
          <a:p>
            <a:r>
              <a:rPr lang="en-IN" dirty="0" smtClean="0">
                <a:latin typeface="Comic Sans MS" pitchFamily="66" charset="0"/>
              </a:rPr>
              <a:t>Range			: </a:t>
            </a:r>
            <a:r>
              <a:rPr lang="en-IN" dirty="0" err="1" smtClean="0">
                <a:latin typeface="Comic Sans MS" pitchFamily="66" charset="0"/>
              </a:rPr>
              <a:t>X</a:t>
            </a:r>
            <a:r>
              <a:rPr lang="en-IN" baseline="30000" dirty="0" err="1" smtClean="0">
                <a:latin typeface="Comic Sans MS" pitchFamily="66" charset="0"/>
              </a:rPr>
              <a:t>max</a:t>
            </a:r>
            <a:r>
              <a:rPr lang="en-IN" dirty="0" smtClean="0">
                <a:latin typeface="Comic Sans MS" pitchFamily="66" charset="0"/>
              </a:rPr>
              <a:t> - </a:t>
            </a:r>
            <a:r>
              <a:rPr lang="en-IN" dirty="0" err="1" smtClean="0">
                <a:latin typeface="Comic Sans MS" pitchFamily="66" charset="0"/>
              </a:rPr>
              <a:t>X</a:t>
            </a:r>
            <a:r>
              <a:rPr lang="en-IN" baseline="30000" dirty="0" err="1" smtClean="0">
                <a:latin typeface="Comic Sans MS" pitchFamily="66" charset="0"/>
              </a:rPr>
              <a:t>min</a:t>
            </a:r>
            <a:endParaRPr lang="en-IN" baseline="30000" dirty="0" smtClean="0">
              <a:latin typeface="Comic Sans MS" pitchFamily="66" charset="0"/>
            </a:endParaRPr>
          </a:p>
          <a:p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Mean Deviation </a:t>
            </a:r>
            <a:r>
              <a:rPr lang="en-IN" dirty="0" smtClean="0">
                <a:latin typeface="Comic Sans MS" pitchFamily="66" charset="0"/>
              </a:rPr>
              <a:t>	: </a:t>
            </a:r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1/N [ ∑ (Xi – X)</a:t>
            </a:r>
          </a:p>
          <a:p>
            <a:pPr>
              <a:buNone/>
            </a:pPr>
            <a:endParaRPr lang="en-IN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endParaRPr lang="en-IN" dirty="0">
              <a:solidFill>
                <a:srgbClr val="7030A0"/>
              </a:solidFill>
            </a:endParaRPr>
          </a:p>
        </p:txBody>
      </p:sp>
      <p:sp>
        <p:nvSpPr>
          <p:cNvPr id="4" name="Minus 3"/>
          <p:cNvSpPr/>
          <p:nvPr/>
        </p:nvSpPr>
        <p:spPr>
          <a:xfrm>
            <a:off x="7010400" y="16002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Minus 4"/>
          <p:cNvSpPr/>
          <p:nvPr/>
        </p:nvSpPr>
        <p:spPr>
          <a:xfrm>
            <a:off x="5562600" y="27432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2362200"/>
          <a:ext cx="7391400" cy="3657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47850"/>
                <a:gridCol w="1847850"/>
                <a:gridCol w="1847850"/>
                <a:gridCol w="18478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Sl. No.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Xi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(Xi – X)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(Xi – X)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1.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2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2 – 4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-2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2.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3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3 – 4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-1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3.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4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4 – 4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0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4.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5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5 – 4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1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5.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6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6 - 4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2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Total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20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0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Mean (X)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4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Minus 6"/>
          <p:cNvSpPr/>
          <p:nvPr/>
        </p:nvSpPr>
        <p:spPr>
          <a:xfrm>
            <a:off x="5867400" y="22860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Minus 7"/>
          <p:cNvSpPr/>
          <p:nvPr/>
        </p:nvSpPr>
        <p:spPr>
          <a:xfrm>
            <a:off x="2209800" y="55626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9" name="Minus 8"/>
          <p:cNvSpPr/>
          <p:nvPr/>
        </p:nvSpPr>
        <p:spPr>
          <a:xfrm>
            <a:off x="7772400" y="22860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  <a:latin typeface="Comic Sans MS" pitchFamily="66" charset="0"/>
              </a:rPr>
              <a:t>Variance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800" dirty="0" smtClean="0">
                <a:solidFill>
                  <a:srgbClr val="7030A0"/>
                </a:solidFill>
                <a:latin typeface="Comic Sans MS" pitchFamily="66" charset="0"/>
              </a:rPr>
              <a:t>	</a:t>
            </a:r>
            <a:r>
              <a:rPr lang="en-IN" b="1" dirty="0" smtClean="0">
                <a:solidFill>
                  <a:srgbClr val="7030A0"/>
                </a:solidFill>
                <a:latin typeface="Comic Sans MS" pitchFamily="66" charset="0"/>
              </a:rPr>
              <a:t>Variance</a:t>
            </a:r>
            <a:r>
              <a:rPr lang="en-IN" dirty="0" smtClean="0">
                <a:latin typeface="Comic Sans MS" pitchFamily="66" charset="0"/>
              </a:rPr>
              <a:t>		: </a:t>
            </a: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1/N [ ∑ (Xi – X)2</a:t>
            </a:r>
          </a:p>
          <a:p>
            <a:pPr>
              <a:buNone/>
            </a:pP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	 [ ∑ (Xi – X)2 = ∑(xi2 + x2 - 2xix)</a:t>
            </a:r>
          </a:p>
          <a:p>
            <a:pPr>
              <a:buNone/>
            </a:pP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				= ∑x2 + ∑x2 - 2x∑xi</a:t>
            </a:r>
          </a:p>
          <a:p>
            <a:pPr>
              <a:buNone/>
            </a:pP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				= ∑x2 + Nx2 - 2x </a:t>
            </a:r>
            <a:r>
              <a:rPr lang="en-IN" dirty="0" err="1" smtClean="0">
                <a:solidFill>
                  <a:srgbClr val="00B050"/>
                </a:solidFill>
                <a:latin typeface="Comic Sans MS" pitchFamily="66" charset="0"/>
              </a:rPr>
              <a:t>Nx</a:t>
            </a:r>
            <a:endParaRPr lang="en-IN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				= ∑x2 + Nx2 - 2N x2</a:t>
            </a:r>
          </a:p>
          <a:p>
            <a:pPr>
              <a:buNone/>
            </a:pP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				= ∑x2 – Nx2</a:t>
            </a:r>
          </a:p>
          <a:p>
            <a:pPr>
              <a:buNone/>
            </a:pPr>
            <a:r>
              <a:rPr lang="en-IN" dirty="0" smtClean="0">
                <a:solidFill>
                  <a:srgbClr val="00B050"/>
                </a:solidFill>
                <a:latin typeface="Comic Sans MS" pitchFamily="66" charset="0"/>
              </a:rPr>
              <a:t>				= ∑x2 – N(∑x)2/N2</a:t>
            </a: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		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=[ ∑x2 – (∑x)2/N] /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N-1.</a:t>
            </a:r>
            <a:endParaRPr lang="en-IN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Minus 3"/>
          <p:cNvSpPr/>
          <p:nvPr/>
        </p:nvSpPr>
        <p:spPr>
          <a:xfrm>
            <a:off x="7010400" y="9906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Minus 4"/>
          <p:cNvSpPr/>
          <p:nvPr/>
        </p:nvSpPr>
        <p:spPr>
          <a:xfrm>
            <a:off x="6858000" y="17526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Minus 5"/>
          <p:cNvSpPr/>
          <p:nvPr/>
        </p:nvSpPr>
        <p:spPr>
          <a:xfrm>
            <a:off x="5334000" y="17526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Minus 6"/>
          <p:cNvSpPr/>
          <p:nvPr/>
        </p:nvSpPr>
        <p:spPr>
          <a:xfrm>
            <a:off x="5257800" y="23622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Minus 7"/>
          <p:cNvSpPr/>
          <p:nvPr/>
        </p:nvSpPr>
        <p:spPr>
          <a:xfrm>
            <a:off x="6400800" y="2362200"/>
            <a:ext cx="1524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0" name="Minus 9"/>
          <p:cNvSpPr/>
          <p:nvPr/>
        </p:nvSpPr>
        <p:spPr>
          <a:xfrm>
            <a:off x="5562600" y="47244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Minus 11"/>
          <p:cNvSpPr/>
          <p:nvPr/>
        </p:nvSpPr>
        <p:spPr>
          <a:xfrm>
            <a:off x="5257800" y="28956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Minus 12"/>
          <p:cNvSpPr/>
          <p:nvPr/>
        </p:nvSpPr>
        <p:spPr>
          <a:xfrm>
            <a:off x="6400800" y="29718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5" name="Minus 14"/>
          <p:cNvSpPr/>
          <p:nvPr/>
        </p:nvSpPr>
        <p:spPr>
          <a:xfrm>
            <a:off x="6705600" y="35052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Minus 15"/>
          <p:cNvSpPr/>
          <p:nvPr/>
        </p:nvSpPr>
        <p:spPr>
          <a:xfrm>
            <a:off x="5105400" y="41148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8" name="Minus 17"/>
          <p:cNvSpPr/>
          <p:nvPr/>
        </p:nvSpPr>
        <p:spPr>
          <a:xfrm>
            <a:off x="7010400" y="28956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0" name="Minus 19"/>
          <p:cNvSpPr/>
          <p:nvPr/>
        </p:nvSpPr>
        <p:spPr>
          <a:xfrm>
            <a:off x="2743200" y="16764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1" name="Minus 20"/>
          <p:cNvSpPr/>
          <p:nvPr/>
        </p:nvSpPr>
        <p:spPr>
          <a:xfrm>
            <a:off x="5257800" y="35052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2" name="Minus 21"/>
          <p:cNvSpPr/>
          <p:nvPr/>
        </p:nvSpPr>
        <p:spPr>
          <a:xfrm>
            <a:off x="5638800" y="53340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3" name="Minus 22"/>
          <p:cNvSpPr/>
          <p:nvPr/>
        </p:nvSpPr>
        <p:spPr>
          <a:xfrm>
            <a:off x="7391400" y="19812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6019800"/>
          </a:xfrm>
        </p:spPr>
        <p:txBody>
          <a:bodyPr/>
          <a:lstStyle/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Calculate the variance from the following set of data:</a:t>
            </a: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IN" dirty="0" smtClean="0">
                <a:latin typeface="Comic Sans MS" pitchFamily="66" charset="0"/>
              </a:rPr>
              <a:t>	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Variance = </a:t>
            </a: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10/4 = 2.5</a:t>
            </a:r>
            <a:endParaRPr lang="en-IN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pPr>
              <a:buNone/>
            </a:pPr>
            <a:endParaRPr lang="en-IN" dirty="0" smtClean="0">
              <a:latin typeface="Comic Sans MS" pitchFamily="66" charset="0"/>
            </a:endParaRPr>
          </a:p>
          <a:p>
            <a:pPr>
              <a:buNone/>
            </a:pPr>
            <a:endParaRPr lang="en-IN" dirty="0">
              <a:latin typeface="Comic Sans MS" pitchFamily="66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1828800"/>
          <a:ext cx="7848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720"/>
                <a:gridCol w="1569720"/>
                <a:gridCol w="1569720"/>
                <a:gridCol w="1569720"/>
                <a:gridCol w="1569720"/>
              </a:tblGrid>
              <a:tr h="20828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Sl. No.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Xi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(Xi – X)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(Xi – X)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(Xi – X)2</a:t>
                      </a:r>
                      <a:endParaRPr lang="en-IN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1.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2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2 – 4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-2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4</a:t>
                      </a:r>
                      <a:endParaRPr lang="en-IN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2.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3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3 – 4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-1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1</a:t>
                      </a:r>
                      <a:endParaRPr lang="en-IN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3.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4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4 – 4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0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0</a:t>
                      </a:r>
                      <a:endParaRPr lang="en-IN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4.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5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5 – 4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1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1</a:t>
                      </a:r>
                      <a:endParaRPr lang="en-IN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5.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6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6 - 4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2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4</a:t>
                      </a:r>
                      <a:endParaRPr lang="en-IN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Total</a:t>
                      </a:r>
                      <a:endParaRPr lang="en-IN" sz="24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20</a:t>
                      </a:r>
                      <a:endParaRPr lang="en-IN" sz="24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0</a:t>
                      </a:r>
                      <a:endParaRPr lang="en-IN" sz="24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FF0000"/>
                          </a:solidFill>
                        </a:rPr>
                        <a:t>10</a:t>
                      </a:r>
                      <a:endParaRPr lang="en-IN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Mean (X)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4</a:t>
                      </a:r>
                      <a:endParaRPr lang="en-IN" sz="2400" b="1" dirty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382000" cy="5867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b="1" dirty="0" smtClean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IN" b="1" dirty="0" smtClean="0">
                <a:solidFill>
                  <a:srgbClr val="002060"/>
                </a:solidFill>
                <a:latin typeface="Comic Sans MS" pitchFamily="66" charset="0"/>
              </a:rPr>
              <a:t>Variance =[ ∑x2 – (∑x)2/N] / (N-1).</a:t>
            </a:r>
          </a:p>
          <a:p>
            <a:pPr>
              <a:buNone/>
            </a:pPr>
            <a:endParaRPr lang="en-IN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en-IN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en-IN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en-IN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en-IN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en-IN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en-IN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sz="2800" b="1" dirty="0" smtClean="0">
                <a:solidFill>
                  <a:srgbClr val="002060"/>
                </a:solidFill>
                <a:latin typeface="Comic Sans MS" pitchFamily="66" charset="0"/>
              </a:rPr>
              <a:t>Variance =[ 90 - 20</a:t>
            </a:r>
            <a:r>
              <a:rPr lang="en-IN" sz="2800" b="1" baseline="30000" dirty="0" smtClean="0">
                <a:solidFill>
                  <a:srgbClr val="002060"/>
                </a:solidFill>
                <a:latin typeface="Comic Sans MS" pitchFamily="66" charset="0"/>
              </a:rPr>
              <a:t>2</a:t>
            </a:r>
            <a:r>
              <a:rPr lang="en-IN" sz="2800" b="1" dirty="0" smtClean="0">
                <a:solidFill>
                  <a:srgbClr val="002060"/>
                </a:solidFill>
                <a:latin typeface="Comic Sans MS" pitchFamily="66" charset="0"/>
              </a:rPr>
              <a:t> /5 ] </a:t>
            </a:r>
            <a:r>
              <a:rPr lang="en-IN" sz="2800" b="1" dirty="0" smtClean="0">
                <a:solidFill>
                  <a:srgbClr val="002060"/>
                </a:solidFill>
                <a:latin typeface="Comic Sans MS" pitchFamily="66" charset="0"/>
              </a:rPr>
              <a:t>/4 </a:t>
            </a:r>
            <a:r>
              <a:rPr lang="en-IN" sz="2800" b="1" dirty="0" smtClean="0">
                <a:solidFill>
                  <a:srgbClr val="002060"/>
                </a:solidFill>
                <a:latin typeface="Comic Sans MS" pitchFamily="66" charset="0"/>
              </a:rPr>
              <a:t>= [90–400/5</a:t>
            </a:r>
            <a:r>
              <a:rPr lang="en-IN" sz="2800" b="1" dirty="0" smtClean="0">
                <a:solidFill>
                  <a:srgbClr val="002060"/>
                </a:solidFill>
                <a:latin typeface="Comic Sans MS" pitchFamily="66" charset="0"/>
              </a:rPr>
              <a:t>]/4</a:t>
            </a:r>
            <a:endParaRPr lang="en-IN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r>
              <a:rPr lang="en-IN" sz="2800" b="1" dirty="0" smtClean="0">
                <a:solidFill>
                  <a:srgbClr val="002060"/>
                </a:solidFill>
                <a:latin typeface="Comic Sans MS" pitchFamily="66" charset="0"/>
              </a:rPr>
              <a:t>			= (90 – 80</a:t>
            </a:r>
            <a:r>
              <a:rPr lang="en-IN" sz="2800" b="1" dirty="0" smtClean="0">
                <a:solidFill>
                  <a:srgbClr val="002060"/>
                </a:solidFill>
                <a:latin typeface="Comic Sans MS" pitchFamily="66" charset="0"/>
              </a:rPr>
              <a:t>)/4 </a:t>
            </a:r>
            <a:r>
              <a:rPr lang="en-IN" sz="2800" b="1" dirty="0" smtClean="0">
                <a:solidFill>
                  <a:srgbClr val="002060"/>
                </a:solidFill>
                <a:latin typeface="Comic Sans MS" pitchFamily="66" charset="0"/>
              </a:rPr>
              <a:t>= </a:t>
            </a:r>
            <a:r>
              <a:rPr lang="en-IN" sz="2800" b="1" dirty="0" smtClean="0">
                <a:solidFill>
                  <a:srgbClr val="002060"/>
                </a:solidFill>
                <a:latin typeface="Comic Sans MS" pitchFamily="66" charset="0"/>
              </a:rPr>
              <a:t>10/4 </a:t>
            </a:r>
            <a:r>
              <a:rPr lang="en-IN" sz="2800" b="1" dirty="0" smtClean="0">
                <a:solidFill>
                  <a:srgbClr val="002060"/>
                </a:solidFill>
                <a:latin typeface="Comic Sans MS" pitchFamily="66" charset="0"/>
              </a:rPr>
              <a:t>= </a:t>
            </a:r>
            <a:r>
              <a:rPr lang="en-IN" sz="2800" b="1" dirty="0" smtClean="0">
                <a:solidFill>
                  <a:srgbClr val="002060"/>
                </a:solidFill>
                <a:latin typeface="Comic Sans MS" pitchFamily="66" charset="0"/>
              </a:rPr>
              <a:t>2.5</a:t>
            </a:r>
            <a:endParaRPr lang="en-IN" sz="28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>
              <a:buNone/>
            </a:pPr>
            <a:endParaRPr lang="en-IN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4" name="Minus 3"/>
          <p:cNvSpPr/>
          <p:nvPr/>
        </p:nvSpPr>
        <p:spPr>
          <a:xfrm>
            <a:off x="5105400" y="685800"/>
            <a:ext cx="228600" cy="457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1219200"/>
          <a:ext cx="80772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/>
                <a:gridCol w="1615440"/>
                <a:gridCol w="1615440"/>
                <a:gridCol w="1615440"/>
                <a:gridCol w="16154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Sl. No.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Xi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Xi2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1.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2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4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2.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3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9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3.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4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16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4.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5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25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5.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6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36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Total</a:t>
                      </a:r>
                      <a:endParaRPr lang="en-IN" sz="24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FF0000"/>
                          </a:solidFill>
                          <a:latin typeface="Comic Sans MS" pitchFamily="66" charset="0"/>
                        </a:rPr>
                        <a:t>20</a:t>
                      </a:r>
                      <a:endParaRPr lang="en-IN" sz="24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/>
                        <a:t>90</a:t>
                      </a:r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latin typeface="Comic Sans MS" pitchFamily="66" charset="0"/>
                        </a:rPr>
                        <a:t>Mean (X)</a:t>
                      </a:r>
                      <a:endParaRPr lang="en-IN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 smtClean="0">
                          <a:solidFill>
                            <a:srgbClr val="002060"/>
                          </a:solidFill>
                          <a:latin typeface="Comic Sans MS" pitchFamily="66" charset="0"/>
                        </a:rPr>
                        <a:t>4</a:t>
                      </a:r>
                      <a:endParaRPr lang="en-IN" sz="2400" b="1" dirty="0">
                        <a:solidFill>
                          <a:srgbClr val="00206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b="1" dirty="0" smtClean="0">
                <a:solidFill>
                  <a:srgbClr val="FF0000"/>
                </a:solidFill>
                <a:latin typeface="Comic Sans MS" pitchFamily="66" charset="0"/>
              </a:rPr>
              <a:t>Standard Deviation</a:t>
            </a:r>
            <a:endParaRPr lang="en-IN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  <a:latin typeface="Comic Sans MS" pitchFamily="66" charset="0"/>
              </a:rPr>
              <a:t>Standard Deviation</a:t>
            </a:r>
            <a:r>
              <a:rPr lang="en-IN" dirty="0" smtClean="0">
                <a:latin typeface="Comic Sans MS" pitchFamily="66" charset="0"/>
              </a:rPr>
              <a:t> :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+ √ Variance</a:t>
            </a:r>
          </a:p>
          <a:p>
            <a:pPr>
              <a:buNone/>
            </a:pPr>
            <a:r>
              <a:rPr lang="en-IN" dirty="0" smtClean="0"/>
              <a:t>	</a:t>
            </a:r>
            <a:r>
              <a:rPr lang="en-IN" dirty="0" smtClean="0">
                <a:latin typeface="Comic Sans MS" pitchFamily="66" charset="0"/>
              </a:rPr>
              <a:t>SD = + </a:t>
            </a:r>
            <a:r>
              <a:rPr lang="en-IN" dirty="0" smtClean="0">
                <a:solidFill>
                  <a:srgbClr val="7030A0"/>
                </a:solidFill>
                <a:latin typeface="Comic Sans MS" pitchFamily="66" charset="0"/>
              </a:rPr>
              <a:t>√2 </a:t>
            </a:r>
            <a:endParaRPr lang="en-IN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ctr">
              <a:buNone/>
            </a:pPr>
            <a:r>
              <a:rPr lang="en-IN" sz="13800" b="1" dirty="0" smtClean="0">
                <a:solidFill>
                  <a:srgbClr val="0070C0"/>
                </a:solidFill>
                <a:latin typeface="Comic Sans MS" pitchFamily="66" charset="0"/>
              </a:rPr>
              <a:t>THANK	YOU</a:t>
            </a:r>
            <a:endParaRPr lang="en-IN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267</Words>
  <Application>Microsoft Office PowerPoint</Application>
  <PresentationFormat>On-screen Show (4:3)</PresentationFormat>
  <Paragraphs>171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Measures of Dispersion</vt:lpstr>
      <vt:lpstr>Slide 3</vt:lpstr>
      <vt:lpstr>Slide 4</vt:lpstr>
      <vt:lpstr>Variance</vt:lpstr>
      <vt:lpstr>Slide 6</vt:lpstr>
      <vt:lpstr>Slide 7</vt:lpstr>
      <vt:lpstr>Standard Deviation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</cp:revision>
  <dcterms:created xsi:type="dcterms:W3CDTF">2006-08-16T00:00:00Z</dcterms:created>
  <dcterms:modified xsi:type="dcterms:W3CDTF">2020-05-27T03:54:41Z</dcterms:modified>
</cp:coreProperties>
</file>