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97" r:id="rId2"/>
    <p:sldId id="302" r:id="rId3"/>
    <p:sldId id="278" r:id="rId4"/>
    <p:sldId id="281" r:id="rId5"/>
    <p:sldId id="282" r:id="rId6"/>
    <p:sldId id="283" r:id="rId7"/>
    <p:sldId id="303" r:id="rId8"/>
    <p:sldId id="28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6B903-CAE9-4927-8D48-D144C28B0579}" type="datetimeFigureOut">
              <a:rPr lang="en-US" smtClean="0"/>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FCEB2-E673-4F99-BE9A-BA201BB51F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FCEB2-E673-4F99-BE9A-BA201BB51FF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75EE6-2C2B-4571-9E7C-6A6FDEE50816}"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75EE6-2C2B-4571-9E7C-6A6FDEE50816}"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75EE6-2C2B-4571-9E7C-6A6FDEE50816}"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75EE6-2C2B-4571-9E7C-6A6FDEE50816}"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E36E2-80CB-49A9-AA68-46692999DF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C58A58-EE06-4C5E-8790-583ED23210EB}"/>
              </a:ext>
            </a:extLst>
          </p:cNvPr>
          <p:cNvSpPr>
            <a:spLocks noGrp="1"/>
          </p:cNvSpPr>
          <p:nvPr>
            <p:ph type="ctrTitle"/>
          </p:nvPr>
        </p:nvSpPr>
        <p:spPr>
          <a:xfrm>
            <a:off x="166256" y="258620"/>
            <a:ext cx="8811489" cy="2161307"/>
          </a:xfrm>
          <a:solidFill>
            <a:srgbClr val="0070C0"/>
          </a:solidFill>
        </p:spPr>
        <p:style>
          <a:lnRef idx="1">
            <a:schemeClr val="accent1"/>
          </a:lnRef>
          <a:fillRef idx="3">
            <a:schemeClr val="accent1"/>
          </a:fillRef>
          <a:effectRef idx="2">
            <a:schemeClr val="accent1"/>
          </a:effectRef>
          <a:fontRef idx="minor">
            <a:schemeClr val="lt1"/>
          </a:fontRef>
        </p:style>
        <p:txBody>
          <a:bodyPr>
            <a:noAutofit/>
          </a:bodyPr>
          <a:lstStyle/>
          <a:p>
            <a:r>
              <a:rPr lang="en-US" b="1" dirty="0" smtClean="0"/>
              <a:t>Feeding Standard- Comparative Appraisal and Limitations</a:t>
            </a:r>
            <a:br>
              <a:rPr lang="en-US" b="1" dirty="0" smtClean="0"/>
            </a:br>
            <a:endParaRPr lang="en-US" dirty="0"/>
          </a:p>
        </p:txBody>
      </p:sp>
      <p:sp>
        <p:nvSpPr>
          <p:cNvPr id="6" name="Rectangle 5">
            <a:extLst>
              <a:ext uri="{FF2B5EF4-FFF2-40B4-BE49-F238E27FC236}">
                <a16:creationId xmlns:a16="http://schemas.microsoft.com/office/drawing/2014/main" xmlns="" id="{A6AA9C72-FDBE-4242-A048-E6B64BE42AD9}"/>
              </a:ext>
            </a:extLst>
          </p:cNvPr>
          <p:cNvSpPr/>
          <p:nvPr/>
        </p:nvSpPr>
        <p:spPr>
          <a:xfrm>
            <a:off x="859317" y="5383035"/>
            <a:ext cx="8098195" cy="1238801"/>
          </a:xfrm>
          <a:prstGeom prst="rect">
            <a:avLst/>
          </a:prstGeom>
        </p:spPr>
        <p:txBody>
          <a:bodyPr wrap="square" lIns="68580" tIns="34290" rIns="68580" bIns="34290">
            <a:spAutoFit/>
          </a:bodyPr>
          <a:lstStyle/>
          <a:p>
            <a:pPr algn="ctr"/>
            <a:r>
              <a:rPr lang="en-US" sz="2800" b="1" dirty="0">
                <a:solidFill>
                  <a:srgbClr val="002060"/>
                </a:solidFill>
                <a:latin typeface="Times New Roman" panose="02020603050405020304" pitchFamily="18" charset="0"/>
                <a:cs typeface="Times New Roman" panose="02020603050405020304" pitchFamily="18" charset="0"/>
              </a:rPr>
              <a:t>Dr. Pankaj Kumar Singh</a:t>
            </a:r>
          </a:p>
          <a:p>
            <a:pPr algn="ctr"/>
            <a:r>
              <a:rPr lang="en-US" sz="2400" dirty="0">
                <a:solidFill>
                  <a:srgbClr val="002060"/>
                </a:solidFill>
                <a:latin typeface="Times New Roman" panose="02020603050405020304" pitchFamily="18" charset="0"/>
                <a:cs typeface="Times New Roman" panose="02020603050405020304" pitchFamily="18" charset="0"/>
              </a:rPr>
              <a:t>Department of Animal </a:t>
            </a:r>
            <a:r>
              <a:rPr lang="en-US" sz="2400" dirty="0" smtClean="0">
                <a:solidFill>
                  <a:srgbClr val="002060"/>
                </a:solidFill>
                <a:latin typeface="Times New Roman" panose="02020603050405020304" pitchFamily="18" charset="0"/>
                <a:cs typeface="Times New Roman" panose="02020603050405020304" pitchFamily="18" charset="0"/>
              </a:rPr>
              <a:t>Nutrition</a:t>
            </a:r>
            <a:endParaRPr lang="en-US" sz="2400" dirty="0">
              <a:solidFill>
                <a:srgbClr val="002060"/>
              </a:solidFill>
              <a:latin typeface="Times New Roman" panose="02020603050405020304" pitchFamily="18" charset="0"/>
              <a:cs typeface="Times New Roman" panose="02020603050405020304" pitchFamily="18" charset="0"/>
            </a:endParaRPr>
          </a:p>
          <a:p>
            <a:pPr algn="ctr"/>
            <a:r>
              <a:rPr lang="en-US" sz="2400" dirty="0">
                <a:solidFill>
                  <a:srgbClr val="002060"/>
                </a:solidFill>
                <a:latin typeface="Times New Roman" panose="02020603050405020304" pitchFamily="18" charset="0"/>
                <a:cs typeface="Times New Roman" panose="02020603050405020304" pitchFamily="18" charset="0"/>
              </a:rPr>
              <a:t>Bihar Animal Sciences University, Patna, Bihar, India</a:t>
            </a:r>
          </a:p>
        </p:txBody>
      </p:sp>
      <p:sp>
        <p:nvSpPr>
          <p:cNvPr id="7" name="Subtitle 2">
            <a:extLst>
              <a:ext uri="{FF2B5EF4-FFF2-40B4-BE49-F238E27FC236}">
                <a16:creationId xmlns:lc="http://schemas.openxmlformats.org/drawingml/2006/lockedCanvas" xmlns="" xmlns:a16="http://schemas.microsoft.com/office/drawing/2014/main" id="{4CFD2712-F2D6-4DE3-B416-438DF2506FBC}"/>
              </a:ext>
            </a:extLst>
          </p:cNvPr>
          <p:cNvSpPr>
            <a:spLocks noGrp="1"/>
          </p:cNvSpPr>
          <p:nvPr/>
        </p:nvSpPr>
        <p:spPr>
          <a:xfrm>
            <a:off x="1295400" y="3188369"/>
            <a:ext cx="7493669" cy="145983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300" b="1" dirty="0">
                <a:solidFill>
                  <a:srgbClr val="7030A0"/>
                </a:solidFill>
                <a:latin typeface="Times New Roman" panose="02020603050405020304" pitchFamily="18" charset="0"/>
                <a:cs typeface="Times New Roman" panose="02020603050405020304" pitchFamily="18" charset="0"/>
              </a:rPr>
              <a:t>Course No.		: ANN </a:t>
            </a:r>
            <a:r>
              <a:rPr lang="en-US" sz="2300" b="1" dirty="0" smtClean="0">
                <a:solidFill>
                  <a:srgbClr val="7030A0"/>
                </a:solidFill>
                <a:latin typeface="Times New Roman" panose="02020603050405020304" pitchFamily="18" charset="0"/>
                <a:cs typeface="Times New Roman" panose="02020603050405020304" pitchFamily="18" charset="0"/>
              </a:rPr>
              <a:t>601</a:t>
            </a:r>
            <a:endParaRPr lang="en-US" sz="2300" dirty="0">
              <a:solidFill>
                <a:srgbClr val="7030A0"/>
              </a:solidFill>
              <a:latin typeface="Times New Roman" panose="02020603050405020304" pitchFamily="18" charset="0"/>
              <a:cs typeface="Times New Roman" panose="02020603050405020304" pitchFamily="18" charset="0"/>
            </a:endParaRPr>
          </a:p>
          <a:p>
            <a:pPr algn="l"/>
            <a:r>
              <a:rPr lang="en-US" sz="2300" b="1" dirty="0">
                <a:solidFill>
                  <a:srgbClr val="7030A0"/>
                </a:solidFill>
                <a:latin typeface="Times New Roman" panose="02020603050405020304" pitchFamily="18" charset="0"/>
                <a:cs typeface="Times New Roman" panose="02020603050405020304" pitchFamily="18" charset="0"/>
              </a:rPr>
              <a:t>Course Name		:  </a:t>
            </a:r>
            <a:r>
              <a:rPr lang="en-US" sz="2300" b="1" dirty="0" smtClean="0">
                <a:solidFill>
                  <a:srgbClr val="7030A0"/>
                </a:solidFill>
                <a:latin typeface="Times New Roman" panose="02020603050405020304" pitchFamily="18" charset="0"/>
                <a:cs typeface="Times New Roman" panose="02020603050405020304" pitchFamily="18" charset="0"/>
              </a:rPr>
              <a:t>Ruminant Nutrition</a:t>
            </a:r>
          </a:p>
          <a:p>
            <a:pPr algn="l"/>
            <a:r>
              <a:rPr lang="en-US" sz="2300" b="1" dirty="0" smtClean="0">
                <a:solidFill>
                  <a:srgbClr val="7030A0"/>
                </a:solidFill>
                <a:latin typeface="Times New Roman" panose="02020603050405020304" pitchFamily="18" charset="0"/>
                <a:cs typeface="Times New Roman" panose="02020603050405020304" pitchFamily="18" charset="0"/>
              </a:rPr>
              <a:t>Unit                              </a:t>
            </a:r>
            <a:r>
              <a:rPr lang="en-US" sz="2300" b="1" dirty="0" smtClean="0">
                <a:solidFill>
                  <a:srgbClr val="7030A0"/>
                </a:solidFill>
                <a:latin typeface="Times New Roman" panose="02020603050405020304" pitchFamily="18" charset="0"/>
                <a:cs typeface="Times New Roman" panose="02020603050405020304" pitchFamily="18" charset="0"/>
              </a:rPr>
              <a:t>: </a:t>
            </a:r>
            <a:r>
              <a:rPr lang="en-US" sz="2300" b="1" dirty="0" smtClean="0">
                <a:solidFill>
                  <a:srgbClr val="7030A0"/>
                </a:solidFill>
                <a:latin typeface="Times New Roman" panose="02020603050405020304" pitchFamily="18" charset="0"/>
                <a:cs typeface="Times New Roman" panose="02020603050405020304" pitchFamily="18" charset="0"/>
              </a:rPr>
              <a:t>II</a:t>
            </a:r>
          </a:p>
          <a:p>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5804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Usefulness of feeding standards</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Feeding standard consists of the quantity of nutrients required by an animal to remain healthy and highly productive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Feeding standards are set in accordance with productivity (milk, meat, wool, eggs), composition of the product (fat content of milk), and physiological condition (growth, fetal development).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Consideration is also given to varying regional conditions in feeding standard.</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Feeding standards serves as guides in feeding animals and in estimating the adequacy of feed intake and of feed supplies for groups of animal.</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Feeding standards allow effective and profitable nutritional management of animals appropriate to the prevailing nutritional, economic and sociological environment.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6309420"/>
          </a:xfrm>
          <a:prstGeom prst="rect">
            <a:avLst/>
          </a:prstGeom>
          <a:noFill/>
        </p:spPr>
        <p:txBody>
          <a:bodyPr wrap="square" rtlCol="0">
            <a:spAutoFit/>
          </a:bodyPr>
          <a:lstStyle/>
          <a:p>
            <a:pPr algn="ctr"/>
            <a:r>
              <a:rPr lang="en-US" sz="2400" b="1" dirty="0" smtClean="0">
                <a:solidFill>
                  <a:srgbClr val="FF0000"/>
                </a:solidFill>
                <a:latin typeface="Times New Roman" pitchFamily="18" charset="0"/>
                <a:ea typeface="Tahoma" pitchFamily="34" charset="0"/>
                <a:cs typeface="Times New Roman" pitchFamily="18" charset="0"/>
              </a:rPr>
              <a:t>          Limitation of feeding standards</a:t>
            </a:r>
          </a:p>
          <a:p>
            <a:pPr lvl="0">
              <a:buFont typeface="Arial" pitchFamily="34" charset="0"/>
              <a:buChar char="•"/>
            </a:pPr>
            <a:r>
              <a:rPr lang="en-US" sz="2000" dirty="0" smtClean="0">
                <a:latin typeface="Times New Roman" pitchFamily="18" charset="0"/>
                <a:ea typeface="Tahoma" pitchFamily="34" charset="0"/>
                <a:cs typeface="Times New Roman" pitchFamily="18" charset="0"/>
              </a:rPr>
              <a:t>   Feeding standard is not a complete guide to feeding as other factors such as palatability and the physical nature of the ration are not taken into account.</a:t>
            </a:r>
          </a:p>
          <a:p>
            <a:pPr lvl="0">
              <a:buFont typeface="Arial" pitchFamily="34" charset="0"/>
              <a:buChar char="•"/>
            </a:pPr>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Feeding standards are only approximately correct.</a:t>
            </a:r>
          </a:p>
          <a:p>
            <a:pPr lvl="0">
              <a:buFont typeface="Arial" pitchFamily="34" charset="0"/>
              <a:buChar char="•"/>
            </a:pPr>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The amounts of nutrients recommended in the table of feeding     </a:t>
            </a:r>
            <a:br>
              <a:rPr lang="en-US" sz="2000" dirty="0" smtClean="0">
                <a:latin typeface="Times New Roman" pitchFamily="18" charset="0"/>
                <a:ea typeface="Tahoma" pitchFamily="34" charset="0"/>
                <a:cs typeface="Times New Roman" pitchFamily="18" charset="0"/>
              </a:rPr>
            </a:br>
            <a:r>
              <a:rPr lang="en-US" sz="2000" dirty="0" smtClean="0">
                <a:latin typeface="Times New Roman" pitchFamily="18" charset="0"/>
                <a:ea typeface="Tahoma" pitchFamily="34" charset="0"/>
                <a:cs typeface="Times New Roman" pitchFamily="18" charset="0"/>
              </a:rPr>
              <a:t>     standards are intended to be sufficient to meet the food requirements </a:t>
            </a:r>
            <a:br>
              <a:rPr lang="en-US" sz="2000" dirty="0" smtClean="0">
                <a:latin typeface="Times New Roman" pitchFamily="18" charset="0"/>
                <a:ea typeface="Tahoma" pitchFamily="34" charset="0"/>
                <a:cs typeface="Times New Roman" pitchFamily="18" charset="0"/>
              </a:rPr>
            </a:br>
            <a:r>
              <a:rPr lang="en-US" sz="2000" dirty="0" smtClean="0">
                <a:latin typeface="Times New Roman" pitchFamily="18" charset="0"/>
                <a:ea typeface="Tahoma" pitchFamily="34" charset="0"/>
                <a:cs typeface="Times New Roman" pitchFamily="18" charset="0"/>
              </a:rPr>
              <a:t>     of maximum production. </a:t>
            </a:r>
          </a:p>
          <a:p>
            <a:pPr lvl="0">
              <a:buFont typeface="Arial" pitchFamily="34" charset="0"/>
              <a:buChar char="•"/>
            </a:pPr>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Environment may change nutrient requirements.</a:t>
            </a:r>
          </a:p>
          <a:p>
            <a:pPr lvl="0">
              <a:buFont typeface="Arial" pitchFamily="34" charset="0"/>
              <a:buChar char="•"/>
            </a:pPr>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Feeding standard does not consider economics of livestock production.</a:t>
            </a:r>
          </a:p>
          <a:p>
            <a:pPr lvl="0">
              <a:buFont typeface="Arial" pitchFamily="34" charset="0"/>
              <a:buChar char="•"/>
            </a:pPr>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Feeding standards based on assigned nutritive values (e.g., net </a:t>
            </a:r>
            <a:br>
              <a:rPr lang="en-US" sz="2000" dirty="0" smtClean="0">
                <a:latin typeface="Times New Roman" pitchFamily="18" charset="0"/>
                <a:ea typeface="Tahoma" pitchFamily="34" charset="0"/>
                <a:cs typeface="Times New Roman" pitchFamily="18" charset="0"/>
              </a:rPr>
            </a:br>
            <a:r>
              <a:rPr lang="en-US" sz="2000" dirty="0" smtClean="0">
                <a:latin typeface="Times New Roman" pitchFamily="18" charset="0"/>
                <a:ea typeface="Tahoma" pitchFamily="34" charset="0"/>
                <a:cs typeface="Times New Roman" pitchFamily="18" charset="0"/>
              </a:rPr>
              <a:t>     energy) are misleading when unconventional feed resources are used.</a:t>
            </a:r>
          </a:p>
          <a:p>
            <a:pPr lvl="0"/>
            <a:endParaRPr lang="en-US" sz="2000" dirty="0" smtClean="0">
              <a:latin typeface="Times New Roman" pitchFamily="18" charset="0"/>
              <a:ea typeface="Tahoma" pitchFamily="34" charset="0"/>
              <a:cs typeface="Times New Roman" pitchFamily="18" charset="0"/>
            </a:endParaRPr>
          </a:p>
          <a:p>
            <a:pPr lvl="0">
              <a:buFont typeface="Arial" pitchFamily="34" charset="0"/>
              <a:buChar char="•"/>
            </a:pPr>
            <a:r>
              <a:rPr lang="en-US" sz="2000" dirty="0" smtClean="0">
                <a:latin typeface="Times New Roman" pitchFamily="18" charset="0"/>
                <a:ea typeface="Tahoma" pitchFamily="34" charset="0"/>
                <a:cs typeface="Times New Roman" pitchFamily="18" charset="0"/>
              </a:rPr>
              <a:t>   Feeding standards are not permanent, but are reexamined with change</a:t>
            </a:r>
            <a:br>
              <a:rPr lang="en-US" sz="2000" dirty="0" smtClean="0">
                <a:latin typeface="Times New Roman" pitchFamily="18" charset="0"/>
                <a:ea typeface="Tahoma" pitchFamily="34" charset="0"/>
                <a:cs typeface="Times New Roman" pitchFamily="18" charset="0"/>
              </a:rPr>
            </a:br>
            <a:r>
              <a:rPr lang="en-US" sz="2000" dirty="0" smtClean="0">
                <a:latin typeface="Times New Roman" pitchFamily="18" charset="0"/>
                <a:ea typeface="Tahoma" pitchFamily="34" charset="0"/>
                <a:cs typeface="Times New Roman" pitchFamily="18" charset="0"/>
              </a:rPr>
              <a:t>      in technology and production targets. </a:t>
            </a:r>
          </a:p>
          <a:p>
            <a:endParaRPr lang="en-US" sz="2000"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8915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2D050"/>
                </a:solidFill>
                <a:effectLst/>
                <a:latin typeface="+mj-lt"/>
                <a:ea typeface="Calibri" pitchFamily="34" charset="0"/>
                <a:cs typeface="Times New Roman" pitchFamily="18" charset="0"/>
              </a:rPr>
              <a:t>Merits and demerits of various feeding standards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000"/>
                </a:solidFill>
                <a:effectLst/>
                <a:latin typeface="+mj-lt"/>
                <a:ea typeface="Calibri" pitchFamily="34" charset="0"/>
                <a:cs typeface="Times New Roman" pitchFamily="18" charset="0"/>
              </a:rPr>
              <a:t>TDN and DE systems</a:t>
            </a:r>
            <a:endParaRPr kumimoji="0" lang="en-US" sz="2400" b="0" i="0" u="none" strike="noStrike" cap="none" normalizeH="0" baseline="0" dirty="0" smtClean="0">
              <a:ln>
                <a:noFill/>
              </a:ln>
              <a:solidFill>
                <a:srgbClr val="FFC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Calibri" pitchFamily="34" charset="0"/>
                <a:cs typeface="Times New Roman" pitchFamily="18" charset="0"/>
              </a:rPr>
              <a:t>Merits</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TDN is a measure of apparent DE but is expressed in units of weight or % rather than</a:t>
            </a:r>
            <a:r>
              <a:rPr kumimoji="0" lang="en-US" sz="2400" b="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energy per SE</a:t>
            </a:r>
            <a:r>
              <a:rPr kumimoji="0" lang="en-US" sz="2400" b="0" i="1" u="none" strike="noStrike" cap="none" normalizeH="0" baseline="0" dirty="0" smtClean="0">
                <a:ln>
                  <a:noFill/>
                </a:ln>
                <a:solidFill>
                  <a:schemeClr val="tx1"/>
                </a:solidFill>
                <a:effectLst/>
                <a:latin typeface="+mj-lt"/>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TDN value provides a relative measure of the DE content of feed;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1 kg TDN = 4.409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Mcal</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DE.</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It is easy to determine the TDN content of feedstuffs; proximate </a:t>
            </a:r>
            <a:b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composition of feeds and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and digestion trial are to be done.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Digestible energy can readily be determined by using a bomb calorimeter to measure the</a:t>
            </a:r>
            <a:r>
              <a:rPr kumimoji="0" lang="en-US" sz="2400" b="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GE of feed and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No chemical analyses are required.</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1" cy="6432530"/>
          </a:xfrm>
          <a:prstGeom prst="rect">
            <a:avLst/>
          </a:prstGeom>
          <a:noFill/>
        </p:spPr>
        <p:txBody>
          <a:bodyPr wrap="square" rtlCol="0">
            <a:spAutoFit/>
          </a:bodyPr>
          <a:lstStyle/>
          <a:p>
            <a:pPr lvl="0"/>
            <a:r>
              <a:rPr lang="en-US" sz="2000" b="1" dirty="0" smtClean="0"/>
              <a:t>                                                            </a:t>
            </a:r>
            <a:r>
              <a:rPr lang="en-US" sz="2000" b="1" dirty="0" smtClean="0">
                <a:solidFill>
                  <a:srgbClr val="FFC000"/>
                </a:solidFill>
                <a:ea typeface="Calibri" pitchFamily="34" charset="0"/>
                <a:cs typeface="Times New Roman" pitchFamily="18" charset="0"/>
              </a:rPr>
              <a:t>TDN and DE systems</a:t>
            </a:r>
            <a:endParaRPr lang="en-US" sz="2000" dirty="0" smtClean="0">
              <a:solidFill>
                <a:srgbClr val="FFC000"/>
              </a:solidFill>
              <a:cs typeface="Arial" pitchFamily="34" charset="0"/>
            </a:endParaRPr>
          </a:p>
          <a:p>
            <a:r>
              <a:rPr lang="en-US" sz="2000" b="1" dirty="0" smtClean="0">
                <a:solidFill>
                  <a:srgbClr val="92D050"/>
                </a:solidFill>
              </a:rPr>
              <a:t>Demerits</a:t>
            </a:r>
          </a:p>
          <a:p>
            <a:endParaRPr lang="en-US" dirty="0" smtClean="0"/>
          </a:p>
          <a:p>
            <a:pPr lvl="0">
              <a:buFont typeface="Arial" pitchFamily="34" charset="0"/>
              <a:buChar char="•"/>
            </a:pPr>
            <a:r>
              <a:rPr lang="en-US" sz="2000" dirty="0" smtClean="0"/>
              <a:t>   TDN system takes into account only the losses of nutrients in the </a:t>
            </a:r>
            <a:r>
              <a:rPr lang="en-US" sz="2000" dirty="0" err="1" smtClean="0"/>
              <a:t>faeces</a:t>
            </a:r>
            <a:r>
              <a:rPr lang="en-US" sz="2000" dirty="0" smtClean="0"/>
              <a:t> but not the other losses from the body.</a:t>
            </a:r>
          </a:p>
          <a:p>
            <a:pPr lvl="0">
              <a:buFont typeface="Arial" pitchFamily="34" charset="0"/>
              <a:buChar char="•"/>
            </a:pPr>
            <a:endParaRPr lang="en-US" dirty="0" smtClean="0"/>
          </a:p>
          <a:p>
            <a:pPr lvl="0">
              <a:buFont typeface="Arial" pitchFamily="34" charset="0"/>
              <a:buChar char="•"/>
            </a:pPr>
            <a:r>
              <a:rPr lang="en-US" sz="2000" dirty="0" smtClean="0"/>
              <a:t>    TDN system over evaluates the energy value of poor quality roughages in relation to concentrates specially so in hot environment because TDN does not consider large amounts of energy wasted in the digestion of fibrous feeds in the form of gases and heat increment and</a:t>
            </a:r>
            <a:r>
              <a:rPr lang="en-US" dirty="0" smtClean="0"/>
              <a:t> </a:t>
            </a:r>
            <a:r>
              <a:rPr lang="en-US" sz="2000" dirty="0" smtClean="0"/>
              <a:t>Ether extract of forages largely comprise other than true fat. </a:t>
            </a:r>
          </a:p>
          <a:p>
            <a:pPr lvl="0">
              <a:buFont typeface="Arial" pitchFamily="34" charset="0"/>
              <a:buChar char="•"/>
            </a:pPr>
            <a:endParaRPr lang="en-US" sz="2000" dirty="0" smtClean="0"/>
          </a:p>
          <a:p>
            <a:pPr lvl="0">
              <a:buFont typeface="Arial" pitchFamily="34" charset="0"/>
              <a:buChar char="•"/>
            </a:pPr>
            <a:r>
              <a:rPr lang="en-US" sz="2000" dirty="0" smtClean="0"/>
              <a:t>  So a kg of TDN in roughage has less value for productive purpose than a kg of TDN in concentrate.</a:t>
            </a:r>
          </a:p>
          <a:p>
            <a:pPr lvl="0">
              <a:buFont typeface="Arial" pitchFamily="34" charset="0"/>
              <a:buChar char="•"/>
            </a:pPr>
            <a:endParaRPr lang="en-US" dirty="0" smtClean="0"/>
          </a:p>
          <a:p>
            <a:pPr lvl="0">
              <a:buFont typeface="Arial" pitchFamily="34" charset="0"/>
              <a:buChar char="•"/>
            </a:pPr>
            <a:r>
              <a:rPr lang="en-US" sz="2000" dirty="0" smtClean="0"/>
              <a:t>   Certain species of forage were found to have high gross energy and high TDN values due to essential oils but low ME values.</a:t>
            </a:r>
          </a:p>
          <a:p>
            <a:pPr lvl="0">
              <a:buFont typeface="Arial" pitchFamily="34" charset="0"/>
              <a:buChar char="•"/>
            </a:pPr>
            <a:endParaRPr lang="en-US" dirty="0" smtClean="0"/>
          </a:p>
          <a:p>
            <a:pPr lvl="0">
              <a:buFont typeface="Arial" pitchFamily="34" charset="0"/>
              <a:buChar char="•"/>
            </a:pPr>
            <a:r>
              <a:rPr lang="en-US" sz="2000" dirty="0" smtClean="0"/>
              <a:t> The measurement of DE takes into account the losses only through </a:t>
            </a:r>
            <a:r>
              <a:rPr lang="en-US" sz="2000" dirty="0" err="1" smtClean="0"/>
              <a:t>faeces</a:t>
            </a:r>
            <a:r>
              <a:rPr lang="en-US" sz="2000" dirty="0" smtClean="0"/>
              <a:t>.</a:t>
            </a:r>
            <a:endParaRPr lang="en-US" dirty="0" smtClean="0"/>
          </a:p>
          <a:p>
            <a:r>
              <a:rPr lang="en-US" sz="2000" b="1" dirty="0" smtClean="0"/>
              <a:t> </a:t>
            </a:r>
            <a:endParaRPr lang="en-US" dirty="0" smtClean="0"/>
          </a:p>
          <a:p>
            <a:pPr>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228600"/>
            <a:ext cx="8458199" cy="5793894"/>
          </a:xfrm>
          <a:prstGeom prst="rect">
            <a:avLst/>
          </a:prstGeom>
          <a:noFill/>
        </p:spPr>
        <p:txBody>
          <a:bodyPr wrap="square" rtlCol="0">
            <a:spAutoFit/>
          </a:bodyPr>
          <a:lstStyle/>
          <a:p>
            <a:r>
              <a:rPr lang="en-US" sz="2400" b="1" dirty="0" smtClean="0"/>
              <a:t>                                               </a:t>
            </a:r>
            <a:r>
              <a:rPr lang="en-US" sz="2400" b="1" dirty="0" smtClean="0">
                <a:solidFill>
                  <a:srgbClr val="92D050"/>
                </a:solidFill>
              </a:rPr>
              <a:t>SE and ME systems</a:t>
            </a:r>
          </a:p>
          <a:p>
            <a:endParaRPr lang="en-US" sz="1050" dirty="0" smtClean="0"/>
          </a:p>
          <a:p>
            <a:r>
              <a:rPr lang="en-US" sz="2400" dirty="0" smtClean="0"/>
              <a:t>	</a:t>
            </a:r>
            <a:r>
              <a:rPr lang="en-US" sz="2400" b="1" dirty="0" smtClean="0">
                <a:solidFill>
                  <a:srgbClr val="92D050"/>
                </a:solidFill>
              </a:rPr>
              <a:t>                   Merits of ME system</a:t>
            </a:r>
          </a:p>
          <a:p>
            <a:endParaRPr lang="en-US" sz="2400" dirty="0" smtClean="0"/>
          </a:p>
          <a:p>
            <a:pPr lvl="0"/>
            <a:r>
              <a:rPr lang="en-US" sz="2400" dirty="0" smtClean="0"/>
              <a:t>ME represents a more accurate measure since losses in urinary and gaseous products of digestion are also accounted for.</a:t>
            </a:r>
          </a:p>
          <a:p>
            <a:pPr lvl="0"/>
            <a:endParaRPr lang="en-US" sz="2400" dirty="0" smtClean="0"/>
          </a:p>
          <a:p>
            <a:pPr lvl="0"/>
            <a:r>
              <a:rPr lang="en-US" sz="2400" dirty="0" smtClean="0"/>
              <a:t>ME provides a more satisfactory measure of nutritive value than do TDN or DE.</a:t>
            </a:r>
          </a:p>
          <a:p>
            <a:pPr lvl="0"/>
            <a:r>
              <a:rPr lang="en-US" sz="2400" dirty="0" smtClean="0"/>
              <a:t>ME is cheaper and easier to obtain than NE values.</a:t>
            </a:r>
          </a:p>
          <a:p>
            <a:pPr lvl="0"/>
            <a:endParaRPr lang="en-US" sz="2400" dirty="0" smtClean="0"/>
          </a:p>
          <a:p>
            <a:pPr lvl="0"/>
            <a:r>
              <a:rPr lang="en-US" sz="2400" dirty="0" smtClean="0"/>
              <a:t>The efficiency of utilization of ME takes into consideration the purpose for which it is fed, level of feeding and caloric density of the diet.</a:t>
            </a:r>
          </a:p>
          <a:p>
            <a:r>
              <a:rPr lang="en-US" sz="2400" b="1" dirty="0" smtClean="0"/>
              <a:t> </a:t>
            </a:r>
            <a:endParaRPr lang="en-US" sz="2400" dirty="0" smtClean="0"/>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76200" y="0"/>
            <a:ext cx="8839200" cy="6924973"/>
          </a:xfrm>
          <a:prstGeom prst="rect">
            <a:avLst/>
          </a:prstGeom>
          <a:solidFill>
            <a:srgbClr val="FFFFFF"/>
          </a:solidFill>
          <a:ln w="9525">
            <a:noFill/>
            <a:miter lim="800000"/>
            <a:headEnd/>
            <a:tailEnd/>
          </a:ln>
          <a:effectLst/>
        </p:spPr>
        <p:txBody>
          <a:bodyPr vert="horz" wrap="square" lIns="457056"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7.5 References: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Agricultural and Food Research Council (AFRC) 1992 Technical Committee on Responses 	to Nutrients, report no. 5. Nutrient Requirements of Ruminant Animals: Energy,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Farnham</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Royal, Commonwealth Agricultural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Bureaux</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BIS (2007). Indian Standard: Poultry Feeds- Specification, IS-1374. Bureau of Indian 	Standards, 9,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Bahadur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Sah</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Zafar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Marg</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Manak</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Bhawan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New Delhi, India.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Bondi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(1987). Animal Nutrition.  Wiley Inter Science.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Cramptan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EW and Harris LE. (1969). Applied Animal Nutrition. WH Freeman.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French, M. H. (2015). The Development of Feeding Standards for Cattle. The East African 	Agricultural Journal</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179-187.</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Garnsworthy</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 C and Wiseman J (1990). Recent Advances in Animal Nutrition, 	Nottingham, Nottingham University Press, pp. 255</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75.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ICAR. (2013).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Nutrient Requirements of Poultry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Nutrient Requirements of Animals. Indian 	Council of Agricultural Research, New Delhi, India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Maynard, L. 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Loosli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J.K., Hintz, H. F. and Warner, R. G. (1979).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Edition, McGraw-Hill, New York.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Mc Donald P., Edwards R.A.,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Greenhalgh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J.F.D., Morgan, C.A., Sinclair, L.A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Wikinson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R.G (2010).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Prentice Hall, Harlow, UK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Morrison, FB. (1917). The Modified Wolff-Lehmann Feeding Standards.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Journal of 	Animal Science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64</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69.</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Ponds WG, Church DC, Pond KR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Schoknecht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 (2005). Basic Animal Nutrition and 	Feeding. Wiley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Dreamtech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India. </a:t>
            </a:r>
            <a:endParaRPr kumimoji="0" lang="en-US"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Thomas C 2004 Feed into Milk: A New Applied Feeding System for Dairy Cows, 	Nottingham, Nottingham University Press. </a:t>
            </a:r>
            <a:endParaRPr kumimoji="0" lang="en-US"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Wu, G. (2018). Principles of Animal Nutrition. CRC Press. Taylor &amp; Francis Group, NW</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074133" cy="1905000"/>
          </a:xfrm>
          <a:prstGeom prst="rect">
            <a:avLst/>
          </a:prstGeom>
          <a:noFill/>
        </p:spPr>
        <p:txBody>
          <a:bodyPr vert="wordArtVert" wrap="square" rtlCol="0" anchor="b">
            <a:spAutoFit/>
          </a:bodyPr>
          <a:lstStyle/>
          <a:p>
            <a:pPr algn="r"/>
            <a:r>
              <a:rPr lang="en-US" sz="7200" dirty="0" smtClean="0"/>
              <a:t>THANKS</a:t>
            </a:r>
            <a:endParaRPr lang="en-US"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TotalTime>
  <Words>323</Words>
  <Application>Microsoft Office PowerPoint</Application>
  <PresentationFormat>On-screen Show (4:3)</PresentationFormat>
  <Paragraphs>85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Feeding Standard- Comparative Appraisal and Limitations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Standard</dc:title>
  <dc:creator>mc</dc:creator>
  <cp:lastModifiedBy>Windows User</cp:lastModifiedBy>
  <cp:revision>35</cp:revision>
  <dcterms:created xsi:type="dcterms:W3CDTF">2020-05-02T14:07:10Z</dcterms:created>
  <dcterms:modified xsi:type="dcterms:W3CDTF">2020-05-19T07:36:46Z</dcterms:modified>
</cp:coreProperties>
</file>