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97" r:id="rId2"/>
    <p:sldId id="258" r:id="rId3"/>
    <p:sldId id="274" r:id="rId4"/>
    <p:sldId id="294" r:id="rId5"/>
    <p:sldId id="275" r:id="rId6"/>
    <p:sldId id="295" r:id="rId7"/>
    <p:sldId id="276" r:id="rId8"/>
    <p:sldId id="296" r:id="rId9"/>
    <p:sldId id="298" r:id="rId10"/>
    <p:sldId id="278" r:id="rId11"/>
    <p:sldId id="277" r:id="rId12"/>
    <p:sldId id="281" r:id="rId13"/>
    <p:sldId id="282" r:id="rId14"/>
    <p:sldId id="283" r:id="rId15"/>
    <p:sldId id="28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80" y="-90"/>
      </p:cViewPr>
      <p:guideLst>
        <p:guide orient="horz" pos="2160"/>
        <p:guide pos="2880"/>
      </p:guideLst>
    </p:cSldViewPr>
  </p:slideViewPr>
  <p:notesTextViewPr>
    <p:cViewPr>
      <p:scale>
        <a:sx n="100" d="100"/>
        <a:sy n="100" d="100"/>
      </p:scale>
      <p:origin x="0" y="0"/>
    </p:cViewPr>
  </p:notesTextViewPr>
  <p:sorterViewPr>
    <p:cViewPr>
      <p:scale>
        <a:sx n="82" d="100"/>
        <a:sy n="82"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46B903-CAE9-4927-8D48-D144C28B0579}" type="datetimeFigureOut">
              <a:rPr lang="en-US" smtClean="0"/>
              <a:pPr/>
              <a:t>5/19/2020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CFCEB2-E673-4F99-BE9A-BA201BB51F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CFCEB2-E673-4F99-BE9A-BA201BB51FF0}"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C75EE6-2C2B-4571-9E7C-6A6FDEE50816}"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75EE6-2C2B-4571-9E7C-6A6FDEE50816}"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75EE6-2C2B-4571-9E7C-6A6FDEE50816}"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75EE6-2C2B-4571-9E7C-6A6FDEE50816}"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C75EE6-2C2B-4571-9E7C-6A6FDEE50816}"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C75EE6-2C2B-4571-9E7C-6A6FDEE50816}"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C75EE6-2C2B-4571-9E7C-6A6FDEE50816}" type="datetimeFigureOut">
              <a:rPr lang="en-US" smtClean="0"/>
              <a:pPr/>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C75EE6-2C2B-4571-9E7C-6A6FDEE50816}" type="datetimeFigureOut">
              <a:rPr lang="en-US" smtClean="0"/>
              <a:pPr/>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75EE6-2C2B-4571-9E7C-6A6FDEE50816}" type="datetimeFigureOut">
              <a:rPr lang="en-US" smtClean="0"/>
              <a:pPr/>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75EE6-2C2B-4571-9E7C-6A6FDEE50816}"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75EE6-2C2B-4571-9E7C-6A6FDEE50816}"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E36E2-80CB-49A9-AA68-46692999DF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75EE6-2C2B-4571-9E7C-6A6FDEE50816}" type="datetimeFigureOut">
              <a:rPr lang="en-US" smtClean="0"/>
              <a:pPr/>
              <a:t>5/19/2020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E36E2-80CB-49A9-AA68-46692999DF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C58A58-EE06-4C5E-8790-583ED23210EB}"/>
              </a:ext>
            </a:extLst>
          </p:cNvPr>
          <p:cNvSpPr>
            <a:spLocks noGrp="1"/>
          </p:cNvSpPr>
          <p:nvPr>
            <p:ph type="ctrTitle"/>
          </p:nvPr>
        </p:nvSpPr>
        <p:spPr>
          <a:xfrm>
            <a:off x="166256" y="258620"/>
            <a:ext cx="8811489" cy="2161307"/>
          </a:xfrm>
          <a:solidFill>
            <a:srgbClr val="0070C0"/>
          </a:solidFill>
        </p:spPr>
        <p:style>
          <a:lnRef idx="1">
            <a:schemeClr val="accent1"/>
          </a:lnRef>
          <a:fillRef idx="3">
            <a:schemeClr val="accent1"/>
          </a:fillRef>
          <a:effectRef idx="2">
            <a:schemeClr val="accent1"/>
          </a:effectRef>
          <a:fontRef idx="minor">
            <a:schemeClr val="lt1"/>
          </a:fontRef>
        </p:style>
        <p:txBody>
          <a:bodyPr>
            <a:noAutofit/>
          </a:bodyPr>
          <a:lstStyle/>
          <a:p>
            <a:r>
              <a:rPr lang="en-US" sz="6000" b="1" dirty="0" smtClean="0">
                <a:solidFill>
                  <a:srgbClr val="FFFF00"/>
                </a:solidFill>
              </a:rPr>
              <a:t>Feeding Standard-III </a:t>
            </a:r>
            <a:r>
              <a:rPr lang="en-US" b="1" dirty="0" smtClean="0"/>
              <a:t>(Production Value Type)</a:t>
            </a:r>
            <a:endParaRPr lang="en-US" dirty="0"/>
          </a:p>
        </p:txBody>
      </p:sp>
      <p:sp>
        <p:nvSpPr>
          <p:cNvPr id="6" name="Rectangle 5">
            <a:extLst>
              <a:ext uri="{FF2B5EF4-FFF2-40B4-BE49-F238E27FC236}">
                <a16:creationId xmlns:a16="http://schemas.microsoft.com/office/drawing/2014/main" xmlns="" id="{A6AA9C72-FDBE-4242-A048-E6B64BE42AD9}"/>
              </a:ext>
            </a:extLst>
          </p:cNvPr>
          <p:cNvSpPr/>
          <p:nvPr/>
        </p:nvSpPr>
        <p:spPr>
          <a:xfrm>
            <a:off x="859317" y="5383035"/>
            <a:ext cx="8098195" cy="1238801"/>
          </a:xfrm>
          <a:prstGeom prst="rect">
            <a:avLst/>
          </a:prstGeom>
        </p:spPr>
        <p:txBody>
          <a:bodyPr wrap="square" lIns="68580" tIns="34290" rIns="68580" bIns="34290">
            <a:sp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Dr. Pankaj Kumar Singh</a:t>
            </a:r>
          </a:p>
          <a:p>
            <a:pPr algn="ctr"/>
            <a:r>
              <a:rPr lang="en-US" sz="2400" dirty="0">
                <a:solidFill>
                  <a:srgbClr val="002060"/>
                </a:solidFill>
                <a:latin typeface="Times New Roman" panose="02020603050405020304" pitchFamily="18" charset="0"/>
                <a:cs typeface="Times New Roman" panose="02020603050405020304" pitchFamily="18" charset="0"/>
              </a:rPr>
              <a:t>Department of Animal </a:t>
            </a:r>
            <a:r>
              <a:rPr lang="en-US" sz="2400" dirty="0" smtClean="0">
                <a:solidFill>
                  <a:srgbClr val="002060"/>
                </a:solidFill>
                <a:latin typeface="Times New Roman" panose="02020603050405020304" pitchFamily="18" charset="0"/>
                <a:cs typeface="Times New Roman" panose="02020603050405020304" pitchFamily="18" charset="0"/>
              </a:rPr>
              <a:t>Nutrition</a:t>
            </a:r>
            <a:endParaRPr lang="en-US" sz="2400" dirty="0">
              <a:solidFill>
                <a:srgbClr val="002060"/>
              </a:solidFill>
              <a:latin typeface="Times New Roman" panose="02020603050405020304" pitchFamily="18" charset="0"/>
              <a:cs typeface="Times New Roman" panose="02020603050405020304" pitchFamily="18" charset="0"/>
            </a:endParaRPr>
          </a:p>
          <a:p>
            <a:pPr algn="ctr"/>
            <a:r>
              <a:rPr lang="en-US" sz="2400" dirty="0">
                <a:solidFill>
                  <a:srgbClr val="002060"/>
                </a:solidFill>
                <a:latin typeface="Times New Roman" panose="02020603050405020304" pitchFamily="18" charset="0"/>
                <a:cs typeface="Times New Roman" panose="02020603050405020304" pitchFamily="18" charset="0"/>
              </a:rPr>
              <a:t>Bihar Animal Sciences University, Patna, Bihar, India</a:t>
            </a:r>
          </a:p>
        </p:txBody>
      </p:sp>
      <p:sp>
        <p:nvSpPr>
          <p:cNvPr id="8" name="Subtitle 2">
            <a:extLst>
              <a:ext uri="{FF2B5EF4-FFF2-40B4-BE49-F238E27FC236}">
                <a16:creationId xmlns:a16="http://schemas.microsoft.com/office/drawing/2014/main" xmlns="" id="{4CFD2712-F2D6-4DE3-B416-438DF2506FBC}"/>
              </a:ext>
            </a:extLst>
          </p:cNvPr>
          <p:cNvSpPr>
            <a:spLocks noGrp="1"/>
          </p:cNvSpPr>
          <p:nvPr>
            <p:ph type="subTitle" idx="1"/>
          </p:nvPr>
        </p:nvSpPr>
        <p:spPr>
          <a:xfrm>
            <a:off x="354933" y="3429002"/>
            <a:ext cx="8434137" cy="1459831"/>
          </a:xfrm>
        </p:spPr>
        <p:txBody>
          <a:bodyPr>
            <a:normAutofit/>
          </a:bodyPr>
          <a:lstStyle/>
          <a:p>
            <a:pPr algn="l"/>
            <a:r>
              <a:rPr lang="en-US" sz="2300" b="1" dirty="0">
                <a:solidFill>
                  <a:srgbClr val="7030A0"/>
                </a:solidFill>
                <a:latin typeface="Times New Roman" panose="02020603050405020304" pitchFamily="18" charset="0"/>
                <a:cs typeface="Times New Roman" panose="02020603050405020304" pitchFamily="18" charset="0"/>
              </a:rPr>
              <a:t>Course No.		: ANN 601</a:t>
            </a:r>
            <a:endParaRPr lang="en-US" sz="2300" dirty="0">
              <a:solidFill>
                <a:srgbClr val="7030A0"/>
              </a:solidFill>
              <a:latin typeface="Times New Roman" panose="02020603050405020304" pitchFamily="18" charset="0"/>
              <a:cs typeface="Times New Roman" panose="02020603050405020304" pitchFamily="18" charset="0"/>
            </a:endParaRPr>
          </a:p>
          <a:p>
            <a:pPr algn="l"/>
            <a:r>
              <a:rPr lang="en-US" sz="2300" b="1" dirty="0">
                <a:solidFill>
                  <a:srgbClr val="7030A0"/>
                </a:solidFill>
                <a:latin typeface="Times New Roman" panose="02020603050405020304" pitchFamily="18" charset="0"/>
                <a:cs typeface="Times New Roman" panose="02020603050405020304" pitchFamily="18" charset="0"/>
              </a:rPr>
              <a:t>Course Name		:  Animal Nutrition-Energy and Protein </a:t>
            </a:r>
            <a:endParaRPr lang="en-US" sz="2300" b="1" dirty="0" smtClean="0">
              <a:solidFill>
                <a:srgbClr val="7030A0"/>
              </a:solidFill>
              <a:latin typeface="Times New Roman" panose="02020603050405020304" pitchFamily="18" charset="0"/>
              <a:cs typeface="Times New Roman" panose="02020603050405020304" pitchFamily="18" charset="0"/>
            </a:endParaRPr>
          </a:p>
          <a:p>
            <a:pPr algn="l"/>
            <a:r>
              <a:rPr lang="en-US" sz="2300" b="1" dirty="0" smtClean="0">
                <a:solidFill>
                  <a:srgbClr val="7030A0"/>
                </a:solidFill>
                <a:latin typeface="Times New Roman" panose="02020603050405020304" pitchFamily="18" charset="0"/>
                <a:cs typeface="Times New Roman" panose="02020603050405020304" pitchFamily="18" charset="0"/>
              </a:rPr>
              <a:t>Unit                                : III</a:t>
            </a:r>
            <a:endParaRPr lang="en-US" sz="2300" dirty="0">
              <a:solidFill>
                <a:srgbClr val="7030A0"/>
              </a:solidFill>
              <a:latin typeface="Times New Roman" panose="02020603050405020304" pitchFamily="18" charset="0"/>
              <a:cs typeface="Times New Roman" panose="02020603050405020304" pitchFamily="18" charset="0"/>
            </a:endParaRPr>
          </a:p>
          <a:p>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25804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458200" cy="6186309"/>
          </a:xfrm>
          <a:prstGeom prst="rect">
            <a:avLst/>
          </a:prstGeom>
          <a:noFill/>
        </p:spPr>
        <p:txBody>
          <a:bodyPr wrap="square" rtlCol="0">
            <a:spAutoFit/>
          </a:bodyPr>
          <a:lstStyle/>
          <a:p>
            <a:r>
              <a:rPr lang="en-US" b="1" dirty="0" smtClean="0">
                <a:solidFill>
                  <a:srgbClr val="92D050"/>
                </a:solidFill>
              </a:rPr>
              <a:t>                                           Limitation of feeding standards</a:t>
            </a:r>
          </a:p>
          <a:p>
            <a:endParaRPr lang="en-US" dirty="0" smtClean="0"/>
          </a:p>
          <a:p>
            <a:pPr lvl="0">
              <a:buFont typeface="Arial" pitchFamily="34" charset="0"/>
              <a:buChar char="•"/>
            </a:pPr>
            <a:r>
              <a:rPr lang="en-US" dirty="0" smtClean="0"/>
              <a:t>   Feeding standard is not a complete guide to feeding because other </a:t>
            </a:r>
            <a:br>
              <a:rPr lang="en-US" dirty="0" smtClean="0"/>
            </a:br>
            <a:r>
              <a:rPr lang="en-US" dirty="0" smtClean="0"/>
              <a:t>    factors such as palatability and the physical nature of the ration are not </a:t>
            </a:r>
            <a:br>
              <a:rPr lang="en-US" dirty="0" smtClean="0"/>
            </a:br>
            <a:r>
              <a:rPr lang="en-US" dirty="0" smtClean="0"/>
              <a:t>     taken into account.</a:t>
            </a:r>
          </a:p>
          <a:p>
            <a:pPr lvl="0">
              <a:buFont typeface="Arial" pitchFamily="34" charset="0"/>
              <a:buChar char="•"/>
            </a:pPr>
            <a:endParaRPr lang="en-US" dirty="0" smtClean="0"/>
          </a:p>
          <a:p>
            <a:pPr lvl="0">
              <a:buFont typeface="Arial" pitchFamily="34" charset="0"/>
              <a:buChar char="•"/>
            </a:pPr>
            <a:r>
              <a:rPr lang="en-US" dirty="0" smtClean="0"/>
              <a:t>   Feeding standards are only approximately correct.</a:t>
            </a:r>
          </a:p>
          <a:p>
            <a:pPr lvl="0">
              <a:buFont typeface="Arial" pitchFamily="34" charset="0"/>
              <a:buChar char="•"/>
            </a:pPr>
            <a:endParaRPr lang="en-US" dirty="0" smtClean="0"/>
          </a:p>
          <a:p>
            <a:pPr lvl="0">
              <a:buFont typeface="Arial" pitchFamily="34" charset="0"/>
              <a:buChar char="•"/>
            </a:pPr>
            <a:r>
              <a:rPr lang="en-US" dirty="0" smtClean="0"/>
              <a:t>   The amounts of nutrients recommended in the table of feeding     </a:t>
            </a:r>
            <a:br>
              <a:rPr lang="en-US" dirty="0" smtClean="0"/>
            </a:br>
            <a:r>
              <a:rPr lang="en-US" dirty="0" smtClean="0"/>
              <a:t>     standards are intended to be sufficient to meet the food requirements </a:t>
            </a:r>
            <a:br>
              <a:rPr lang="en-US" dirty="0" smtClean="0"/>
            </a:br>
            <a:r>
              <a:rPr lang="en-US" dirty="0" smtClean="0"/>
              <a:t>     of maximum production. </a:t>
            </a:r>
          </a:p>
          <a:p>
            <a:pPr lvl="0">
              <a:buFont typeface="Arial" pitchFamily="34" charset="0"/>
              <a:buChar char="•"/>
            </a:pPr>
            <a:endParaRPr lang="en-US" dirty="0" smtClean="0"/>
          </a:p>
          <a:p>
            <a:pPr lvl="0">
              <a:buFont typeface="Arial" pitchFamily="34" charset="0"/>
              <a:buChar char="•"/>
            </a:pPr>
            <a:r>
              <a:rPr lang="en-US" dirty="0" smtClean="0"/>
              <a:t>   Environment may change nutrient requirements.</a:t>
            </a:r>
          </a:p>
          <a:p>
            <a:pPr lvl="0">
              <a:buFont typeface="Arial" pitchFamily="34" charset="0"/>
              <a:buChar char="•"/>
            </a:pPr>
            <a:endParaRPr lang="en-US" dirty="0" smtClean="0"/>
          </a:p>
          <a:p>
            <a:pPr lvl="0">
              <a:buFont typeface="Arial" pitchFamily="34" charset="0"/>
              <a:buChar char="•"/>
            </a:pPr>
            <a:r>
              <a:rPr lang="en-US" dirty="0" smtClean="0"/>
              <a:t>   Feeding standard does not consider economics of livestock production.</a:t>
            </a:r>
          </a:p>
          <a:p>
            <a:pPr lvl="0">
              <a:buFont typeface="Arial" pitchFamily="34" charset="0"/>
              <a:buChar char="•"/>
            </a:pPr>
            <a:endParaRPr lang="en-US" dirty="0" smtClean="0"/>
          </a:p>
          <a:p>
            <a:pPr lvl="0">
              <a:buFont typeface="Arial" pitchFamily="34" charset="0"/>
              <a:buChar char="•"/>
            </a:pPr>
            <a:r>
              <a:rPr lang="en-US" dirty="0" smtClean="0"/>
              <a:t>    Feeding standards based on assigned nutritive values (e.g., net </a:t>
            </a:r>
            <a:br>
              <a:rPr lang="en-US" dirty="0" smtClean="0"/>
            </a:br>
            <a:r>
              <a:rPr lang="en-US" dirty="0" smtClean="0"/>
              <a:t>     energy) are misleading when unconventional feed resources are used.</a:t>
            </a:r>
          </a:p>
          <a:p>
            <a:pPr lvl="0"/>
            <a:endParaRPr lang="en-US" dirty="0" smtClean="0"/>
          </a:p>
          <a:p>
            <a:pPr lvl="0">
              <a:buFont typeface="Arial" pitchFamily="34" charset="0"/>
              <a:buChar char="•"/>
            </a:pPr>
            <a:r>
              <a:rPr lang="en-US" dirty="0" smtClean="0"/>
              <a:t>   Feeding standards are not permanent, but are reexamined with change</a:t>
            </a:r>
            <a:br>
              <a:rPr lang="en-US" dirty="0" smtClean="0"/>
            </a:br>
            <a:r>
              <a:rPr lang="en-US" dirty="0" smtClean="0"/>
              <a:t>     s in technology and production targets.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1" y="457200"/>
            <a:ext cx="8534400" cy="5909310"/>
          </a:xfrm>
          <a:prstGeom prst="rect">
            <a:avLst/>
          </a:prstGeom>
          <a:noFill/>
        </p:spPr>
        <p:txBody>
          <a:bodyPr wrap="square" rtlCol="0">
            <a:spAutoFit/>
          </a:bodyPr>
          <a:lstStyle/>
          <a:p>
            <a:r>
              <a:rPr lang="en-US" b="1" dirty="0" smtClean="0">
                <a:solidFill>
                  <a:srgbClr val="92D050"/>
                </a:solidFill>
              </a:rPr>
              <a:t>                                                    Usefulness of feeding </a:t>
            </a:r>
          </a:p>
          <a:p>
            <a:endParaRPr lang="en-US" b="1" dirty="0" smtClean="0">
              <a:solidFill>
                <a:srgbClr val="92D050"/>
              </a:solidFill>
            </a:endParaRPr>
          </a:p>
          <a:p>
            <a:pPr>
              <a:buFont typeface="Arial" pitchFamily="34" charset="0"/>
              <a:buChar char="•"/>
            </a:pPr>
            <a:r>
              <a:rPr lang="en-US" dirty="0" smtClean="0">
                <a:solidFill>
                  <a:srgbClr val="92D050"/>
                </a:solidFill>
              </a:rPr>
              <a:t> </a:t>
            </a:r>
            <a:r>
              <a:rPr lang="en-US" dirty="0" smtClean="0">
                <a:solidFill>
                  <a:srgbClr val="FFC000"/>
                </a:solidFill>
              </a:rPr>
              <a:t>The feeding standard consist of </a:t>
            </a:r>
            <a:r>
              <a:rPr lang="en-US" dirty="0" smtClean="0"/>
              <a:t>the quantity of nutrients required by an animal to remain healthy and highly productive.</a:t>
            </a:r>
          </a:p>
          <a:p>
            <a:pPr lvl="0">
              <a:buFont typeface="Arial" pitchFamily="34" charset="0"/>
              <a:buChar char="•"/>
            </a:pPr>
            <a:endParaRPr lang="en-US" dirty="0" smtClean="0"/>
          </a:p>
          <a:p>
            <a:pPr lvl="0">
              <a:buFont typeface="Arial" pitchFamily="34" charset="0"/>
              <a:buChar char="•"/>
            </a:pPr>
            <a:r>
              <a:rPr lang="en-US" dirty="0" smtClean="0"/>
              <a:t>Feeding standards are set in accordance with productivity (milk, meat, wool, eggs), composition of the product (fat content of milk), and physiological condition (growth, fetal development). </a:t>
            </a:r>
          </a:p>
          <a:p>
            <a:pPr lvl="0">
              <a:buFont typeface="Arial" pitchFamily="34" charset="0"/>
              <a:buChar char="•"/>
            </a:pPr>
            <a:endParaRPr lang="en-US" dirty="0" smtClean="0"/>
          </a:p>
          <a:p>
            <a:pPr lvl="0">
              <a:buFont typeface="Arial" pitchFamily="34" charset="0"/>
              <a:buChar char="•"/>
            </a:pPr>
            <a:r>
              <a:rPr lang="en-US" dirty="0" smtClean="0"/>
              <a:t>Consideration is also given to varying regional conditions in feeding standard.</a:t>
            </a:r>
          </a:p>
          <a:p>
            <a:pPr lvl="0">
              <a:buFont typeface="Arial" pitchFamily="34" charset="0"/>
              <a:buChar char="•"/>
            </a:pPr>
            <a:endParaRPr lang="en-US" dirty="0" smtClean="0"/>
          </a:p>
          <a:p>
            <a:pPr lvl="0">
              <a:buFont typeface="Arial" pitchFamily="34" charset="0"/>
              <a:buChar char="•"/>
            </a:pPr>
            <a:r>
              <a:rPr lang="en-US" dirty="0" smtClean="0"/>
              <a:t>Feeding standards serves as guides in feeding animals and in estimating the adequacy of feed intake and of feed supplies for groups of animal.</a:t>
            </a:r>
          </a:p>
          <a:p>
            <a:pPr lvl="0">
              <a:buFont typeface="Arial" pitchFamily="34" charset="0"/>
              <a:buChar char="•"/>
            </a:pPr>
            <a:endParaRPr lang="en-US" dirty="0" smtClean="0"/>
          </a:p>
          <a:p>
            <a:pPr lvl="0">
              <a:buFont typeface="Arial" pitchFamily="34" charset="0"/>
              <a:buChar char="•"/>
            </a:pPr>
            <a:r>
              <a:rPr lang="en-US" dirty="0" smtClean="0"/>
              <a:t>Feeding standards are bases for feeding systems which should allow effective and profitable nutritional management of animals appropriate to the prevailing nutritional, economic and sociological environment.</a:t>
            </a:r>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89154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92D050"/>
                </a:solidFill>
                <a:effectLst/>
                <a:latin typeface="+mj-lt"/>
                <a:ea typeface="Calibri" pitchFamily="34" charset="0"/>
                <a:cs typeface="Times New Roman" pitchFamily="18" charset="0"/>
              </a:rPr>
              <a:t>Merits and demerits of various feeding standards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C000"/>
                </a:solidFill>
                <a:effectLst/>
                <a:latin typeface="+mj-lt"/>
                <a:ea typeface="Calibri" pitchFamily="34" charset="0"/>
                <a:cs typeface="Times New Roman" pitchFamily="18" charset="0"/>
              </a:rPr>
              <a:t>TDN and DE systems</a:t>
            </a:r>
            <a:endParaRPr kumimoji="0" lang="en-US" sz="2400" b="0" i="0" u="none" strike="noStrike" cap="none" normalizeH="0" baseline="0" dirty="0" smtClean="0">
              <a:ln>
                <a:noFill/>
              </a:ln>
              <a:solidFill>
                <a:srgbClr val="FFC000"/>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latin typeface="+mj-l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j-lt"/>
                <a:ea typeface="Calibri" pitchFamily="34" charset="0"/>
                <a:cs typeface="Times New Roman" pitchFamily="18" charset="0"/>
              </a:rPr>
              <a:t>Merits</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TDN is a measure of apparent DE but is expressed in units of weight or % rather than</a:t>
            </a:r>
            <a:r>
              <a:rPr kumimoji="0" lang="en-US" sz="2400" b="0" i="0" u="none" strike="noStrike" cap="none" normalizeH="0" dirty="0" smtClean="0">
                <a:ln>
                  <a:noFill/>
                </a:ln>
                <a:solidFill>
                  <a:schemeClr val="tx1"/>
                </a:solidFill>
                <a:effectLst/>
                <a:latin typeface="+mj-l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energy per SE</a:t>
            </a:r>
            <a:r>
              <a:rPr kumimoji="0" lang="en-US" sz="2400" b="0" i="1" u="none" strike="noStrike" cap="none" normalizeH="0" baseline="0" dirty="0" smtClean="0">
                <a:ln>
                  <a:noFill/>
                </a:ln>
                <a:solidFill>
                  <a:schemeClr val="tx1"/>
                </a:solidFill>
                <a:effectLst/>
                <a:latin typeface="+mj-lt"/>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TDN value provides a relative measure of the DE content of feed;			   </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1 kg TDN = 4.409 </a:t>
            </a:r>
            <a:r>
              <a:rPr kumimoji="0" lang="en-US" sz="2400" b="0" i="0" u="none" strike="noStrike" cap="none" normalizeH="0" baseline="0" dirty="0" err="1" smtClean="0">
                <a:ln>
                  <a:noFill/>
                </a:ln>
                <a:solidFill>
                  <a:schemeClr val="tx1"/>
                </a:solidFill>
                <a:effectLst/>
                <a:latin typeface="+mj-lt"/>
                <a:ea typeface="Calibri" pitchFamily="34" charset="0"/>
                <a:cs typeface="Times New Roman" pitchFamily="18" charset="0"/>
              </a:rPr>
              <a:t>Mcal</a:t>
            </a: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DE.</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It is easy to determine the TDN content of feedstuffs; proximate </a:t>
            </a:r>
            <a:b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b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composition of feeds and </a:t>
            </a:r>
            <a:r>
              <a:rPr kumimoji="0" lang="en-US" sz="2400" b="0" i="0" u="none" strike="noStrike" cap="none" normalizeH="0" baseline="0" dirty="0" err="1" smtClean="0">
                <a:ln>
                  <a:noFill/>
                </a:ln>
                <a:solidFill>
                  <a:schemeClr val="tx1"/>
                </a:solidFill>
                <a:effectLst/>
                <a:latin typeface="+mj-lt"/>
                <a:ea typeface="Calibri" pitchFamily="34" charset="0"/>
                <a:cs typeface="Times New Roman" pitchFamily="18" charset="0"/>
              </a:rPr>
              <a:t>faeces</a:t>
            </a: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and digestion trial are to be done.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Digestible energy can readily be determined by using a bomb calorimeter to measure the</a:t>
            </a:r>
            <a:r>
              <a:rPr kumimoji="0" lang="en-US" sz="2400" b="0" i="0" u="none" strike="noStrike" cap="none" normalizeH="0" dirty="0" smtClean="0">
                <a:ln>
                  <a:noFill/>
                </a:ln>
                <a:solidFill>
                  <a:schemeClr val="tx1"/>
                </a:solidFill>
                <a:effectLst/>
                <a:latin typeface="+mj-l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GE of feed and </a:t>
            </a:r>
            <a:r>
              <a:rPr kumimoji="0" lang="en-US" sz="2400" b="0" i="0" u="none" strike="noStrike" cap="none" normalizeH="0" baseline="0" dirty="0" err="1" smtClean="0">
                <a:ln>
                  <a:noFill/>
                </a:ln>
                <a:solidFill>
                  <a:schemeClr val="tx1"/>
                </a:solidFill>
                <a:effectLst/>
                <a:latin typeface="+mj-lt"/>
                <a:ea typeface="Calibri" pitchFamily="34" charset="0"/>
                <a:cs typeface="Times New Roman" pitchFamily="18" charset="0"/>
              </a:rPr>
              <a:t>faeces</a:t>
            </a: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No chemical analyses are required.</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458201" cy="6709529"/>
          </a:xfrm>
          <a:prstGeom prst="rect">
            <a:avLst/>
          </a:prstGeom>
          <a:noFill/>
        </p:spPr>
        <p:txBody>
          <a:bodyPr wrap="square" rtlCol="0">
            <a:spAutoFit/>
          </a:bodyPr>
          <a:lstStyle/>
          <a:p>
            <a:pPr lvl="0"/>
            <a:r>
              <a:rPr lang="en-US" sz="2000" b="1" dirty="0" smtClean="0"/>
              <a:t>                                                            </a:t>
            </a:r>
            <a:r>
              <a:rPr lang="en-US" sz="2000" b="1" dirty="0" smtClean="0">
                <a:solidFill>
                  <a:srgbClr val="FFC000"/>
                </a:solidFill>
                <a:ea typeface="Calibri" pitchFamily="34" charset="0"/>
                <a:cs typeface="Times New Roman" pitchFamily="18" charset="0"/>
              </a:rPr>
              <a:t>TDN and DE systems</a:t>
            </a:r>
            <a:endParaRPr lang="en-US" sz="2000" dirty="0" smtClean="0">
              <a:solidFill>
                <a:srgbClr val="FFC000"/>
              </a:solidFill>
              <a:cs typeface="Arial" pitchFamily="34" charset="0"/>
            </a:endParaRPr>
          </a:p>
          <a:p>
            <a:endParaRPr lang="en-US" sz="2000" b="1" dirty="0" smtClean="0">
              <a:solidFill>
                <a:srgbClr val="92D050"/>
              </a:solidFill>
            </a:endParaRPr>
          </a:p>
          <a:p>
            <a:r>
              <a:rPr lang="en-US" sz="2000" b="1" dirty="0" smtClean="0">
                <a:solidFill>
                  <a:srgbClr val="92D050"/>
                </a:solidFill>
              </a:rPr>
              <a:t>Demerits</a:t>
            </a:r>
          </a:p>
          <a:p>
            <a:endParaRPr lang="en-US" dirty="0" smtClean="0"/>
          </a:p>
          <a:p>
            <a:pPr lvl="0">
              <a:buFont typeface="Arial" pitchFamily="34" charset="0"/>
              <a:buChar char="•"/>
            </a:pPr>
            <a:r>
              <a:rPr lang="en-US" sz="2000" dirty="0" smtClean="0"/>
              <a:t>   TDN system takes into account only the losses of nutrients in the </a:t>
            </a:r>
            <a:r>
              <a:rPr lang="en-US" sz="2000" dirty="0" err="1" smtClean="0"/>
              <a:t>faeces</a:t>
            </a:r>
            <a:r>
              <a:rPr lang="en-US" sz="2000" dirty="0" smtClean="0"/>
              <a:t> but not the other losses from the body.</a:t>
            </a:r>
          </a:p>
          <a:p>
            <a:pPr lvl="0">
              <a:buFont typeface="Arial" pitchFamily="34" charset="0"/>
              <a:buChar char="•"/>
            </a:pPr>
            <a:endParaRPr lang="en-US" dirty="0" smtClean="0"/>
          </a:p>
          <a:p>
            <a:pPr lvl="0">
              <a:buFont typeface="Arial" pitchFamily="34" charset="0"/>
              <a:buChar char="•"/>
            </a:pPr>
            <a:r>
              <a:rPr lang="en-US" sz="2000" dirty="0" smtClean="0"/>
              <a:t>    TDN system over evaluates the energy value of poor quality roughages in relation to concentrates specially so in hot environment because TDN does not consider large amounts of energy wasted in the digestion of fibrous feeds in the form of gases and heat increment and</a:t>
            </a:r>
            <a:r>
              <a:rPr lang="en-US" dirty="0" smtClean="0"/>
              <a:t> </a:t>
            </a:r>
            <a:r>
              <a:rPr lang="en-US" sz="2000" dirty="0" smtClean="0"/>
              <a:t>Ether extract of forages largely comprise other than true fat. </a:t>
            </a:r>
          </a:p>
          <a:p>
            <a:pPr lvl="0">
              <a:buFont typeface="Arial" pitchFamily="34" charset="0"/>
              <a:buChar char="•"/>
            </a:pPr>
            <a:endParaRPr lang="en-US" sz="2000" dirty="0" smtClean="0"/>
          </a:p>
          <a:p>
            <a:pPr lvl="0">
              <a:buFont typeface="Arial" pitchFamily="34" charset="0"/>
              <a:buChar char="•"/>
            </a:pPr>
            <a:r>
              <a:rPr lang="en-US" sz="2000" dirty="0" smtClean="0"/>
              <a:t>  So a kg of TDN in roughage has less value for productive purpose than a kg of TDN in concentrate.</a:t>
            </a:r>
          </a:p>
          <a:p>
            <a:pPr lvl="0">
              <a:buFont typeface="Arial" pitchFamily="34" charset="0"/>
              <a:buChar char="•"/>
            </a:pPr>
            <a:endParaRPr lang="en-US" dirty="0" smtClean="0"/>
          </a:p>
          <a:p>
            <a:pPr lvl="0">
              <a:buFont typeface="Arial" pitchFamily="34" charset="0"/>
              <a:buChar char="•"/>
            </a:pPr>
            <a:r>
              <a:rPr lang="en-US" sz="2000" dirty="0" smtClean="0"/>
              <a:t>   Certain species of forage were found to have high gross energy and high TDN values due to essential oils but low ME values.</a:t>
            </a:r>
          </a:p>
          <a:p>
            <a:pPr lvl="0">
              <a:buFont typeface="Arial" pitchFamily="34" charset="0"/>
              <a:buChar char="•"/>
            </a:pPr>
            <a:endParaRPr lang="en-US" dirty="0" smtClean="0"/>
          </a:p>
          <a:p>
            <a:pPr lvl="0">
              <a:buFont typeface="Arial" pitchFamily="34" charset="0"/>
              <a:buChar char="•"/>
            </a:pPr>
            <a:r>
              <a:rPr lang="en-US" sz="2000" dirty="0" smtClean="0"/>
              <a:t> The measurement of DE takes into account the losses only through </a:t>
            </a:r>
            <a:r>
              <a:rPr lang="en-US" sz="2000" dirty="0" err="1" smtClean="0"/>
              <a:t>faeces</a:t>
            </a:r>
            <a:r>
              <a:rPr lang="en-US" sz="2000" dirty="0" smtClean="0"/>
              <a:t>.</a:t>
            </a:r>
            <a:endParaRPr lang="en-US" dirty="0" smtClean="0"/>
          </a:p>
          <a:p>
            <a:r>
              <a:rPr lang="en-US" sz="2000" b="1" dirty="0" smtClean="0"/>
              <a:t> </a:t>
            </a:r>
            <a:endParaRPr lang="en-US" dirty="0" smtClean="0"/>
          </a:p>
          <a:p>
            <a:pPr>
              <a:buFont typeface="Arial" pitchFamily="34" charset="0"/>
              <a:buChar char="•"/>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1" y="228600"/>
            <a:ext cx="8458199" cy="5793894"/>
          </a:xfrm>
          <a:prstGeom prst="rect">
            <a:avLst/>
          </a:prstGeom>
          <a:noFill/>
        </p:spPr>
        <p:txBody>
          <a:bodyPr wrap="square" rtlCol="0">
            <a:spAutoFit/>
          </a:bodyPr>
          <a:lstStyle/>
          <a:p>
            <a:r>
              <a:rPr lang="en-US" sz="2400" b="1" dirty="0" smtClean="0"/>
              <a:t>                                               </a:t>
            </a:r>
            <a:r>
              <a:rPr lang="en-US" sz="2400" b="1" dirty="0" smtClean="0">
                <a:solidFill>
                  <a:srgbClr val="92D050"/>
                </a:solidFill>
              </a:rPr>
              <a:t>SE and ME systems</a:t>
            </a:r>
          </a:p>
          <a:p>
            <a:endParaRPr lang="en-US" sz="1050" dirty="0" smtClean="0"/>
          </a:p>
          <a:p>
            <a:r>
              <a:rPr lang="en-US" sz="2400" dirty="0" smtClean="0"/>
              <a:t>	</a:t>
            </a:r>
            <a:r>
              <a:rPr lang="en-US" sz="2400" b="1" dirty="0" smtClean="0">
                <a:solidFill>
                  <a:srgbClr val="92D050"/>
                </a:solidFill>
              </a:rPr>
              <a:t>                   Merits of ME system</a:t>
            </a:r>
          </a:p>
          <a:p>
            <a:endParaRPr lang="en-US" sz="2400" dirty="0" smtClean="0"/>
          </a:p>
          <a:p>
            <a:pPr lvl="0"/>
            <a:r>
              <a:rPr lang="en-US" sz="2400" dirty="0" smtClean="0"/>
              <a:t>ME represents a more accurate measure since losses in urinary and gaseous products of digestion are also accounted for.</a:t>
            </a:r>
          </a:p>
          <a:p>
            <a:pPr lvl="0"/>
            <a:endParaRPr lang="en-US" sz="2400" dirty="0" smtClean="0"/>
          </a:p>
          <a:p>
            <a:pPr lvl="0"/>
            <a:r>
              <a:rPr lang="en-US" sz="2400" dirty="0" smtClean="0"/>
              <a:t>ME provides a more satisfactory measure of nutritive value than do TDN or DE.</a:t>
            </a:r>
          </a:p>
          <a:p>
            <a:pPr lvl="0"/>
            <a:r>
              <a:rPr lang="en-US" sz="2400" dirty="0" smtClean="0"/>
              <a:t>ME is cheaper and easier to obtain than NE values.</a:t>
            </a:r>
          </a:p>
          <a:p>
            <a:pPr lvl="0"/>
            <a:endParaRPr lang="en-US" sz="2400" dirty="0" smtClean="0"/>
          </a:p>
          <a:p>
            <a:pPr lvl="0"/>
            <a:r>
              <a:rPr lang="en-US" sz="2400" dirty="0" smtClean="0"/>
              <a:t>The efficiency of utilization of ME takes into consideration the purpose for which it is fed, level of feeding and caloric density of the diet.</a:t>
            </a:r>
          </a:p>
          <a:p>
            <a:r>
              <a:rPr lang="en-US" sz="2400" b="1" dirty="0" smtClean="0"/>
              <a:t> </a:t>
            </a:r>
            <a:endParaRPr lang="en-US" sz="2400" dirty="0" smtClean="0"/>
          </a:p>
          <a:p>
            <a:r>
              <a:rPr lang="en-US" sz="2400" dirty="0" smtClean="0"/>
              <a:t> </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52600"/>
            <a:ext cx="8074133" cy="1905000"/>
          </a:xfrm>
          <a:prstGeom prst="rect">
            <a:avLst/>
          </a:prstGeom>
          <a:noFill/>
        </p:spPr>
        <p:txBody>
          <a:bodyPr vert="wordArtVert" wrap="square" rtlCol="0" anchor="b">
            <a:spAutoFit/>
          </a:bodyPr>
          <a:lstStyle/>
          <a:p>
            <a:pPr algn="r"/>
            <a:r>
              <a:rPr lang="en-US" sz="7200" dirty="0" smtClean="0"/>
              <a:t>THANKS</a:t>
            </a:r>
            <a:endParaRPr lang="en-US" sz="7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685800"/>
            <a:ext cx="4953151" cy="523220"/>
          </a:xfrm>
          <a:prstGeom prst="rect">
            <a:avLst/>
          </a:prstGeom>
          <a:noFill/>
        </p:spPr>
        <p:txBody>
          <a:bodyPr wrap="none" rtlCol="0">
            <a:spAutoFit/>
          </a:bodyPr>
          <a:lstStyle/>
          <a:p>
            <a:r>
              <a:rPr lang="en-US" sz="2800" b="1" u="sng" dirty="0" smtClean="0">
                <a:solidFill>
                  <a:srgbClr val="C00000"/>
                </a:solidFill>
              </a:rPr>
              <a:t>Objectives of Feeding Standards</a:t>
            </a:r>
            <a:endParaRPr lang="en-US" sz="2800" dirty="0">
              <a:solidFill>
                <a:srgbClr val="C00000"/>
              </a:solidFill>
            </a:endParaRPr>
          </a:p>
        </p:txBody>
      </p:sp>
      <p:sp>
        <p:nvSpPr>
          <p:cNvPr id="5" name="TextBox 4"/>
          <p:cNvSpPr txBox="1"/>
          <p:nvPr/>
        </p:nvSpPr>
        <p:spPr>
          <a:xfrm>
            <a:off x="381000" y="1219200"/>
            <a:ext cx="8534400" cy="4462760"/>
          </a:xfrm>
          <a:prstGeom prst="rect">
            <a:avLst/>
          </a:prstGeom>
          <a:noFill/>
        </p:spPr>
        <p:txBody>
          <a:bodyPr wrap="square" rtlCol="0">
            <a:spAutoFit/>
          </a:bodyPr>
          <a:lstStyle/>
          <a:p>
            <a:pPr>
              <a:buFont typeface="Arial" pitchFamily="34" charset="0"/>
              <a:buChar char="•"/>
            </a:pPr>
            <a:r>
              <a:rPr lang="en-US" sz="3600" dirty="0" smtClean="0">
                <a:solidFill>
                  <a:srgbClr val="002060"/>
                </a:solidFill>
              </a:rPr>
              <a:t>  </a:t>
            </a:r>
            <a:r>
              <a:rPr lang="en-US" sz="2800" dirty="0" smtClean="0">
                <a:solidFill>
                  <a:srgbClr val="002060"/>
                </a:solidFill>
              </a:rPr>
              <a:t>To Guide Farmers to selecting properly balanced   </a:t>
            </a:r>
            <a:br>
              <a:rPr lang="en-US" sz="2800" dirty="0" smtClean="0">
                <a:solidFill>
                  <a:srgbClr val="002060"/>
                </a:solidFill>
              </a:rPr>
            </a:br>
            <a:r>
              <a:rPr lang="en-US" sz="2800" dirty="0" smtClean="0">
                <a:solidFill>
                  <a:srgbClr val="002060"/>
                </a:solidFill>
              </a:rPr>
              <a:t>    rations for their livestock.</a:t>
            </a:r>
          </a:p>
          <a:p>
            <a:pPr>
              <a:buFont typeface="Arial" pitchFamily="34" charset="0"/>
              <a:buChar char="•"/>
            </a:pPr>
            <a:endParaRPr lang="en-US" sz="2800" dirty="0" smtClean="0">
              <a:solidFill>
                <a:srgbClr val="002060"/>
              </a:solidFill>
            </a:endParaRPr>
          </a:p>
          <a:p>
            <a:pPr>
              <a:buFont typeface="Arial" pitchFamily="34" charset="0"/>
              <a:buChar char="•"/>
            </a:pPr>
            <a:r>
              <a:rPr lang="en-US" sz="2800" dirty="0" smtClean="0">
                <a:solidFill>
                  <a:srgbClr val="002060"/>
                </a:solidFill>
              </a:rPr>
              <a:t>   To classify different physiological functions like </a:t>
            </a:r>
            <a:br>
              <a:rPr lang="en-US" sz="2800" dirty="0" smtClean="0">
                <a:solidFill>
                  <a:srgbClr val="002060"/>
                </a:solidFill>
              </a:rPr>
            </a:br>
            <a:r>
              <a:rPr lang="en-US" sz="2800" dirty="0" smtClean="0">
                <a:solidFill>
                  <a:srgbClr val="002060"/>
                </a:solidFill>
              </a:rPr>
              <a:t>     growth , maintenance , lactation , egg production </a:t>
            </a:r>
            <a:br>
              <a:rPr lang="en-US" sz="2800" dirty="0" smtClean="0">
                <a:solidFill>
                  <a:srgbClr val="002060"/>
                </a:solidFill>
              </a:rPr>
            </a:br>
            <a:r>
              <a:rPr lang="en-US" sz="2800" dirty="0" smtClean="0">
                <a:solidFill>
                  <a:srgbClr val="002060"/>
                </a:solidFill>
              </a:rPr>
              <a:t>     and wool growth.</a:t>
            </a:r>
          </a:p>
          <a:p>
            <a:pPr>
              <a:buFont typeface="Arial" pitchFamily="34" charset="0"/>
              <a:buChar char="•"/>
            </a:pPr>
            <a:endParaRPr lang="en-US" sz="2800" dirty="0" smtClean="0">
              <a:solidFill>
                <a:srgbClr val="002060"/>
              </a:solidFill>
            </a:endParaRPr>
          </a:p>
          <a:p>
            <a:pPr>
              <a:buFont typeface="Arial" pitchFamily="34" charset="0"/>
              <a:buChar char="•"/>
            </a:pPr>
            <a:r>
              <a:rPr lang="en-US" sz="2800" dirty="0" smtClean="0">
                <a:solidFill>
                  <a:srgbClr val="002060"/>
                </a:solidFill>
              </a:rPr>
              <a:t>   Considering individual animal for preparation of </a:t>
            </a:r>
            <a:br>
              <a:rPr lang="en-US" sz="2800" dirty="0" smtClean="0">
                <a:solidFill>
                  <a:srgbClr val="002060"/>
                </a:solidFill>
              </a:rPr>
            </a:br>
            <a:r>
              <a:rPr lang="en-US" sz="2800" dirty="0" smtClean="0">
                <a:solidFill>
                  <a:srgbClr val="002060"/>
                </a:solidFill>
              </a:rPr>
              <a:t>     FS due to their ability to digest and utilize feed.</a:t>
            </a:r>
          </a:p>
          <a:p>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1" y="381000"/>
            <a:ext cx="8991599" cy="4893647"/>
          </a:xfrm>
          <a:prstGeom prst="rect">
            <a:avLst/>
          </a:prstGeom>
          <a:noFill/>
        </p:spPr>
        <p:txBody>
          <a:bodyPr wrap="square" rtlCol="0">
            <a:spAutoFit/>
          </a:bodyPr>
          <a:lstStyle/>
          <a:p>
            <a:r>
              <a:rPr lang="en-US" sz="2400" b="1" dirty="0" smtClean="0"/>
              <a:t>                              </a:t>
            </a:r>
            <a:r>
              <a:rPr lang="en-US" sz="2400" b="1" dirty="0" smtClean="0">
                <a:solidFill>
                  <a:srgbClr val="92D050"/>
                </a:solidFill>
              </a:rPr>
              <a:t>Feeding Standard-III (Production Value Type)</a:t>
            </a:r>
          </a:p>
          <a:p>
            <a:endParaRPr lang="en-US" sz="2400" dirty="0" smtClean="0">
              <a:solidFill>
                <a:srgbClr val="92D050"/>
              </a:solidFill>
            </a:endParaRPr>
          </a:p>
          <a:p>
            <a:r>
              <a:rPr lang="en-US" sz="2400" b="1" dirty="0" smtClean="0"/>
              <a:t>1</a:t>
            </a:r>
            <a:r>
              <a:rPr lang="en-US" sz="2400" b="1" dirty="0" smtClean="0">
                <a:solidFill>
                  <a:schemeClr val="accent5">
                    <a:lumMod val="40000"/>
                    <a:lumOff val="60000"/>
                  </a:schemeClr>
                </a:solidFill>
              </a:rPr>
              <a:t>  </a:t>
            </a:r>
            <a:r>
              <a:rPr lang="en-US" sz="2400" b="1" dirty="0" err="1" smtClean="0">
                <a:solidFill>
                  <a:srgbClr val="FFC000"/>
                </a:solidFill>
              </a:rPr>
              <a:t>Kellner</a:t>
            </a:r>
            <a:r>
              <a:rPr lang="en-US" sz="2400" b="1" dirty="0" smtClean="0">
                <a:solidFill>
                  <a:srgbClr val="FFC000"/>
                </a:solidFill>
              </a:rPr>
              <a:t> feeding standard</a:t>
            </a:r>
            <a:endParaRPr lang="en-US" sz="2400" dirty="0" smtClean="0">
              <a:solidFill>
                <a:srgbClr val="FFC000"/>
              </a:solidFill>
            </a:endParaRPr>
          </a:p>
          <a:p>
            <a:endParaRPr lang="en-US" sz="2400" dirty="0" smtClean="0"/>
          </a:p>
          <a:p>
            <a:pPr>
              <a:buFont typeface="Arial" pitchFamily="34" charset="0"/>
              <a:buChar char="•"/>
            </a:pPr>
            <a:r>
              <a:rPr lang="en-US" sz="2400" dirty="0" smtClean="0"/>
              <a:t>   In 1907 </a:t>
            </a:r>
            <a:r>
              <a:rPr lang="en-US" sz="2400" dirty="0" err="1" smtClean="0"/>
              <a:t>Kellner</a:t>
            </a:r>
            <a:r>
              <a:rPr lang="en-US" sz="2400" dirty="0" smtClean="0"/>
              <a:t>, a German scientist investigated a feeding standard based upon “Starch” as the unit of measurement.</a:t>
            </a:r>
          </a:p>
          <a:p>
            <a:endParaRPr lang="en-US" sz="2400" dirty="0" smtClean="0"/>
          </a:p>
          <a:p>
            <a:pPr>
              <a:buFont typeface="Arial" pitchFamily="34" charset="0"/>
              <a:buChar char="•"/>
            </a:pPr>
            <a:r>
              <a:rPr lang="en-US" sz="2400" dirty="0" smtClean="0"/>
              <a:t>    He took into account not only the digestibility of the feeds as calculated  from the amount lost in </a:t>
            </a:r>
            <a:r>
              <a:rPr lang="en-US" sz="2400" dirty="0" err="1" smtClean="0"/>
              <a:t>faeces</a:t>
            </a:r>
            <a:r>
              <a:rPr lang="en-US" sz="2400" dirty="0" smtClean="0"/>
              <a:t> and urine but also the entire loss from the body including energy expended in digestion and passing the food inside the body (chewing, etc.).</a:t>
            </a:r>
          </a:p>
          <a:p>
            <a:pPr>
              <a:buFont typeface="Arial" pitchFamily="34" charset="0"/>
              <a:buChar char="•"/>
            </a:pPr>
            <a:endParaRPr lang="en-US" sz="2400" dirty="0" smtClean="0"/>
          </a:p>
          <a:p>
            <a:r>
              <a:rPr lang="en-US" sz="24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458200" cy="6001643"/>
          </a:xfrm>
          <a:prstGeom prst="rect">
            <a:avLst/>
          </a:prstGeom>
          <a:noFill/>
        </p:spPr>
        <p:txBody>
          <a:bodyPr wrap="square" rtlCol="0">
            <a:spAutoFit/>
          </a:bodyPr>
          <a:lstStyle/>
          <a:p>
            <a:pPr>
              <a:buFont typeface="Arial" pitchFamily="34" charset="0"/>
              <a:buChar char="•"/>
            </a:pPr>
            <a:r>
              <a:rPr lang="en-US" sz="2400" dirty="0" smtClean="0"/>
              <a:t>For measuring the amount of energy lost from the body as heat, </a:t>
            </a:r>
            <a:r>
              <a:rPr lang="en-US" sz="2400" dirty="0" err="1" smtClean="0"/>
              <a:t>Kellner</a:t>
            </a:r>
            <a:r>
              <a:rPr lang="en-US" sz="2400" dirty="0" smtClean="0"/>
              <a:t> devised a respiration apparatus. Here heat in determined indirectly by finding the amount of carbon dioxide gas liberated or by measuring the amount of oxygen gas used up in oxidation which take place in the body.</a:t>
            </a:r>
          </a:p>
          <a:p>
            <a:pPr>
              <a:buFont typeface="Arial" pitchFamily="34" charset="0"/>
              <a:buChar char="•"/>
            </a:pPr>
            <a:endParaRPr lang="en-US" sz="2400" dirty="0" smtClean="0"/>
          </a:p>
          <a:p>
            <a:r>
              <a:rPr lang="en-US" sz="2400" dirty="0" smtClean="0"/>
              <a:t> </a:t>
            </a:r>
          </a:p>
          <a:p>
            <a:pPr>
              <a:buFont typeface="Arial" pitchFamily="34" charset="0"/>
              <a:buChar char="•"/>
            </a:pPr>
            <a:r>
              <a:rPr lang="en-US" sz="2400" dirty="0" smtClean="0"/>
              <a:t>    According to this system, a 1,000 lbs. animal needs 0.6 lb. of digestible protein and 6.35 lbs. of starch equivalent. </a:t>
            </a:r>
          </a:p>
          <a:p>
            <a:endParaRPr lang="en-US" sz="2400" dirty="0" smtClean="0"/>
          </a:p>
          <a:p>
            <a:pPr>
              <a:buFont typeface="Arial" pitchFamily="34" charset="0"/>
              <a:buChar char="•"/>
            </a:pPr>
            <a:endParaRPr lang="en-US" sz="2400" dirty="0" smtClean="0"/>
          </a:p>
          <a:p>
            <a:pPr>
              <a:buFont typeface="Arial" pitchFamily="34" charset="0"/>
              <a:buChar char="•"/>
            </a:pPr>
            <a:r>
              <a:rPr lang="en-US" sz="2400" dirty="0" smtClean="0"/>
              <a:t>   This starch equivalent in turn can be converted into energy by a method worked out by </a:t>
            </a:r>
            <a:r>
              <a:rPr lang="en-US" sz="2400" dirty="0" err="1" smtClean="0"/>
              <a:t>Armsby</a:t>
            </a:r>
            <a:r>
              <a:rPr lang="en-US" sz="2400" dirty="0" smtClean="0"/>
              <a:t> and </a:t>
            </a:r>
            <a:r>
              <a:rPr lang="en-US" sz="2400" dirty="0" err="1" smtClean="0"/>
              <a:t>Kellner</a:t>
            </a:r>
            <a:r>
              <a:rPr lang="en-US" sz="2400" dirty="0" smtClean="0"/>
              <a:t>. Any of the feeds the composition of which known be converted to starch equivalent by using the following factors:</a:t>
            </a:r>
          </a:p>
          <a:p>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1" y="228600"/>
            <a:ext cx="8686800" cy="7109639"/>
          </a:xfrm>
          <a:prstGeom prst="rect">
            <a:avLst/>
          </a:prstGeom>
          <a:noFill/>
        </p:spPr>
        <p:txBody>
          <a:bodyPr wrap="square" rtlCol="0">
            <a:spAutoFit/>
          </a:bodyPr>
          <a:lstStyle/>
          <a:p>
            <a:pPr lvl="0" algn="ctr"/>
            <a:r>
              <a:rPr lang="en-US" sz="2800" b="1" dirty="0" smtClean="0"/>
              <a:t>       </a:t>
            </a:r>
            <a:r>
              <a:rPr lang="en-US" sz="2800" b="1" dirty="0" err="1" smtClean="0">
                <a:solidFill>
                  <a:srgbClr val="92D050"/>
                </a:solidFill>
              </a:rPr>
              <a:t>Armsby</a:t>
            </a:r>
            <a:r>
              <a:rPr lang="en-US" sz="2800" b="1" dirty="0" smtClean="0">
                <a:solidFill>
                  <a:srgbClr val="92D050"/>
                </a:solidFill>
              </a:rPr>
              <a:t> feeding standard</a:t>
            </a:r>
          </a:p>
          <a:p>
            <a:pPr lvl="0"/>
            <a:endParaRPr lang="en-US" sz="2400" dirty="0" smtClean="0"/>
          </a:p>
          <a:p>
            <a:pPr>
              <a:buFont typeface="Arial" pitchFamily="34" charset="0"/>
              <a:buChar char="•"/>
            </a:pPr>
            <a:r>
              <a:rPr lang="en-US" sz="2400" dirty="0" smtClean="0"/>
              <a:t>   </a:t>
            </a:r>
            <a:r>
              <a:rPr lang="en-US" sz="2400" dirty="0" err="1" smtClean="0"/>
              <a:t>Armsby</a:t>
            </a:r>
            <a:r>
              <a:rPr lang="en-US" sz="2400" dirty="0" smtClean="0"/>
              <a:t> standard (1917) is based on true protein and net energy values.</a:t>
            </a:r>
          </a:p>
          <a:p>
            <a:pPr>
              <a:buFont typeface="Arial" pitchFamily="34" charset="0"/>
              <a:buChar char="•"/>
            </a:pPr>
            <a:endParaRPr lang="en-US" sz="2400" dirty="0" smtClean="0"/>
          </a:p>
          <a:p>
            <a:pPr>
              <a:buFont typeface="Arial" pitchFamily="34" charset="0"/>
              <a:buChar char="•"/>
            </a:pPr>
            <a:r>
              <a:rPr lang="en-US" sz="2400" dirty="0" smtClean="0"/>
              <a:t>    By means of the respiration calorimeter, </a:t>
            </a:r>
            <a:r>
              <a:rPr lang="en-US" sz="2400" dirty="0" err="1" smtClean="0"/>
              <a:t>Armsby</a:t>
            </a:r>
            <a:r>
              <a:rPr lang="en-US" sz="2400" dirty="0" smtClean="0"/>
              <a:t> determined the net energy required for mastication, digestion, assimilation and also the amount of heat and gases given off through the excretory channels. </a:t>
            </a:r>
          </a:p>
          <a:p>
            <a:pPr>
              <a:buFont typeface="Arial" pitchFamily="34" charset="0"/>
              <a:buChar char="•"/>
            </a:pPr>
            <a:endParaRPr lang="en-US" sz="2400" dirty="0" smtClean="0"/>
          </a:p>
          <a:p>
            <a:pPr>
              <a:buFont typeface="Arial" pitchFamily="34" charset="0"/>
              <a:buChar char="•"/>
            </a:pPr>
            <a:r>
              <a:rPr lang="en-US" sz="2400" dirty="0" smtClean="0"/>
              <a:t>   Thus after considering the various losses of energy such as in urine, </a:t>
            </a:r>
            <a:r>
              <a:rPr lang="en-US" sz="2400" dirty="0" err="1" smtClean="0"/>
              <a:t>faeces</a:t>
            </a:r>
            <a:r>
              <a:rPr lang="en-US" sz="2400" dirty="0" smtClean="0"/>
              <a:t>, gases and in the work of digestion, he was able to estimate the amount of net energy available for productive purposes.</a:t>
            </a:r>
          </a:p>
          <a:p>
            <a:pPr>
              <a:buFont typeface="Arial" pitchFamily="34" charset="0"/>
              <a:buChar char="•"/>
            </a:pPr>
            <a:endParaRPr lang="en-US" sz="2400" dirty="0" smtClean="0"/>
          </a:p>
          <a:p>
            <a:pPr>
              <a:buFont typeface="Arial" pitchFamily="34" charset="0"/>
              <a:buChar char="•"/>
            </a:pPr>
            <a:r>
              <a:rPr lang="en-US" sz="2400" dirty="0" smtClean="0"/>
              <a:t>    </a:t>
            </a:r>
            <a:r>
              <a:rPr lang="en-US" sz="2400" dirty="0" err="1" smtClean="0"/>
              <a:t>Armsby</a:t>
            </a:r>
            <a:r>
              <a:rPr lang="en-US" sz="2400" dirty="0" smtClean="0"/>
              <a:t> expresses his standard in two factors, that is true protein and </a:t>
            </a:r>
            <a:r>
              <a:rPr lang="en-US" sz="2400" dirty="0" err="1" smtClean="0"/>
              <a:t>therms</a:t>
            </a:r>
            <a:r>
              <a:rPr lang="en-US" sz="2400" dirty="0" smtClean="0"/>
              <a:t> of net energy.</a:t>
            </a:r>
          </a:p>
          <a:p>
            <a:pPr>
              <a:buFont typeface="Arial" pitchFamily="34" charset="0"/>
              <a:buChar char="•"/>
            </a:pP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305801" cy="5262979"/>
          </a:xfrm>
          <a:prstGeom prst="rect">
            <a:avLst/>
          </a:prstGeom>
          <a:noFill/>
        </p:spPr>
        <p:txBody>
          <a:bodyPr wrap="square" rtlCol="0">
            <a:spAutoFit/>
          </a:bodyPr>
          <a:lstStyle/>
          <a:p>
            <a:pPr>
              <a:buFont typeface="Arial" pitchFamily="34" charset="0"/>
              <a:buChar char="•"/>
            </a:pPr>
            <a:r>
              <a:rPr lang="en-US" sz="2400" dirty="0" smtClean="0"/>
              <a:t> A common criticism of the </a:t>
            </a:r>
            <a:r>
              <a:rPr lang="en-US" sz="2400" dirty="0" err="1" smtClean="0"/>
              <a:t>Armsby</a:t>
            </a:r>
            <a:r>
              <a:rPr lang="en-US" sz="2400" dirty="0" smtClean="0"/>
              <a:t> standard is that the expense of determining requirements of the animals and the net energy in the various feeds is excessively high.</a:t>
            </a:r>
          </a:p>
          <a:p>
            <a:pPr>
              <a:buFont typeface="Arial" pitchFamily="34" charset="0"/>
              <a:buChar char="•"/>
            </a:pPr>
            <a:endParaRPr lang="en-US" sz="2400" dirty="0" smtClean="0"/>
          </a:p>
          <a:p>
            <a:pPr>
              <a:buFont typeface="Arial" pitchFamily="34" charset="0"/>
              <a:buChar char="•"/>
            </a:pPr>
            <a:endParaRPr lang="en-US" sz="2400" dirty="0" smtClean="0"/>
          </a:p>
          <a:p>
            <a:pPr>
              <a:buFont typeface="Arial" pitchFamily="34" charset="0"/>
              <a:buChar char="•"/>
            </a:pPr>
            <a:r>
              <a:rPr lang="en-US" sz="2400" dirty="0" smtClean="0"/>
              <a:t>   The net energy values of only a very few feeds had actually been determined and most of the values have been computed from the Table of Morrison’s digestible nutrients. </a:t>
            </a:r>
          </a:p>
          <a:p>
            <a:pPr>
              <a:buFont typeface="Arial" pitchFamily="34" charset="0"/>
              <a:buChar char="•"/>
            </a:pPr>
            <a:endParaRPr lang="en-US" sz="2400" dirty="0" smtClean="0"/>
          </a:p>
          <a:p>
            <a:endParaRPr lang="en-US" sz="2400" dirty="0" smtClean="0"/>
          </a:p>
          <a:p>
            <a:endParaRPr lang="en-US" sz="2400" dirty="0" smtClean="0"/>
          </a:p>
          <a:p>
            <a:pPr>
              <a:buFont typeface="Arial" pitchFamily="34" charset="0"/>
              <a:buChar char="•"/>
            </a:pPr>
            <a:r>
              <a:rPr lang="en-US" sz="2400" dirty="0" err="1" smtClean="0"/>
              <a:t>Armsby</a:t>
            </a:r>
            <a:r>
              <a:rPr lang="en-US" sz="2400" dirty="0" smtClean="0"/>
              <a:t> standard is not as widely used as are the standards based on digestible nutrients.</a:t>
            </a:r>
          </a:p>
          <a:p>
            <a:r>
              <a:rPr lang="en-US" sz="2400" dirty="0" smtClean="0"/>
              <a:t> </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458200" cy="6740307"/>
          </a:xfrm>
          <a:prstGeom prst="rect">
            <a:avLst/>
          </a:prstGeom>
          <a:noFill/>
        </p:spPr>
        <p:txBody>
          <a:bodyPr wrap="square" rtlCol="0">
            <a:spAutoFit/>
          </a:bodyPr>
          <a:lstStyle/>
          <a:p>
            <a:r>
              <a:rPr lang="en-US" sz="2400" b="1" dirty="0" smtClean="0"/>
              <a:t>                           </a:t>
            </a:r>
            <a:r>
              <a:rPr lang="en-US" sz="2400" b="1" dirty="0" smtClean="0">
                <a:solidFill>
                  <a:srgbClr val="92D050"/>
                </a:solidFill>
              </a:rPr>
              <a:t>Agricultural Research Council (A.R.C.) standard </a:t>
            </a:r>
          </a:p>
          <a:p>
            <a:endParaRPr lang="en-US" sz="2400" dirty="0" smtClean="0"/>
          </a:p>
          <a:p>
            <a:pPr lvl="0">
              <a:buFont typeface="Arial" pitchFamily="34" charset="0"/>
              <a:buChar char="•"/>
            </a:pPr>
            <a:r>
              <a:rPr lang="en-US" sz="2400" dirty="0" smtClean="0"/>
              <a:t>  In United Kingdom a technical committee was set up to develop the standards in 1959, by the Agricultural Research Council (ARC), which later came to be known as Agricultural and Food Research Council (AFRC).</a:t>
            </a:r>
          </a:p>
          <a:p>
            <a:pPr lvl="0">
              <a:buFont typeface="Arial" pitchFamily="34" charset="0"/>
              <a:buChar char="•"/>
            </a:pPr>
            <a:endParaRPr lang="en-US" sz="2400" dirty="0" smtClean="0"/>
          </a:p>
          <a:p>
            <a:pPr lvl="0">
              <a:buFont typeface="Arial" pitchFamily="34" charset="0"/>
              <a:buChar char="•"/>
            </a:pPr>
            <a:r>
              <a:rPr lang="en-US" sz="2400" dirty="0" smtClean="0"/>
              <a:t>   Requirements are set forth in three separate reports dealing with poultry, ruminants and pigs, each of these reports are extensive summaries of the literatures upon which the requirements are based.</a:t>
            </a:r>
          </a:p>
          <a:p>
            <a:pPr lvl="0">
              <a:buFont typeface="Arial" pitchFamily="34" charset="0"/>
              <a:buChar char="•"/>
            </a:pPr>
            <a:endParaRPr lang="en-US" sz="2400" dirty="0" smtClean="0"/>
          </a:p>
          <a:p>
            <a:pPr lvl="0">
              <a:buFont typeface="Arial" pitchFamily="34" charset="0"/>
              <a:buChar char="•"/>
            </a:pPr>
            <a:r>
              <a:rPr lang="en-US" sz="2400" dirty="0" smtClean="0"/>
              <a:t>   For ruminants, protein requirements are expressed in terms of </a:t>
            </a:r>
            <a:r>
              <a:rPr lang="en-US" sz="2400" dirty="0" err="1" smtClean="0"/>
              <a:t>metabolisable</a:t>
            </a:r>
            <a:r>
              <a:rPr lang="en-US" sz="2400" dirty="0" smtClean="0"/>
              <a:t> protein (g) and energy in term of </a:t>
            </a:r>
            <a:r>
              <a:rPr lang="en-US" sz="2400" dirty="0" err="1" smtClean="0"/>
              <a:t>metabolisable</a:t>
            </a:r>
            <a:r>
              <a:rPr lang="en-US" sz="2400" dirty="0" smtClean="0"/>
              <a:t> energy (MJ).</a:t>
            </a:r>
          </a:p>
          <a:p>
            <a:pPr lvl="0"/>
            <a:endParaRPr lang="en-US" sz="2400" dirty="0" smtClean="0"/>
          </a:p>
          <a:p>
            <a:pPr lvl="0"/>
            <a:r>
              <a:rPr lang="en-US" sz="2400" dirty="0" smtClean="0"/>
              <a:t>  </a:t>
            </a:r>
          </a:p>
          <a:p>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382000" cy="5632311"/>
          </a:xfrm>
          <a:prstGeom prst="rect">
            <a:avLst/>
          </a:prstGeom>
          <a:noFill/>
        </p:spPr>
        <p:txBody>
          <a:bodyPr wrap="square" rtlCol="0">
            <a:spAutoFit/>
          </a:bodyPr>
          <a:lstStyle/>
          <a:p>
            <a:pPr lvl="0">
              <a:buFont typeface="Arial" pitchFamily="34" charset="0"/>
              <a:buChar char="•"/>
            </a:pPr>
            <a:r>
              <a:rPr lang="en-US" sz="2400" b="1" dirty="0" smtClean="0"/>
              <a:t> </a:t>
            </a:r>
            <a:r>
              <a:rPr lang="en-US" sz="2400" b="1" dirty="0" smtClean="0">
                <a:solidFill>
                  <a:srgbClr val="92D050"/>
                </a:solidFill>
              </a:rPr>
              <a:t>Agricultural Research Council (A.R.C.) standard </a:t>
            </a:r>
          </a:p>
          <a:p>
            <a:pPr lvl="0">
              <a:buFont typeface="Arial" pitchFamily="34" charset="0"/>
              <a:buChar char="•"/>
            </a:pPr>
            <a:endParaRPr lang="en-US" sz="2400" b="1" dirty="0" smtClean="0">
              <a:solidFill>
                <a:srgbClr val="92D050"/>
              </a:solidFill>
            </a:endParaRPr>
          </a:p>
          <a:p>
            <a:pPr lvl="0">
              <a:buFont typeface="Arial" pitchFamily="34" charset="0"/>
              <a:buChar char="•"/>
            </a:pPr>
            <a:endParaRPr lang="en-US" sz="2400" b="1" dirty="0" smtClean="0">
              <a:solidFill>
                <a:srgbClr val="92D050"/>
              </a:solidFill>
            </a:endParaRPr>
          </a:p>
          <a:p>
            <a:pPr lvl="0">
              <a:buFont typeface="Arial" pitchFamily="34" charset="0"/>
              <a:buChar char="•"/>
            </a:pPr>
            <a:r>
              <a:rPr lang="en-US" sz="2400" dirty="0" smtClean="0"/>
              <a:t>For horse, protein requirements are expressed in terms of crude protein (g) and energy in term of digestible energy (MJ).</a:t>
            </a:r>
          </a:p>
          <a:p>
            <a:pPr lvl="0">
              <a:buFont typeface="Arial" pitchFamily="34" charset="0"/>
              <a:buChar char="•"/>
            </a:pPr>
            <a:endParaRPr lang="en-US" sz="2400" dirty="0" smtClean="0"/>
          </a:p>
          <a:p>
            <a:pPr lvl="0">
              <a:buFont typeface="Arial" pitchFamily="34" charset="0"/>
              <a:buChar char="•"/>
            </a:pPr>
            <a:r>
              <a:rPr lang="en-US" sz="2400" dirty="0" smtClean="0"/>
              <a:t>   For pigs, protein requirements are expressed in terms of </a:t>
            </a:r>
            <a:r>
              <a:rPr lang="en-US" sz="2400" dirty="0" err="1" smtClean="0"/>
              <a:t>standarised</a:t>
            </a:r>
            <a:r>
              <a:rPr lang="en-US" sz="2400" dirty="0" smtClean="0"/>
              <a:t> </a:t>
            </a:r>
            <a:r>
              <a:rPr lang="en-US" sz="2400" dirty="0" err="1" smtClean="0"/>
              <a:t>illeal</a:t>
            </a:r>
            <a:r>
              <a:rPr lang="en-US" sz="2400" dirty="0" smtClean="0"/>
              <a:t> digestible amino acid (g) and energy in term of net energy (MJ).</a:t>
            </a:r>
          </a:p>
          <a:p>
            <a:pPr lvl="0">
              <a:buFont typeface="Arial" pitchFamily="34" charset="0"/>
              <a:buChar char="•"/>
            </a:pPr>
            <a:endParaRPr lang="en-US" sz="2400" dirty="0" smtClean="0"/>
          </a:p>
          <a:p>
            <a:pPr lvl="0">
              <a:buFont typeface="Arial" pitchFamily="34" charset="0"/>
              <a:buChar char="•"/>
            </a:pPr>
            <a:r>
              <a:rPr lang="en-US" sz="2400" dirty="0" smtClean="0"/>
              <a:t>   For poultry, protein requirements are expressed in terms of crude protein (g) and energy in term of </a:t>
            </a:r>
            <a:r>
              <a:rPr lang="en-US" sz="2400" dirty="0" err="1" smtClean="0"/>
              <a:t>metabolisable</a:t>
            </a:r>
            <a:r>
              <a:rPr lang="en-US" sz="2400" dirty="0" smtClean="0"/>
              <a:t> energy (MJ).</a:t>
            </a:r>
          </a:p>
          <a:p>
            <a:r>
              <a:rPr lang="en-US" sz="2400" b="1" dirty="0" smtClean="0"/>
              <a:t/>
            </a:r>
            <a:br>
              <a:rPr lang="en-US" sz="2400" b="1" dirty="0" smtClean="0"/>
            </a:br>
            <a:r>
              <a:rPr lang="en-US" sz="2400" b="1" dirty="0" smtClean="0"/>
              <a:t> </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381000"/>
            <a:ext cx="8229600" cy="60016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6.4 References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Agricultural and Food Research Council (AFRC) 1992 Technical 	Committee on Responses to Nutrients, report no. 5. 	Nutrient Requirements of Ruminant Animals: Energy,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Farnham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Royal, Commonwealth Agricultural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Bureaux</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Bondi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(1987). Animal Nutrition.  Wiley Inter Science.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Cramptan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EW and Harris LE. (1969). Applied Animal Nutrition. 	WH Freeman.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Maynard, L. A.,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Loosli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J.K., Hintz, H. F. and Warner, R. G. 	(1979). </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Animal Nutrition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7</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th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Ed, McGraw-Hill, New York.</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Mc Donald P., Edwards R.A.,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Greenhalgh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J.F.D., Morgan, C.A., </a:t>
            </a:r>
          </a:p>
          <a:p>
            <a:pPr marL="0" marR="0" lvl="0" indent="-457200" algn="just"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Sinclair, L.A and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Wikinson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R.G (2010). </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Animal nutrition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7</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th</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edn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Prentice Hall, Harlow, Essex, UK</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Ponds WG, Church DC, Pond KR and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Schoknecht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 (2005). </a:t>
            </a:r>
          </a:p>
          <a:p>
            <a:pPr marL="0" marR="0" lvl="0" indent="-457200" algn="just" defTabSz="914400" rtl="0" eaLnBrk="0" fontAlgn="base" latinLnBrk="0" hangingPunct="0">
              <a:lnSpc>
                <a:spcPct val="100000"/>
              </a:lnSpc>
              <a:spcBef>
                <a:spcPct val="0"/>
              </a:spcBef>
              <a:spcAft>
                <a:spcPct val="0"/>
              </a:spcAft>
              <a:buClrTx/>
              <a:buSzTx/>
              <a:buFontTx/>
              <a:buNone/>
              <a:tabLst/>
            </a:pPr>
            <a:r>
              <a:rPr lang="en-US" sz="2400" dirty="0" smtClean="0">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Basic Animal Nutrition and Feeding. Wiley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Dreamtech</a:t>
            </a: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India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496</TotalTime>
  <Words>874</Words>
  <Application>Microsoft Office PowerPoint</Application>
  <PresentationFormat>On-screen Show (4:3)</PresentationFormat>
  <Paragraphs>141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Feeding Standard-III (Production Value Type)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Feeding Standard</dc:title>
  <dc:creator>mc</dc:creator>
  <cp:lastModifiedBy>Windows User</cp:lastModifiedBy>
  <cp:revision>29</cp:revision>
  <dcterms:created xsi:type="dcterms:W3CDTF">2020-05-02T14:07:10Z</dcterms:created>
  <dcterms:modified xsi:type="dcterms:W3CDTF">2020-05-19T07:34:53Z</dcterms:modified>
</cp:coreProperties>
</file>