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3" r:id="rId9"/>
    <p:sldId id="262" r:id="rId10"/>
    <p:sldId id="266" r:id="rId11"/>
    <p:sldId id="268" r:id="rId12"/>
    <p:sldId id="264" r:id="rId13"/>
    <p:sldId id="269"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1"/>
          </a:xfrm>
        </p:spPr>
        <p:txBody>
          <a:bodyPr>
            <a:normAutofit/>
          </a:bodyPr>
          <a:lstStyle/>
          <a:p>
            <a:r>
              <a:rPr lang="en-US" sz="5400" b="1" dirty="0" smtClean="0"/>
              <a:t>Adaptation of Animals to cold climate</a:t>
            </a:r>
            <a:endParaRPr lang="en-US" sz="5400" dirty="0"/>
          </a:p>
        </p:txBody>
      </p:sp>
      <p:sp>
        <p:nvSpPr>
          <p:cNvPr id="3" name="Subtitle 2"/>
          <p:cNvSpPr>
            <a:spLocks noGrp="1"/>
          </p:cNvSpPr>
          <p:nvPr>
            <p:ph type="subTitle" idx="1"/>
          </p:nvPr>
        </p:nvSpPr>
        <p:spPr>
          <a:xfrm>
            <a:off x="1371600" y="4724400"/>
            <a:ext cx="6400800" cy="1752600"/>
          </a:xfrm>
        </p:spPr>
        <p:txBody>
          <a:bodyPr>
            <a:normAutofit fontScale="85000" lnSpcReduction="20000"/>
          </a:bodyPr>
          <a:lstStyle/>
          <a:p>
            <a:r>
              <a:rPr lang="en-US" dirty="0" smtClean="0">
                <a:solidFill>
                  <a:schemeClr val="tx1"/>
                </a:solidFill>
                <a:latin typeface="Times New Roman" pitchFamily="18" charset="0"/>
                <a:cs typeface="Times New Roman" pitchFamily="18" charset="0"/>
              </a:rPr>
              <a:t>Dr Pramod Kumar</a:t>
            </a:r>
          </a:p>
          <a:p>
            <a:r>
              <a:rPr lang="en-US" dirty="0" err="1" smtClean="0">
                <a:solidFill>
                  <a:schemeClr val="tx1"/>
                </a:solidFill>
                <a:latin typeface="Times New Roman" pitchFamily="18" charset="0"/>
                <a:cs typeface="Times New Roman" pitchFamily="18" charset="0"/>
              </a:rPr>
              <a:t>Asstt</a:t>
            </a:r>
            <a:r>
              <a:rPr lang="en-US" dirty="0" smtClean="0">
                <a:solidFill>
                  <a:schemeClr val="tx1"/>
                </a:solidFill>
                <a:latin typeface="Times New Roman" pitchFamily="18" charset="0"/>
                <a:cs typeface="Times New Roman" pitchFamily="18" charset="0"/>
              </a:rPr>
              <a:t>. Professor</a:t>
            </a:r>
          </a:p>
          <a:p>
            <a:r>
              <a:rPr lang="en-US" dirty="0" smtClean="0">
                <a:solidFill>
                  <a:schemeClr val="tx1"/>
                </a:solidFill>
                <a:latin typeface="Times New Roman" pitchFamily="18" charset="0"/>
                <a:cs typeface="Times New Roman" pitchFamily="18" charset="0"/>
              </a:rPr>
              <a:t>Dept. of </a:t>
            </a:r>
            <a:r>
              <a:rPr lang="en-US" dirty="0" err="1" smtClean="0">
                <a:solidFill>
                  <a:schemeClr val="tx1"/>
                </a:solidFill>
                <a:latin typeface="Times New Roman" pitchFamily="18" charset="0"/>
                <a:cs typeface="Times New Roman" pitchFamily="18" charset="0"/>
              </a:rPr>
              <a:t>Vety</a:t>
            </a:r>
            <a:r>
              <a:rPr lang="en-US" dirty="0" smtClean="0">
                <a:solidFill>
                  <a:schemeClr val="tx1"/>
                </a:solidFill>
                <a:latin typeface="Times New Roman" pitchFamily="18" charset="0"/>
                <a:cs typeface="Times New Roman" pitchFamily="18" charset="0"/>
              </a:rPr>
              <a:t>. Physiology</a:t>
            </a:r>
          </a:p>
          <a:p>
            <a:r>
              <a:rPr lang="en-US" dirty="0" smtClean="0">
                <a:solidFill>
                  <a:schemeClr val="tx1"/>
                </a:solidFill>
                <a:latin typeface="Times New Roman" pitchFamily="18" charset="0"/>
                <a:cs typeface="Times New Roman" pitchFamily="18" charset="0"/>
              </a:rPr>
              <a:t>Bihar Veterinary College, Patna</a:t>
            </a:r>
            <a:endParaRPr lang="en-US"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19800"/>
          </a:xfrm>
        </p:spPr>
        <p:txBody>
          <a:bodyPr>
            <a:noAutofit/>
          </a:bodyPr>
          <a:lstStyle/>
          <a:p>
            <a:pPr algn="just">
              <a:buFont typeface="Wingdings" pitchFamily="2" charset="2"/>
              <a:buChar char="q"/>
            </a:pPr>
            <a:r>
              <a:rPr lang="en-US" dirty="0" smtClean="0">
                <a:latin typeface="Times New Roman" pitchFamily="18" charset="0"/>
                <a:cs typeface="Times New Roman" pitchFamily="18" charset="0"/>
              </a:rPr>
              <a:t>Behavioral adaptations - Huddling (Herd) can </a:t>
            </a:r>
            <a:r>
              <a:rPr lang="en-US" dirty="0" smtClean="0">
                <a:latin typeface="Times New Roman" pitchFamily="18" charset="0"/>
                <a:cs typeface="Times New Roman" pitchFamily="18" charset="0"/>
              </a:rPr>
              <a:t>reduce heat loss by up to 50</a:t>
            </a:r>
            <a:r>
              <a:rPr lang="en-US" dirty="0" smtClean="0">
                <a:latin typeface="Times New Roman" pitchFamily="18" charset="0"/>
                <a:cs typeface="Times New Roman" pitchFamily="18" charset="0"/>
              </a:rPr>
              <a:t>%.</a:t>
            </a:r>
          </a:p>
          <a:p>
            <a:pPr algn="just">
              <a:buFont typeface="Wingdings" pitchFamily="2" charset="2"/>
              <a:buChar char="q"/>
            </a:pPr>
            <a:r>
              <a:rPr lang="en-US" dirty="0" smtClean="0">
                <a:latin typeface="Times New Roman" pitchFamily="18" charset="0"/>
                <a:cs typeface="Times New Roman" pitchFamily="18" charset="0"/>
              </a:rPr>
              <a:t>Physical adaptations – having thick</a:t>
            </a:r>
            <a:r>
              <a:rPr lang="en-US" dirty="0" smtClean="0">
                <a:latin typeface="Times New Roman" pitchFamily="18" charset="0"/>
                <a:cs typeface="Times New Roman" pitchFamily="18" charset="0"/>
              </a:rPr>
              <a:t>, windproof or waterproof </a:t>
            </a:r>
            <a:r>
              <a:rPr lang="en-US" dirty="0" smtClean="0">
                <a:latin typeface="Times New Roman" pitchFamily="18" charset="0"/>
                <a:cs typeface="Times New Roman" pitchFamily="18" charset="0"/>
              </a:rPr>
              <a:t>coats. Emperor penguins </a:t>
            </a:r>
            <a:r>
              <a:rPr lang="en-US" dirty="0" smtClean="0">
                <a:latin typeface="Times New Roman" pitchFamily="18" charset="0"/>
                <a:cs typeface="Times New Roman" pitchFamily="18" charset="0"/>
              </a:rPr>
              <a:t>have four layers of scale-like feathers. The layers overlap each other, forming a good protection from the wind, even in blizzard conditions</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Whales</a:t>
            </a:r>
            <a:r>
              <a:rPr lang="en-US" dirty="0" smtClean="0">
                <a:latin typeface="Times New Roman" pitchFamily="18" charset="0"/>
                <a:cs typeface="Times New Roman" pitchFamily="18" charset="0"/>
              </a:rPr>
              <a:t>, seals and some penguins have thick fat layers. These fat layers act like insulation, trapping body heat in</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Hibernation – Polar bears etc.</a:t>
            </a:r>
            <a:endParaRPr lang="en-US" dirty="0" smtClean="0">
              <a:latin typeface="Times New Roman" pitchFamily="18" charset="0"/>
              <a:cs typeface="Times New Roman" pitchFamily="18" charset="0"/>
            </a:endParaRPr>
          </a:p>
          <a:p>
            <a:pPr algn="just">
              <a:buFont typeface="Wingdings" pitchFamily="2" charset="2"/>
              <a:buChar char="q"/>
            </a:pP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mperor Penguin (Aptenodytes forsteri) | about animals"/>
          <p:cNvPicPr>
            <a:picLocks noChangeAspect="1" noChangeArrowheads="1"/>
          </p:cNvPicPr>
          <p:nvPr/>
        </p:nvPicPr>
        <p:blipFill>
          <a:blip r:embed="rId2" cstate="print"/>
          <a:srcRect/>
          <a:stretch>
            <a:fillRect/>
          </a:stretch>
        </p:blipFill>
        <p:spPr bwMode="auto">
          <a:xfrm>
            <a:off x="0" y="0"/>
            <a:ext cx="9144000" cy="3733800"/>
          </a:xfrm>
          <a:prstGeom prst="rect">
            <a:avLst/>
          </a:prstGeom>
          <a:noFill/>
        </p:spPr>
      </p:pic>
      <p:pic>
        <p:nvPicPr>
          <p:cNvPr id="25606" name="Picture 6" descr="Conserve and Protect Polar Lands - Help save the Polar Lands"/>
          <p:cNvPicPr>
            <a:picLocks noChangeAspect="1" noChangeArrowheads="1"/>
          </p:cNvPicPr>
          <p:nvPr/>
        </p:nvPicPr>
        <p:blipFill>
          <a:blip r:embed="rId3" cstate="print"/>
          <a:srcRect/>
          <a:stretch>
            <a:fillRect/>
          </a:stretch>
        </p:blipFill>
        <p:spPr bwMode="auto">
          <a:xfrm>
            <a:off x="0" y="3733800"/>
            <a:ext cx="5486400" cy="3124200"/>
          </a:xfrm>
          <a:prstGeom prst="rect">
            <a:avLst/>
          </a:prstGeom>
          <a:noFill/>
        </p:spPr>
      </p:pic>
      <p:pic>
        <p:nvPicPr>
          <p:cNvPr id="25608" name="Picture 8" descr="What do animals do in winter?"/>
          <p:cNvPicPr>
            <a:picLocks noChangeAspect="1" noChangeArrowheads="1"/>
          </p:cNvPicPr>
          <p:nvPr/>
        </p:nvPicPr>
        <p:blipFill>
          <a:blip r:embed="rId4" cstate="print"/>
          <a:srcRect/>
          <a:stretch>
            <a:fillRect/>
          </a:stretch>
        </p:blipFill>
        <p:spPr bwMode="auto">
          <a:xfrm>
            <a:off x="5410200" y="3733801"/>
            <a:ext cx="3733800" cy="3124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6553200"/>
          </a:xfrm>
        </p:spPr>
        <p:txBody>
          <a:bodyPr>
            <a:noAutofit/>
          </a:bodyPr>
          <a:lstStyle/>
          <a:p>
            <a:pPr algn="just"/>
            <a:r>
              <a:rPr lang="en-US" dirty="0" smtClean="0">
                <a:latin typeface="Times New Roman" pitchFamily="18" charset="0"/>
                <a:cs typeface="Times New Roman" pitchFamily="18" charset="0"/>
              </a:rPr>
              <a:t>Animals </a:t>
            </a:r>
            <a:r>
              <a:rPr lang="en-US" dirty="0" smtClean="0">
                <a:latin typeface="Times New Roman" pitchFamily="18" charset="0"/>
                <a:cs typeface="Times New Roman" pitchFamily="18" charset="0"/>
              </a:rPr>
              <a:t>have many adaptations to survive in this harsh environment;</a:t>
            </a:r>
          </a:p>
          <a:p>
            <a:pPr algn="just"/>
            <a:r>
              <a:rPr lang="en-US" dirty="0" smtClean="0">
                <a:latin typeface="Times New Roman" pitchFamily="18" charset="0"/>
                <a:cs typeface="Times New Roman" pitchFamily="18" charset="0"/>
              </a:rPr>
              <a:t>Animals need shelter and insulation in the Tundra. The animals here tend to have thicker and warmer feathers and fur. Many of them have larger bodies and shorter arms, legs and tails which helps them retain their heat better and prevent heat loss.</a:t>
            </a:r>
          </a:p>
          <a:p>
            <a:pPr algn="just"/>
            <a:r>
              <a:rPr lang="en-US" dirty="0" smtClean="0">
                <a:latin typeface="Times New Roman" pitchFamily="18" charset="0"/>
                <a:cs typeface="Times New Roman" pitchFamily="18" charset="0"/>
              </a:rPr>
              <a:t>Many of the birds of the tundra have two coats of feathers to help keep them warm. Many animals of the Tundra have feet that are lined with fur to help keep them warm. Many also migrate to warmer climates during the harsh winter months</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aptations of Plants &amp; Animals to Mountains"/>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800"/>
          </a:xfrm>
        </p:spPr>
        <p:txBody>
          <a:bodyPr/>
          <a:lstStyle/>
          <a:p>
            <a:pPr algn="just"/>
            <a:r>
              <a:rPr lang="en-US" dirty="0" smtClean="0">
                <a:latin typeface="Times New Roman" pitchFamily="18" charset="0"/>
                <a:cs typeface="Times New Roman" pitchFamily="18" charset="0"/>
              </a:rPr>
              <a:t>Some of the animals of the Tundra (bears, marmot, arctic squirrels) will hibernate for the winter and others will burrow (lemmings, ermine).</a:t>
            </a:r>
          </a:p>
          <a:p>
            <a:pPr algn="just"/>
            <a:r>
              <a:rPr lang="en-US" dirty="0" smtClean="0">
                <a:latin typeface="Times New Roman" pitchFamily="18" charset="0"/>
                <a:cs typeface="Times New Roman" pitchFamily="18" charset="0"/>
              </a:rPr>
              <a:t>Many of the insects of the Tundra will spend their entire life buried in the soil, rocks or plants which acts as a shelter for them</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10600" cy="5257800"/>
          </a:xfrm>
        </p:spPr>
        <p:txBody>
          <a:bodyPr>
            <a:normAutofit/>
          </a:bodyPr>
          <a:lstStyle/>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Temperature stress is a </a:t>
            </a:r>
            <a:r>
              <a:rPr lang="en-US" dirty="0" smtClean="0">
                <a:latin typeface="Times New Roman" pitchFamily="18" charset="0"/>
                <a:cs typeface="Times New Roman" pitchFamily="18" charset="0"/>
              </a:rPr>
              <a:t>physiological stress induced by excessive heat or </a:t>
            </a:r>
            <a:r>
              <a:rPr lang="en-US" dirty="0" smtClean="0">
                <a:latin typeface="Times New Roman" pitchFamily="18" charset="0"/>
                <a:cs typeface="Times New Roman" pitchFamily="18" charset="0"/>
              </a:rPr>
              <a:t>cold </a:t>
            </a:r>
            <a:r>
              <a:rPr lang="en-US" dirty="0" smtClean="0">
                <a:latin typeface="Times New Roman" pitchFamily="18" charset="0"/>
                <a:cs typeface="Times New Roman" pitchFamily="18" charset="0"/>
              </a:rPr>
              <a:t>that can impair functioning and </a:t>
            </a:r>
            <a:r>
              <a:rPr lang="en-US" dirty="0" smtClean="0">
                <a:latin typeface="Times New Roman" pitchFamily="18" charset="0"/>
                <a:cs typeface="Times New Roman" pitchFamily="18" charset="0"/>
              </a:rPr>
              <a:t>may cause injury or </a:t>
            </a:r>
            <a:r>
              <a:rPr lang="en-US" dirty="0" smtClean="0">
                <a:latin typeface="Times New Roman" pitchFamily="18" charset="0"/>
                <a:cs typeface="Times New Roman" pitchFamily="18" charset="0"/>
              </a:rPr>
              <a:t>death. Exposure to intense </a:t>
            </a:r>
            <a:r>
              <a:rPr lang="en-US" dirty="0" smtClean="0">
                <a:latin typeface="Times New Roman" pitchFamily="18" charset="0"/>
                <a:cs typeface="Times New Roman" pitchFamily="18" charset="0"/>
              </a:rPr>
              <a:t>cold decreases </a:t>
            </a:r>
            <a:r>
              <a:rPr lang="en-US" dirty="0" smtClean="0">
                <a:latin typeface="Times New Roman" pitchFamily="18" charset="0"/>
                <a:cs typeface="Times New Roman" pitchFamily="18" charset="0"/>
              </a:rPr>
              <a:t>body temperature and pulse rate. </a:t>
            </a:r>
            <a:r>
              <a:rPr lang="en-US" dirty="0" smtClean="0">
                <a:latin typeface="Times New Roman" pitchFamily="18" charset="0"/>
                <a:cs typeface="Times New Roman" pitchFamily="18" charset="0"/>
              </a:rPr>
              <a:t>Headaches</a:t>
            </a:r>
            <a:r>
              <a:rPr lang="en-US" dirty="0" smtClean="0">
                <a:latin typeface="Times New Roman" pitchFamily="18" charset="0"/>
                <a:cs typeface="Times New Roman" pitchFamily="18" charset="0"/>
              </a:rPr>
              <a:t>, nausea, disorientation, fainting, and unconsciousness also may occur. The initial symptom of cold stress is pain in exposed areas. Continued exposure may lead to numbness, mental confusion, </a:t>
            </a:r>
            <a:r>
              <a:rPr lang="en-US" dirty="0" smtClean="0">
                <a:latin typeface="Times New Roman" pitchFamily="18" charset="0"/>
                <a:cs typeface="Times New Roman" pitchFamily="18" charset="0"/>
              </a:rPr>
              <a:t>lethargy </a:t>
            </a:r>
            <a:r>
              <a:rPr lang="en-US" dirty="0" smtClean="0">
                <a:latin typeface="Times New Roman" pitchFamily="18" charset="0"/>
                <a:cs typeface="Times New Roman" pitchFamily="18" charset="0"/>
              </a:rPr>
              <a:t>and irregular heartbeat.</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5638800"/>
          </a:xfrm>
        </p:spPr>
        <p:txBody>
          <a:bodyPr>
            <a:normAutofit/>
          </a:bodyPr>
          <a:lstStyle/>
          <a:p>
            <a:pPr algn="just">
              <a:buNone/>
            </a:pPr>
            <a:r>
              <a:rPr lang="en-US" b="1" dirty="0" smtClean="0"/>
              <a:t> 	</a:t>
            </a:r>
            <a:r>
              <a:rPr lang="en-US" dirty="0" smtClean="0"/>
              <a:t>Body heat is a type of thermal energy </a:t>
            </a:r>
            <a:r>
              <a:rPr lang="en-US" dirty="0" smtClean="0"/>
              <a:t>that is a by-product of </a:t>
            </a:r>
            <a:r>
              <a:rPr lang="en-US" dirty="0" smtClean="0"/>
              <a:t>metabolism in </a:t>
            </a:r>
            <a:r>
              <a:rPr lang="en-US" dirty="0" smtClean="0"/>
              <a:t>higher animals, especially </a:t>
            </a:r>
            <a:r>
              <a:rPr lang="en-US" dirty="0" smtClean="0"/>
              <a:t>in </a:t>
            </a:r>
            <a:r>
              <a:rPr lang="en-US" dirty="0" smtClean="0"/>
              <a:t>birds and mammals, which exhibit a close control of their body temperature </a:t>
            </a:r>
            <a:r>
              <a:rPr lang="en-US" dirty="0" smtClean="0"/>
              <a:t>during environmental </a:t>
            </a:r>
            <a:r>
              <a:rPr lang="en-US" dirty="0" smtClean="0"/>
              <a:t>fluctuation. Birds and mammals can conserve body heat by fluffing up feathers or erecting their hairs and by reducing </a:t>
            </a:r>
            <a:r>
              <a:rPr lang="en-US" dirty="0" smtClean="0"/>
              <a:t>blood </a:t>
            </a:r>
            <a:r>
              <a:rPr lang="en-US" dirty="0" smtClean="0"/>
              <a:t>flow to the exterior surface and extremities. They can increase body heat by shivering and exercise. </a:t>
            </a:r>
            <a:r>
              <a:rPr lang="en-US" dirty="0" smtClean="0"/>
              <a:t>Body </a:t>
            </a:r>
            <a:r>
              <a:rPr lang="en-US" dirty="0" smtClean="0"/>
              <a:t>heat is </a:t>
            </a:r>
            <a:r>
              <a:rPr lang="en-US" dirty="0" smtClean="0"/>
              <a:t>maintained by minimizing </a:t>
            </a:r>
            <a:r>
              <a:rPr lang="en-US" dirty="0" smtClean="0"/>
              <a:t>exposure of the body surface to the surroundings.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686800" cy="6172200"/>
          </a:xfrm>
        </p:spPr>
        <p:txBody>
          <a:bodyPr>
            <a:noAutofit/>
          </a:bodyPr>
          <a:lstStyle/>
          <a:p>
            <a:pPr algn="just">
              <a:buNone/>
            </a:pPr>
            <a:r>
              <a:rPr lang="en-US" dirty="0" smtClean="0">
                <a:latin typeface="Times New Roman" pitchFamily="18" charset="0"/>
                <a:cs typeface="Times New Roman" pitchFamily="18" charset="0"/>
              </a:rPr>
              <a:t>	Bergmann’s </a:t>
            </a:r>
            <a:r>
              <a:rPr lang="en-US" dirty="0" smtClean="0">
                <a:latin typeface="Times New Roman" pitchFamily="18" charset="0"/>
                <a:cs typeface="Times New Roman" pitchFamily="18" charset="0"/>
              </a:rPr>
              <a:t>rule states that </a:t>
            </a:r>
            <a:r>
              <a:rPr lang="en-US" dirty="0" smtClean="0">
                <a:latin typeface="Times New Roman" pitchFamily="18" charset="0"/>
                <a:cs typeface="Times New Roman" pitchFamily="18" charset="0"/>
              </a:rPr>
              <a:t>endothermic animal </a:t>
            </a:r>
            <a:r>
              <a:rPr lang="en-US" dirty="0" smtClean="0">
                <a:latin typeface="Times New Roman" pitchFamily="18" charset="0"/>
                <a:cs typeface="Times New Roman" pitchFamily="18" charset="0"/>
              </a:rPr>
              <a:t>subspecies living in colder climates have larger bodies than that of the subspecies living in warmer climates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Individuals with larger bodies are better suited for colder climates because larger bodies produce more heat due to having more </a:t>
            </a:r>
            <a:r>
              <a:rPr lang="en-US" dirty="0" smtClean="0">
                <a:latin typeface="Times New Roman" pitchFamily="18" charset="0"/>
                <a:cs typeface="Times New Roman" pitchFamily="18" charset="0"/>
              </a:rPr>
              <a:t>cells </a:t>
            </a:r>
            <a:r>
              <a:rPr lang="en-US" dirty="0" smtClean="0">
                <a:latin typeface="Times New Roman" pitchFamily="18" charset="0"/>
                <a:cs typeface="Times New Roman" pitchFamily="18" charset="0"/>
              </a:rPr>
              <a:t>and have a smaller surface area to volume ratio compared to smaller individuals, which reduces heat loss. </a:t>
            </a:r>
            <a:r>
              <a:rPr lang="en-US" dirty="0" smtClean="0">
                <a:latin typeface="Times New Roman" pitchFamily="18" charset="0"/>
                <a:cs typeface="Times New Roman" pitchFamily="18" charset="0"/>
              </a:rPr>
              <a:t>Bergmann’s </a:t>
            </a:r>
            <a:r>
              <a:rPr lang="en-US" dirty="0" smtClean="0">
                <a:latin typeface="Times New Roman" pitchFamily="18" charset="0"/>
                <a:cs typeface="Times New Roman" pitchFamily="18" charset="0"/>
              </a:rPr>
              <a:t>rule can be applied to </a:t>
            </a:r>
            <a:r>
              <a:rPr lang="en-US" dirty="0" smtClean="0">
                <a:latin typeface="Times New Roman" pitchFamily="18" charset="0"/>
                <a:cs typeface="Times New Roman" pitchFamily="18" charset="0"/>
              </a:rPr>
              <a:t>mammals and some birds </a:t>
            </a:r>
            <a:r>
              <a:rPr lang="en-US" dirty="0" smtClean="0">
                <a:latin typeface="Times New Roman" pitchFamily="18" charset="0"/>
                <a:cs typeface="Times New Roman" pitchFamily="18" charset="0"/>
              </a:rPr>
              <a:t>when the latitude and temperature between groups differ widely</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lar Bear Adaptations - Animal Sake"/>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686800" cy="4724400"/>
          </a:xfrm>
        </p:spPr>
        <p:txBody>
          <a:bodyPr>
            <a:normAutofit/>
          </a:bodyPr>
          <a:lstStyle/>
          <a:p>
            <a:pPr algn="just">
              <a:buNone/>
            </a:pPr>
            <a:r>
              <a:rPr lang="en-US" dirty="0" smtClean="0">
                <a:latin typeface="Times New Roman" pitchFamily="18" charset="0"/>
                <a:cs typeface="Times New Roman" pitchFamily="18" charset="0"/>
              </a:rPr>
              <a:t>	Allen`s rule is </a:t>
            </a:r>
            <a:r>
              <a:rPr lang="en-US" dirty="0" smtClean="0">
                <a:latin typeface="Times New Roman" pitchFamily="18" charset="0"/>
                <a:cs typeface="Times New Roman" pitchFamily="18" charset="0"/>
              </a:rPr>
              <a:t>a biological rule that says the limbs of </a:t>
            </a:r>
            <a:r>
              <a:rPr lang="en-US" dirty="0" err="1" smtClean="0">
                <a:latin typeface="Times New Roman" pitchFamily="18" charset="0"/>
                <a:cs typeface="Times New Roman" pitchFamily="18" charset="0"/>
              </a:rPr>
              <a:t>endotherms</a:t>
            </a:r>
            <a:r>
              <a:rPr lang="en-US" dirty="0" smtClean="0">
                <a:latin typeface="Times New Roman" pitchFamily="18" charset="0"/>
                <a:cs typeface="Times New Roman" pitchFamily="18" charset="0"/>
              </a:rPr>
              <a:t> are shorter in cold climates and longer in hot climates. Limb length affects the body’s surface area, which helps with thermoregulation. Shorter limbs help to conserve heat, while longer limbs help to dissipate heat</a:t>
            </a:r>
            <a:r>
              <a:rPr lang="en-US" dirty="0" smtClean="0">
                <a:latin typeface="Times New Roman" pitchFamily="18" charset="0"/>
                <a:cs typeface="Times New Roman" pitchFamily="18" charset="0"/>
              </a:rPr>
              <a:t>. This </a:t>
            </a:r>
            <a:r>
              <a:rPr lang="en-US" dirty="0" smtClean="0">
                <a:latin typeface="Times New Roman" pitchFamily="18" charset="0"/>
                <a:cs typeface="Times New Roman" pitchFamily="18" charset="0"/>
              </a:rPr>
              <a:t>can be observed in </a:t>
            </a:r>
            <a:r>
              <a:rPr lang="en-US" dirty="0" smtClean="0">
                <a:latin typeface="Times New Roman" pitchFamily="18" charset="0"/>
                <a:cs typeface="Times New Roman" pitchFamily="18" charset="0"/>
              </a:rPr>
              <a:t>polar animals having </a:t>
            </a:r>
            <a:r>
              <a:rPr lang="en-US" dirty="0" smtClean="0">
                <a:latin typeface="Times New Roman" pitchFamily="18" charset="0"/>
                <a:cs typeface="Times New Roman" pitchFamily="18" charset="0"/>
              </a:rPr>
              <a:t>shorter limbs than other </a:t>
            </a:r>
            <a:r>
              <a:rPr lang="en-US" dirty="0" smtClean="0">
                <a:latin typeface="Times New Roman" pitchFamily="18" charset="0"/>
                <a:cs typeface="Times New Roman" pitchFamily="18" charset="0"/>
              </a:rPr>
              <a:t>animals use to live in hot areas </a:t>
            </a:r>
            <a:r>
              <a:rPr lang="en-US" dirty="0" smtClean="0">
                <a:latin typeface="Times New Roman" pitchFamily="18" charset="0"/>
                <a:cs typeface="Times New Roman" pitchFamily="18" charset="0"/>
              </a:rPr>
              <a:t>and are laterally built.</a:t>
            </a:r>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4648200"/>
          </a:xfrm>
        </p:spPr>
        <p:txBody>
          <a:bodyPr>
            <a:normAutofit lnSpcReduction="10000"/>
          </a:bodyPr>
          <a:lstStyle/>
          <a:p>
            <a:pPr algn="just">
              <a:buNone/>
            </a:pPr>
            <a:r>
              <a:rPr lang="en-US" dirty="0" smtClean="0">
                <a:latin typeface="Times New Roman" pitchFamily="18" charset="0"/>
                <a:cs typeface="Times New Roman" pitchFamily="18" charset="0"/>
              </a:rPr>
              <a:t>	The mammals have </a:t>
            </a:r>
            <a:r>
              <a:rPr lang="en-US" dirty="0" smtClean="0">
                <a:latin typeface="Times New Roman" pitchFamily="18" charset="0"/>
                <a:cs typeface="Times New Roman" pitchFamily="18" charset="0"/>
              </a:rPr>
              <a:t>two methods of </a:t>
            </a:r>
            <a:r>
              <a:rPr lang="en-US" dirty="0" err="1" smtClean="0">
                <a:latin typeface="Times New Roman" pitchFamily="18" charset="0"/>
                <a:cs typeface="Times New Roman" pitchFamily="18" charset="0"/>
              </a:rPr>
              <a:t>thermogenesis</a:t>
            </a:r>
            <a:r>
              <a:rPr lang="en-US" dirty="0" smtClean="0">
                <a:latin typeface="Times New Roman" pitchFamily="18" charset="0"/>
                <a:cs typeface="Times New Roman" pitchFamily="18" charset="0"/>
              </a:rPr>
              <a:t>, which produces heat to raise the core body temperature. </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Shivering - </a:t>
            </a:r>
            <a:r>
              <a:rPr lang="en-US" dirty="0" smtClean="0">
                <a:latin typeface="Times New Roman" pitchFamily="18" charset="0"/>
                <a:cs typeface="Times New Roman" pitchFamily="18" charset="0"/>
              </a:rPr>
              <a:t>occurs in </a:t>
            </a:r>
            <a:r>
              <a:rPr lang="en-US" dirty="0" smtClean="0">
                <a:latin typeface="Times New Roman" pitchFamily="18" charset="0"/>
                <a:cs typeface="Times New Roman" pitchFamily="18" charset="0"/>
              </a:rPr>
              <a:t>less hairy/feathered animals/birds </a:t>
            </a:r>
            <a:r>
              <a:rPr lang="en-US" dirty="0" smtClean="0">
                <a:latin typeface="Times New Roman" pitchFamily="18" charset="0"/>
                <a:cs typeface="Times New Roman" pitchFamily="18" charset="0"/>
              </a:rPr>
              <a:t>when the ambient air temperature is under 25 °C (77 °F</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limited by the amount of glycogen available in the body</a:t>
            </a:r>
            <a:r>
              <a:rPr lang="en-US" dirty="0" smtClean="0">
                <a:latin typeface="Times New Roman" pitchFamily="18" charset="0"/>
                <a:cs typeface="Times New Roman" pitchFamily="18" charset="0"/>
              </a:rPr>
              <a:t>.</a:t>
            </a:r>
            <a:endParaRPr lang="en-US" baseline="30000" dirty="0" smtClean="0">
              <a:latin typeface="Times New Roman" pitchFamily="18" charset="0"/>
              <a:cs typeface="Times New Roman" pitchFamily="18" charset="0"/>
            </a:endParaRPr>
          </a:p>
          <a:p>
            <a:pPr algn="just">
              <a:buFont typeface="Wingdings" pitchFamily="2" charset="2"/>
              <a:buChar char="§"/>
            </a:pP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Non-shivering - occurs </a:t>
            </a:r>
            <a:r>
              <a:rPr lang="en-US" dirty="0" smtClean="0">
                <a:latin typeface="Times New Roman" pitchFamily="18" charset="0"/>
                <a:cs typeface="Times New Roman" pitchFamily="18" charset="0"/>
              </a:rPr>
              <a:t>in </a:t>
            </a:r>
            <a:r>
              <a:rPr lang="en-US" dirty="0" smtClean="0">
                <a:latin typeface="Times New Roman" pitchFamily="18" charset="0"/>
                <a:cs typeface="Times New Roman" pitchFamily="18" charset="0"/>
              </a:rPr>
              <a:t>having brown </a:t>
            </a:r>
            <a:r>
              <a:rPr lang="en-US" dirty="0" smtClean="0">
                <a:latin typeface="Times New Roman" pitchFamily="18" charset="0"/>
                <a:cs typeface="Times New Roman" pitchFamily="18" charset="0"/>
              </a:rPr>
              <a:t>adipose tissue</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222174"/>
            <a:ext cx="8534400" cy="641365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10600" cy="6705600"/>
          </a:xfrm>
        </p:spPr>
        <p:txBody>
          <a:bodyPr>
            <a:noAutofit/>
          </a:bodyPr>
          <a:lstStyle/>
          <a:p>
            <a:pPr algn="just">
              <a:buNone/>
            </a:pPr>
            <a:r>
              <a:rPr lang="en-US" dirty="0" smtClean="0">
                <a:latin typeface="Times New Roman" pitchFamily="18" charset="0"/>
                <a:cs typeface="Times New Roman" pitchFamily="18" charset="0"/>
              </a:rPr>
              <a:t>Factors involving  in survival to extreme condition</a:t>
            </a:r>
          </a:p>
          <a:p>
            <a:pPr algn="just">
              <a:buFont typeface="Wingdings" pitchFamily="2" charset="2"/>
              <a:buChar char="q"/>
            </a:pPr>
            <a:r>
              <a:rPr lang="en-US" dirty="0" smtClean="0">
                <a:latin typeface="Times New Roman" pitchFamily="18" charset="0"/>
                <a:cs typeface="Times New Roman" pitchFamily="18" charset="0"/>
              </a:rPr>
              <a:t>Acclimatization - When the animals </a:t>
            </a:r>
            <a:r>
              <a:rPr lang="en-US" dirty="0" smtClean="0">
                <a:latin typeface="Times New Roman" pitchFamily="18" charset="0"/>
                <a:cs typeface="Times New Roman" pitchFamily="18" charset="0"/>
              </a:rPr>
              <a:t>are exposed to certain climates for extended periods of time, physiological changes occur to help the individual adapt to hot or cold climates. This helps the body conserve energy</a:t>
            </a:r>
            <a:r>
              <a:rPr lang="en-US" dirty="0" smtClean="0">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Culture - Social </a:t>
            </a:r>
            <a:r>
              <a:rPr lang="en-US" dirty="0" smtClean="0">
                <a:latin typeface="Times New Roman" pitchFamily="18" charset="0"/>
                <a:cs typeface="Times New Roman" pitchFamily="18" charset="0"/>
              </a:rPr>
              <a:t>adaptations </a:t>
            </a:r>
            <a:r>
              <a:rPr lang="en-US" dirty="0" smtClean="0">
                <a:latin typeface="Times New Roman" pitchFamily="18" charset="0"/>
                <a:cs typeface="Times New Roman" pitchFamily="18" charset="0"/>
              </a:rPr>
              <a:t>enable </a:t>
            </a:r>
            <a:r>
              <a:rPr lang="en-US" dirty="0" smtClean="0">
                <a:latin typeface="Times New Roman" pitchFamily="18" charset="0"/>
                <a:cs typeface="Times New Roman" pitchFamily="18" charset="0"/>
              </a:rPr>
              <a:t>to occupy environments with temperatures that were drastically different </a:t>
            </a:r>
            <a:r>
              <a:rPr lang="en-US" dirty="0" smtClean="0">
                <a:latin typeface="Times New Roman" pitchFamily="18" charset="0"/>
                <a:cs typeface="Times New Roman" pitchFamily="18" charset="0"/>
              </a:rPr>
              <a:t>areas </a:t>
            </a:r>
            <a:r>
              <a:rPr lang="en-US" dirty="0" smtClean="0">
                <a:latin typeface="Times New Roman" pitchFamily="18" charset="0"/>
                <a:cs typeface="Times New Roman" pitchFamily="18" charset="0"/>
              </a:rPr>
              <a:t>that would otherwise be uninhabitable</a:t>
            </a:r>
            <a:r>
              <a:rPr lang="en-US" dirty="0" smtClean="0">
                <a:latin typeface="Times New Roman" pitchFamily="18" charset="0"/>
                <a:cs typeface="Times New Roman" pitchFamily="18" charset="0"/>
              </a:rPr>
              <a:t>. </a:t>
            </a:r>
          </a:p>
          <a:p>
            <a:pPr algn="just">
              <a:buFont typeface="Wingdings" pitchFamily="2" charset="2"/>
              <a:buChar char="q"/>
            </a:pPr>
            <a:r>
              <a:rPr lang="en-US" dirty="0" smtClean="0">
                <a:latin typeface="Times New Roman" pitchFamily="18" charset="0"/>
                <a:cs typeface="Times New Roman" pitchFamily="18" charset="0"/>
              </a:rPr>
              <a:t>Genetic adaptations - There </a:t>
            </a:r>
            <a:r>
              <a:rPr lang="en-US" dirty="0" smtClean="0">
                <a:latin typeface="Times New Roman" pitchFamily="18" charset="0"/>
                <a:cs typeface="Times New Roman" pitchFamily="18" charset="0"/>
              </a:rPr>
              <a:t>has been very little research done in the genetics behind adaptations to </a:t>
            </a:r>
            <a:r>
              <a:rPr lang="en-US" dirty="0" smtClean="0">
                <a:latin typeface="Times New Roman" pitchFamily="18" charset="0"/>
                <a:cs typeface="Times New Roman" pitchFamily="18" charset="0"/>
              </a:rPr>
              <a:t>cold </a:t>
            </a:r>
            <a:r>
              <a:rPr lang="en-US" dirty="0" smtClean="0">
                <a:latin typeface="Times New Roman" pitchFamily="18" charset="0"/>
                <a:cs typeface="Times New Roman" pitchFamily="18" charset="0"/>
              </a:rPr>
              <a:t>stress. </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326</Words>
  <Application>Microsoft Office PowerPoint</Application>
  <PresentationFormat>On-screen Show (4:3)</PresentationFormat>
  <Paragraphs>25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Adaptation of Animals to cold climate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of Animals to cold climate</dc:title>
  <dc:creator>Aranay</dc:creator>
  <cp:lastModifiedBy>Hp</cp:lastModifiedBy>
  <cp:revision>16</cp:revision>
  <dcterms:created xsi:type="dcterms:W3CDTF">2006-08-16T00:00:00Z</dcterms:created>
  <dcterms:modified xsi:type="dcterms:W3CDTF">2020-05-25T19:39:08Z</dcterms:modified>
</cp:coreProperties>
</file>