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5" r:id="rId4"/>
    <p:sldId id="271" r:id="rId5"/>
    <p:sldId id="274" r:id="rId6"/>
    <p:sldId id="276" r:id="rId7"/>
    <p:sldId id="272" r:id="rId8"/>
    <p:sldId id="273" r:id="rId9"/>
    <p:sldId id="277"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5" name="Footer Placeholder 4"/>
          <p:cNvSpPr>
            <a:spLocks noGrp="1"/>
          </p:cNvSpPr>
          <p:nvPr>
            <p:ph type="ftr" sz="quarter" idx="11"/>
          </p:nvPr>
        </p:nvSpPr>
        <p:spPr>
          <a:xfrm>
            <a:off x="4038600" y="6212542"/>
            <a:ext cx="4114800" cy="484093"/>
          </a:xfrm>
          <a:effectLst>
            <a:outerShdw blurRad="50800" dist="50800" dir="5400000" algn="ctr" rotWithShape="0">
              <a:srgbClr val="000000">
                <a:alpha val="93000"/>
              </a:srgbClr>
            </a:outerShdw>
          </a:effectLst>
        </p:spPr>
        <p:txBody>
          <a:bodyPr/>
          <a:lstStyle>
            <a:lvl1pPr>
              <a:defRPr>
                <a:solidFill>
                  <a:schemeClr val="accent2">
                    <a:lumMod val="60000"/>
                    <a:lumOff val="40000"/>
                  </a:schemeClr>
                </a:solidFill>
              </a:defRPr>
            </a:lvl1pPr>
          </a:lstStyle>
          <a:p>
            <a:r>
              <a:rPr lang="en-US" dirty="0" smtClean="0"/>
              <a:t>Prepared by: Dr. </a:t>
            </a:r>
            <a:r>
              <a:rPr lang="en-US" dirty="0" err="1" smtClean="0"/>
              <a:t>Bhoomika</a:t>
            </a:r>
            <a:r>
              <a:rPr lang="en-US" dirty="0" smtClean="0"/>
              <a:t>, VPHE, BVC, BASU, Patna-14</a:t>
            </a:r>
          </a:p>
          <a:p>
            <a:endParaRPr lang="en-IN" dirty="0"/>
          </a:p>
        </p:txBody>
      </p:sp>
      <p:sp>
        <p:nvSpPr>
          <p:cNvPr id="6" name="Slide Number Placeholder 5"/>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4292126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356839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191071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221130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305583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4927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270669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854307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55892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26016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1B9B56-925F-4C1E-A8E3-9B2402FE1F5A}" type="datetimeFigureOut">
              <a:rPr lang="en-IN" smtClean="0"/>
              <a:pPr/>
              <a:t>28-05-2020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396395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B9B56-925F-4C1E-A8E3-9B2402FE1F5A}" type="datetimeFigureOut">
              <a:rPr lang="en-IN" smtClean="0"/>
              <a:pPr/>
              <a:t>28-05-2020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1E893-72B3-431A-A2DA-2E524376EE0B}" type="slidenum">
              <a:rPr lang="en-IN" smtClean="0"/>
              <a:pPr/>
              <a:t>‹#›</a:t>
            </a:fld>
            <a:endParaRPr lang="en-IN"/>
          </a:p>
        </p:txBody>
      </p:sp>
    </p:spTree>
    <p:extLst>
      <p:ext uri="{BB962C8B-B14F-4D97-AF65-F5344CB8AC3E}">
        <p14:creationId xmlns:p14="http://schemas.microsoft.com/office/powerpoint/2010/main" xmlns="" val="2601373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791" y="854734"/>
            <a:ext cx="9144000" cy="1397812"/>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a:latin typeface="Comic Sans MS" panose="030F0702030302020204" pitchFamily="66" charset="0"/>
              </a:rPr>
              <a:t>Ecology of </a:t>
            </a:r>
            <a:r>
              <a:rPr lang="en-US" dirty="0" smtClean="0">
                <a:latin typeface="Comic Sans MS" panose="030F0702030302020204" pitchFamily="66" charset="0"/>
              </a:rPr>
              <a:t>diseases-II</a:t>
            </a:r>
            <a:endParaRPr lang="en-IN" dirty="0">
              <a:latin typeface="Comic Sans MS" panose="030F0702030302020204" pitchFamily="66" charset="0"/>
            </a:endParaRPr>
          </a:p>
        </p:txBody>
      </p:sp>
      <p:pic>
        <p:nvPicPr>
          <p:cNvPr id="1026" name="Picture 2" descr="The Disease Triangle: Fundamental Concept for Disease Management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0566" y="2500488"/>
            <a:ext cx="5932450" cy="4022976"/>
          </a:xfrm>
          <a:prstGeom prst="rect">
            <a:avLst/>
          </a:prstGeom>
          <a:noFill/>
          <a:ln>
            <a:solidFill>
              <a:schemeClr val="accent4"/>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00398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948" y="1091382"/>
            <a:ext cx="11223523" cy="5338916"/>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en-US" sz="2400" b="1" dirty="0" smtClean="0">
                <a:solidFill>
                  <a:schemeClr val="accent1">
                    <a:lumMod val="50000"/>
                  </a:schemeClr>
                </a:solidFill>
                <a:latin typeface="Comic Sans MS" panose="030F0702030302020204" pitchFamily="66" charset="0"/>
              </a:rPr>
              <a:t>  Objectives: </a:t>
            </a:r>
          </a:p>
          <a:p>
            <a:pPr algn="just">
              <a:buNone/>
            </a:pPr>
            <a:endParaRPr lang="en-US" sz="2400" b="1" dirty="0" smtClean="0">
              <a:solidFill>
                <a:schemeClr val="accent1">
                  <a:lumMod val="50000"/>
                </a:schemeClr>
              </a:solidFill>
              <a:latin typeface="Comic Sans MS" panose="030F0702030302020204" pitchFamily="66" charset="0"/>
            </a:endParaRPr>
          </a:p>
          <a:p>
            <a:pPr lvl="1" algn="just">
              <a:buFont typeface="Wingdings" pitchFamily="2" charset="2"/>
              <a:buChar char="Ø"/>
            </a:pPr>
            <a:r>
              <a:rPr lang="en-US" sz="2200" dirty="0" smtClean="0">
                <a:solidFill>
                  <a:schemeClr val="tx1"/>
                </a:solidFill>
                <a:latin typeface="Comic Sans MS" panose="030F0702030302020204" pitchFamily="66" charset="0"/>
              </a:rPr>
              <a:t>Prediction about the occurrence of disease</a:t>
            </a:r>
          </a:p>
          <a:p>
            <a:pPr lvl="1" algn="just">
              <a:buFont typeface="Wingdings" pitchFamily="2" charset="2"/>
              <a:buChar char="Ø"/>
            </a:pPr>
            <a:r>
              <a:rPr lang="en-US" sz="2200" dirty="0" smtClean="0">
                <a:solidFill>
                  <a:schemeClr val="tx1"/>
                </a:solidFill>
                <a:latin typeface="Comic Sans MS" panose="030F0702030302020204" pitchFamily="66" charset="0"/>
              </a:rPr>
              <a:t>Facilitates the development of appropriate control strategies</a:t>
            </a:r>
          </a:p>
          <a:p>
            <a:pPr lvl="1" algn="just">
              <a:buFont typeface="Wingdings" pitchFamily="2" charset="2"/>
              <a:buChar char="Ø"/>
            </a:pPr>
            <a:endParaRPr lang="en-US" sz="2200" dirty="0" smtClean="0">
              <a:solidFill>
                <a:schemeClr val="tx1"/>
              </a:solidFill>
              <a:latin typeface="Comic Sans MS" panose="030F0702030302020204" pitchFamily="66" charset="0"/>
            </a:endParaRPr>
          </a:p>
          <a:p>
            <a:pPr lvl="1" algn="just">
              <a:buNone/>
            </a:pPr>
            <a:r>
              <a:rPr lang="en-US" sz="2200" dirty="0" smtClean="0">
                <a:solidFill>
                  <a:schemeClr val="tx1"/>
                </a:solidFill>
                <a:latin typeface="Comic Sans MS" panose="030F0702030302020204" pitchFamily="66" charset="0"/>
              </a:rPr>
              <a:t> </a:t>
            </a:r>
            <a:r>
              <a:rPr lang="en-US" sz="2200" b="1" dirty="0" smtClean="0">
                <a:solidFill>
                  <a:schemeClr val="tx1"/>
                </a:solidFill>
                <a:latin typeface="Comic Sans MS" panose="030F0702030302020204" pitchFamily="66" charset="0"/>
              </a:rPr>
              <a:t>Ex</a:t>
            </a:r>
            <a:r>
              <a:rPr lang="en-US" sz="2200" b="1" dirty="0" smtClean="0">
                <a:solidFill>
                  <a:srgbClr val="00B0F0"/>
                </a:solidFill>
                <a:latin typeface="Comic Sans MS" panose="030F0702030302020204" pitchFamily="66" charset="0"/>
              </a:rPr>
              <a:t>. </a:t>
            </a:r>
            <a:r>
              <a:rPr lang="en-US" sz="2200" dirty="0" err="1" smtClean="0">
                <a:solidFill>
                  <a:srgbClr val="00B0F0"/>
                </a:solidFill>
                <a:latin typeface="Comic Sans MS" panose="030F0702030302020204" pitchFamily="66" charset="0"/>
              </a:rPr>
              <a:t>Leptospirosis</a:t>
            </a:r>
            <a:endParaRPr lang="en-US" sz="2200" dirty="0" smtClean="0">
              <a:solidFill>
                <a:srgbClr val="00B0F0"/>
              </a:solidFill>
              <a:latin typeface="Comic Sans MS" panose="030F0702030302020204" pitchFamily="66" charset="0"/>
            </a:endParaRPr>
          </a:p>
          <a:p>
            <a:pPr lvl="1" algn="just">
              <a:buNone/>
            </a:pPr>
            <a:r>
              <a:rPr lang="en-US" sz="2200" dirty="0" smtClean="0">
                <a:solidFill>
                  <a:srgbClr val="00B0F0"/>
                </a:solidFill>
                <a:latin typeface="Comic Sans MS" panose="030F0702030302020204" pitchFamily="66" charset="0"/>
              </a:rPr>
              <a:t>       Tularemia</a:t>
            </a:r>
          </a:p>
          <a:p>
            <a:pPr lvl="1" algn="just">
              <a:buNone/>
            </a:pPr>
            <a:r>
              <a:rPr lang="en-US" sz="2200" dirty="0" smtClean="0">
                <a:solidFill>
                  <a:srgbClr val="00B0F0"/>
                </a:solidFill>
                <a:latin typeface="Comic Sans MS" panose="030F0702030302020204" pitchFamily="66" charset="0"/>
              </a:rPr>
              <a:t>        </a:t>
            </a:r>
            <a:r>
              <a:rPr lang="en-US" sz="2200" dirty="0" err="1" smtClean="0">
                <a:solidFill>
                  <a:srgbClr val="00B0F0"/>
                </a:solidFill>
                <a:latin typeface="Comic Sans MS" panose="030F0702030302020204" pitchFamily="66" charset="0"/>
              </a:rPr>
              <a:t>Kyasanur</a:t>
            </a:r>
            <a:r>
              <a:rPr lang="en-US" sz="2200" dirty="0" smtClean="0">
                <a:solidFill>
                  <a:srgbClr val="00B0F0"/>
                </a:solidFill>
                <a:latin typeface="Comic Sans MS" panose="030F0702030302020204" pitchFamily="66" charset="0"/>
              </a:rPr>
              <a:t> Forest disease  </a:t>
            </a:r>
            <a:endParaRPr lang="en-US" sz="2200" dirty="0">
              <a:solidFill>
                <a:srgbClr val="00B0F0"/>
              </a:solidFill>
              <a:latin typeface="Comic Sans MS" panose="030F0702030302020204" pitchFamily="66" charset="0"/>
            </a:endParaRPr>
          </a:p>
        </p:txBody>
      </p:sp>
      <p:sp>
        <p:nvSpPr>
          <p:cNvPr id="4" name="Title 1"/>
          <p:cNvSpPr>
            <a:spLocks noGrp="1"/>
          </p:cNvSpPr>
          <p:nvPr>
            <p:ph type="title"/>
          </p:nvPr>
        </p:nvSpPr>
        <p:spPr>
          <a:xfrm>
            <a:off x="781664" y="196418"/>
            <a:ext cx="10530349" cy="776976"/>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dirty="0">
                <a:latin typeface="Comic Sans MS" panose="030F0702030302020204" pitchFamily="66" charset="0"/>
              </a:rPr>
              <a:t>Landscape epidemiology</a:t>
            </a:r>
            <a:endParaRPr lang="en-IN" sz="4000" dirty="0">
              <a:latin typeface="Comic Sans MS" panose="030F0702030302020204" pitchFamily="66" charset="0"/>
            </a:endParaRPr>
          </a:p>
        </p:txBody>
      </p:sp>
    </p:spTree>
    <p:extLst>
      <p:ext uri="{BB962C8B-B14F-4D97-AF65-F5344CB8AC3E}">
        <p14:creationId xmlns:p14="http://schemas.microsoft.com/office/powerpoint/2010/main" xmlns="" val="215554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061884"/>
            <a:ext cx="11034252" cy="5617696"/>
          </a:xfrm>
        </p:spPr>
        <p:style>
          <a:lnRef idx="2">
            <a:schemeClr val="accent2"/>
          </a:lnRef>
          <a:fillRef idx="1">
            <a:schemeClr val="lt1"/>
          </a:fillRef>
          <a:effectRef idx="0">
            <a:schemeClr val="accent2"/>
          </a:effectRef>
          <a:fontRef idx="minor">
            <a:schemeClr val="dk1"/>
          </a:fontRef>
        </p:style>
        <p:txBody>
          <a:bodyPr>
            <a:normAutofit/>
          </a:bodyPr>
          <a:lstStyle/>
          <a:p>
            <a:r>
              <a:rPr lang="en-US" sz="2200" dirty="0">
                <a:latin typeface="Comic Sans MS" panose="030F0702030302020204" pitchFamily="66" charset="0"/>
              </a:rPr>
              <a:t>Animals and plants that occupy them, and by their physical and climatic features. </a:t>
            </a:r>
            <a:r>
              <a:rPr lang="en-US" sz="2200" dirty="0" smtClean="0">
                <a:latin typeface="Comic Sans MS" panose="030F0702030302020204" pitchFamily="66" charset="0"/>
              </a:rPr>
              <a:t>This </a:t>
            </a:r>
            <a:r>
              <a:rPr lang="en-US" sz="2200" dirty="0">
                <a:latin typeface="Comic Sans MS" panose="030F0702030302020204" pitchFamily="66" charset="0"/>
              </a:rPr>
              <a:t>unique interacting complex is called an </a:t>
            </a:r>
            <a:r>
              <a:rPr lang="en-US" sz="2200" b="1" dirty="0">
                <a:latin typeface="Comic Sans MS" panose="030F0702030302020204" pitchFamily="66" charset="0"/>
              </a:rPr>
              <a:t>ecosystem </a:t>
            </a:r>
            <a:endParaRPr lang="en-US" sz="2200" b="1" dirty="0" smtClean="0">
              <a:latin typeface="Comic Sans MS" panose="030F0702030302020204" pitchFamily="66" charset="0"/>
            </a:endParaRPr>
          </a:p>
          <a:p>
            <a:endParaRPr lang="en-US" sz="2200" b="1" dirty="0" smtClean="0">
              <a:latin typeface="Comic Sans MS" panose="030F0702030302020204" pitchFamily="66" charset="0"/>
            </a:endParaRPr>
          </a:p>
          <a:p>
            <a:endParaRPr lang="en-US" sz="2200" b="1" dirty="0" smtClean="0">
              <a:latin typeface="Comic Sans MS" panose="030F0702030302020204" pitchFamily="66" charset="0"/>
            </a:endParaRPr>
          </a:p>
          <a:p>
            <a:r>
              <a:rPr lang="en-IN" sz="2200" dirty="0">
                <a:solidFill>
                  <a:srgbClr val="FF0000"/>
                </a:solidFill>
                <a:latin typeface="Comic Sans MS" panose="030F0702030302020204" pitchFamily="66" charset="0"/>
              </a:rPr>
              <a:t>Types: </a:t>
            </a:r>
            <a:r>
              <a:rPr lang="en-IN" sz="2200" dirty="0">
                <a:solidFill>
                  <a:srgbClr val="00B050"/>
                </a:solidFill>
                <a:latin typeface="Comic Sans MS" panose="030F0702030302020204" pitchFamily="66" charset="0"/>
              </a:rPr>
              <a:t>According to their </a:t>
            </a:r>
            <a:r>
              <a:rPr lang="en-IN" sz="2200" dirty="0" smtClean="0">
                <a:solidFill>
                  <a:srgbClr val="00B050"/>
                </a:solidFill>
                <a:latin typeface="Comic Sans MS" panose="030F0702030302020204" pitchFamily="66" charset="0"/>
              </a:rPr>
              <a:t>origin</a:t>
            </a:r>
          </a:p>
          <a:p>
            <a:endParaRPr lang="en-IN" sz="2200" dirty="0" smtClean="0">
              <a:solidFill>
                <a:srgbClr val="00B050"/>
              </a:solidFill>
              <a:latin typeface="Comic Sans MS" panose="030F0702030302020204" pitchFamily="66" charset="0"/>
            </a:endParaRPr>
          </a:p>
          <a:p>
            <a:pPr lvl="1">
              <a:buFont typeface="Wingdings" panose="05000000000000000000" pitchFamily="2" charset="2"/>
              <a:buChar char="ü"/>
            </a:pPr>
            <a:r>
              <a:rPr lang="en-IN" sz="2200" dirty="0">
                <a:latin typeface="Comic Sans MS" panose="030F0702030302020204" pitchFamily="66" charset="0"/>
              </a:rPr>
              <a:t>Autochthonous </a:t>
            </a:r>
            <a:r>
              <a:rPr lang="en-IN" sz="2200" dirty="0" smtClean="0">
                <a:latin typeface="Comic Sans MS" panose="030F0702030302020204" pitchFamily="66" charset="0"/>
              </a:rPr>
              <a:t>ecosystems</a:t>
            </a:r>
          </a:p>
          <a:p>
            <a:pPr marL="457200" lvl="1" indent="0">
              <a:buNone/>
            </a:pPr>
            <a:endParaRPr lang="en-IN" sz="2000" dirty="0">
              <a:solidFill>
                <a:srgbClr val="7030A0"/>
              </a:solidFill>
              <a:latin typeface="Comic Sans MS" panose="030F0702030302020204" pitchFamily="66" charset="0"/>
            </a:endParaRPr>
          </a:p>
          <a:p>
            <a:pPr lvl="1">
              <a:buFont typeface="Wingdings" panose="05000000000000000000" pitchFamily="2" charset="2"/>
              <a:buChar char="ü"/>
            </a:pPr>
            <a:r>
              <a:rPr lang="en-IN" sz="2200" dirty="0" err="1">
                <a:latin typeface="Comic Sans MS" panose="030F0702030302020204" pitchFamily="66" charset="0"/>
              </a:rPr>
              <a:t>Anthropurgic</a:t>
            </a:r>
            <a:r>
              <a:rPr lang="en-IN" sz="2200" dirty="0">
                <a:latin typeface="Comic Sans MS" panose="030F0702030302020204" pitchFamily="66" charset="0"/>
              </a:rPr>
              <a:t> </a:t>
            </a:r>
            <a:r>
              <a:rPr lang="en-IN" sz="2200" dirty="0" smtClean="0">
                <a:latin typeface="Comic Sans MS" panose="030F0702030302020204" pitchFamily="66" charset="0"/>
              </a:rPr>
              <a:t>ecosystems</a:t>
            </a:r>
          </a:p>
          <a:p>
            <a:pPr marL="457200" lvl="1" indent="0">
              <a:buNone/>
            </a:pPr>
            <a:endParaRPr lang="en-IN" sz="2000" dirty="0">
              <a:solidFill>
                <a:srgbClr val="7030A0"/>
              </a:solidFill>
              <a:latin typeface="Comic Sans MS" panose="030F0702030302020204" pitchFamily="66" charset="0"/>
            </a:endParaRPr>
          </a:p>
          <a:p>
            <a:pPr lvl="1">
              <a:buFont typeface="Wingdings" panose="05000000000000000000" pitchFamily="2" charset="2"/>
              <a:buChar char="ü"/>
            </a:pPr>
            <a:r>
              <a:rPr lang="en-IN" sz="2200" dirty="0" err="1">
                <a:latin typeface="Comic Sans MS" panose="030F0702030302020204" pitchFamily="66" charset="0"/>
              </a:rPr>
              <a:t>Synanthropic</a:t>
            </a:r>
            <a:r>
              <a:rPr lang="en-IN" sz="2200" dirty="0">
                <a:latin typeface="Comic Sans MS" panose="030F0702030302020204" pitchFamily="66" charset="0"/>
              </a:rPr>
              <a:t> </a:t>
            </a:r>
            <a:r>
              <a:rPr lang="en-IN" sz="2200" dirty="0" smtClean="0">
                <a:latin typeface="Comic Sans MS" panose="030F0702030302020204" pitchFamily="66" charset="0"/>
              </a:rPr>
              <a:t>ecosystems</a:t>
            </a:r>
          </a:p>
          <a:p>
            <a:pPr marL="0" indent="0">
              <a:buNone/>
            </a:pPr>
            <a:r>
              <a:rPr lang="en-US" sz="2200" dirty="0">
                <a:latin typeface="Comic Sans MS" panose="030F0702030302020204" pitchFamily="66" charset="0"/>
              </a:rPr>
              <a:t> </a:t>
            </a:r>
            <a:r>
              <a:rPr lang="en-US" sz="2200" dirty="0" smtClean="0">
                <a:latin typeface="Comic Sans MS" panose="030F0702030302020204" pitchFamily="66" charset="0"/>
              </a:rPr>
              <a:t>        </a:t>
            </a:r>
            <a:endParaRPr lang="en-US" sz="2000" dirty="0">
              <a:solidFill>
                <a:srgbClr val="00B0F0"/>
              </a:solidFill>
              <a:latin typeface="Comic Sans MS" panose="030F0702030302020204" pitchFamily="66" charset="0"/>
            </a:endParaRPr>
          </a:p>
        </p:txBody>
      </p:sp>
      <p:sp>
        <p:nvSpPr>
          <p:cNvPr id="4" name="Title 1"/>
          <p:cNvSpPr>
            <a:spLocks noGrp="1"/>
          </p:cNvSpPr>
          <p:nvPr>
            <p:ph type="title"/>
          </p:nvPr>
        </p:nvSpPr>
        <p:spPr>
          <a:xfrm>
            <a:off x="929148" y="309716"/>
            <a:ext cx="10530349" cy="648929"/>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smtClean="0">
                <a:latin typeface="Comic Sans MS" panose="030F0702030302020204" pitchFamily="66" charset="0"/>
              </a:rPr>
              <a:t>Ecosystem</a:t>
            </a:r>
            <a:endParaRPr lang="en-IN" sz="4000" dirty="0">
              <a:latin typeface="Comic Sans MS" panose="030F0702030302020204" pitchFamily="66" charset="0"/>
            </a:endParaRPr>
          </a:p>
        </p:txBody>
      </p:sp>
      <p:pic>
        <p:nvPicPr>
          <p:cNvPr id="1026" name="Picture 2" descr="Ecosystem | Free Vectors, Stock Photos &amp; PS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9351" y="2399940"/>
            <a:ext cx="5003102" cy="369519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5556"/>
            <a:ext cx="10429568" cy="5425968"/>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Font typeface="Wingdings" pitchFamily="2" charset="2"/>
              <a:buChar char="v"/>
            </a:pPr>
            <a:r>
              <a:rPr lang="en-IN" sz="2600" dirty="0" smtClean="0">
                <a:solidFill>
                  <a:schemeClr val="accent2">
                    <a:lumMod val="75000"/>
                  </a:schemeClr>
                </a:solidFill>
                <a:latin typeface="Comic Sans MS" panose="030F0702030302020204" pitchFamily="66" charset="0"/>
              </a:rPr>
              <a:t>Autochthonous ecosystems</a:t>
            </a:r>
          </a:p>
          <a:p>
            <a:pPr lvl="1">
              <a:buFont typeface="Wingdings" panose="05000000000000000000" pitchFamily="2" charset="2"/>
              <a:buChar char="ü"/>
            </a:pPr>
            <a:r>
              <a:rPr lang="en-IN" sz="2200" dirty="0" smtClean="0">
                <a:latin typeface="Comic Sans MS" panose="030F0702030302020204" pitchFamily="66" charset="0"/>
              </a:rPr>
              <a:t>Greek word: autos: </a:t>
            </a:r>
            <a:r>
              <a:rPr lang="en-IN" sz="2200" dirty="0" smtClean="0">
                <a:solidFill>
                  <a:srgbClr val="FF0000"/>
                </a:solidFill>
                <a:latin typeface="Comic Sans MS" panose="030F0702030302020204" pitchFamily="66" charset="0"/>
              </a:rPr>
              <a:t>itself</a:t>
            </a:r>
          </a:p>
          <a:p>
            <a:pPr lvl="1">
              <a:buNone/>
            </a:pPr>
            <a:r>
              <a:rPr lang="en-IN" sz="2200" dirty="0" smtClean="0">
                <a:latin typeface="Comic Sans MS" panose="030F0702030302020204" pitchFamily="66" charset="0"/>
              </a:rPr>
              <a:t>                      </a:t>
            </a:r>
            <a:r>
              <a:rPr lang="en-IN" sz="2200" dirty="0" err="1" smtClean="0">
                <a:latin typeface="Comic Sans MS" panose="030F0702030302020204" pitchFamily="66" charset="0"/>
              </a:rPr>
              <a:t>chthon</a:t>
            </a:r>
            <a:r>
              <a:rPr lang="en-IN" sz="2200" dirty="0" smtClean="0">
                <a:latin typeface="Comic Sans MS" panose="030F0702030302020204" pitchFamily="66" charset="0"/>
              </a:rPr>
              <a:t>: </a:t>
            </a:r>
            <a:r>
              <a:rPr lang="en-IN" sz="2200" dirty="0" smtClean="0">
                <a:solidFill>
                  <a:srgbClr val="0070C0"/>
                </a:solidFill>
                <a:latin typeface="Comic Sans MS" panose="030F0702030302020204" pitchFamily="66" charset="0"/>
              </a:rPr>
              <a:t>the earth or the land</a:t>
            </a:r>
          </a:p>
          <a:p>
            <a:pPr lvl="1">
              <a:buNone/>
            </a:pPr>
            <a:r>
              <a:rPr lang="en-IN" sz="2200" dirty="0" smtClean="0">
                <a:latin typeface="Comic Sans MS" panose="030F0702030302020204" pitchFamily="66" charset="0"/>
              </a:rPr>
              <a:t>                      </a:t>
            </a:r>
            <a:r>
              <a:rPr lang="en-IN" sz="2200" dirty="0" err="1" smtClean="0">
                <a:latin typeface="Comic Sans MS" panose="030F0702030302020204" pitchFamily="66" charset="0"/>
              </a:rPr>
              <a:t>ous</a:t>
            </a:r>
            <a:r>
              <a:rPr lang="en-IN" sz="2200" dirty="0" smtClean="0">
                <a:latin typeface="Comic Sans MS" panose="030F0702030302020204" pitchFamily="66" charset="0"/>
              </a:rPr>
              <a:t>: </a:t>
            </a:r>
            <a:r>
              <a:rPr lang="en-IN" sz="2200" dirty="0" smtClean="0">
                <a:solidFill>
                  <a:schemeClr val="accent2">
                    <a:lumMod val="75000"/>
                  </a:schemeClr>
                </a:solidFill>
                <a:latin typeface="Comic Sans MS" panose="030F0702030302020204" pitchFamily="66" charset="0"/>
              </a:rPr>
              <a:t>deriving</a:t>
            </a:r>
            <a:endParaRPr lang="en-IN" sz="2200" dirty="0" smtClean="0">
              <a:latin typeface="Comic Sans MS" panose="030F0702030302020204" pitchFamily="66" charset="0"/>
            </a:endParaRPr>
          </a:p>
          <a:p>
            <a:pPr marL="457200" lvl="1" indent="0">
              <a:buNone/>
            </a:pPr>
            <a:r>
              <a:rPr lang="en-US" sz="2200" dirty="0">
                <a:latin typeface="Comic Sans MS" panose="030F0702030302020204" pitchFamily="66" charset="0"/>
              </a:rPr>
              <a:t> </a:t>
            </a:r>
            <a:r>
              <a:rPr lang="en-US" sz="2200" dirty="0" smtClean="0">
                <a:latin typeface="Comic Sans MS" panose="030F0702030302020204" pitchFamily="66" charset="0"/>
              </a:rPr>
              <a:t>  </a:t>
            </a:r>
            <a:r>
              <a:rPr lang="en-US" sz="2000" dirty="0" smtClean="0">
                <a:solidFill>
                  <a:srgbClr val="7030A0"/>
                </a:solidFill>
                <a:latin typeface="Comic Sans MS" panose="030F0702030302020204" pitchFamily="66" charset="0"/>
              </a:rPr>
              <a:t>Ex. Tropical rain forest, desert</a:t>
            </a:r>
          </a:p>
          <a:p>
            <a:pPr lvl="1">
              <a:buNone/>
            </a:pPr>
            <a:endParaRPr lang="en-IN" sz="2200" dirty="0" smtClean="0">
              <a:latin typeface="Comic Sans MS" panose="030F0702030302020204" pitchFamily="66" charset="0"/>
            </a:endParaRPr>
          </a:p>
          <a:p>
            <a:pPr>
              <a:buFont typeface="Wingdings" pitchFamily="2" charset="2"/>
              <a:buChar char="v"/>
            </a:pPr>
            <a:r>
              <a:rPr lang="en-IN" sz="2600" dirty="0" err="1" smtClean="0">
                <a:solidFill>
                  <a:schemeClr val="accent2">
                    <a:lumMod val="75000"/>
                  </a:schemeClr>
                </a:solidFill>
                <a:latin typeface="Comic Sans MS" panose="030F0702030302020204" pitchFamily="66" charset="0"/>
              </a:rPr>
              <a:t>Anthropurgic</a:t>
            </a:r>
            <a:r>
              <a:rPr lang="en-IN" sz="2600" dirty="0" smtClean="0">
                <a:solidFill>
                  <a:schemeClr val="accent2">
                    <a:lumMod val="75000"/>
                  </a:schemeClr>
                </a:solidFill>
                <a:latin typeface="Comic Sans MS" panose="030F0702030302020204" pitchFamily="66" charset="0"/>
              </a:rPr>
              <a:t> ecosystems</a:t>
            </a:r>
          </a:p>
          <a:p>
            <a:pPr lvl="1">
              <a:buFont typeface="Wingdings" panose="05000000000000000000" pitchFamily="2" charset="2"/>
              <a:buChar char="ü"/>
            </a:pPr>
            <a:r>
              <a:rPr lang="en-US" sz="2200" dirty="0" smtClean="0">
                <a:latin typeface="Comic Sans MS" panose="030F0702030302020204" pitchFamily="66" charset="0"/>
              </a:rPr>
              <a:t>  </a:t>
            </a:r>
            <a:r>
              <a:rPr lang="en-IN" sz="2200" dirty="0" smtClean="0">
                <a:latin typeface="Comic Sans MS" panose="030F0702030302020204" pitchFamily="66" charset="0"/>
              </a:rPr>
              <a:t>Greek word: </a:t>
            </a:r>
            <a:r>
              <a:rPr lang="en-IN" sz="2200" dirty="0" err="1" smtClean="0">
                <a:latin typeface="Comic Sans MS" panose="030F0702030302020204" pitchFamily="66" charset="0"/>
              </a:rPr>
              <a:t>anthropos</a:t>
            </a:r>
            <a:r>
              <a:rPr lang="en-IN" sz="2200" dirty="0" smtClean="0">
                <a:latin typeface="Comic Sans MS" panose="030F0702030302020204" pitchFamily="66" charset="0"/>
              </a:rPr>
              <a:t>: </a:t>
            </a:r>
            <a:r>
              <a:rPr lang="en-IN" sz="2200" dirty="0" smtClean="0">
                <a:solidFill>
                  <a:srgbClr val="FF0000"/>
                </a:solidFill>
                <a:latin typeface="Comic Sans MS" panose="030F0702030302020204" pitchFamily="66" charset="0"/>
              </a:rPr>
              <a:t>man</a:t>
            </a:r>
          </a:p>
          <a:p>
            <a:pPr lvl="1">
              <a:buNone/>
            </a:pPr>
            <a:r>
              <a:rPr lang="en-IN" sz="2200" dirty="0" smtClean="0">
                <a:latin typeface="Comic Sans MS" panose="030F0702030302020204" pitchFamily="66" charset="0"/>
              </a:rPr>
              <a:t>                         </a:t>
            </a:r>
            <a:r>
              <a:rPr lang="en-IN" sz="2200" dirty="0" err="1" smtClean="0">
                <a:latin typeface="Comic Sans MS" panose="030F0702030302020204" pitchFamily="66" charset="0"/>
              </a:rPr>
              <a:t>rooterg</a:t>
            </a:r>
            <a:r>
              <a:rPr lang="en-IN" sz="2200" dirty="0" smtClean="0">
                <a:latin typeface="Comic Sans MS" panose="030F0702030302020204" pitchFamily="66" charset="0"/>
              </a:rPr>
              <a:t>: </a:t>
            </a:r>
            <a:r>
              <a:rPr lang="en-IN" sz="2200" dirty="0" smtClean="0">
                <a:solidFill>
                  <a:srgbClr val="0070C0"/>
                </a:solidFill>
                <a:latin typeface="Comic Sans MS" panose="030F0702030302020204" pitchFamily="66" charset="0"/>
              </a:rPr>
              <a:t>to </a:t>
            </a:r>
            <a:r>
              <a:rPr lang="en-IN" sz="2200" dirty="0" err="1" smtClean="0">
                <a:solidFill>
                  <a:srgbClr val="0070C0"/>
                </a:solidFill>
                <a:latin typeface="Comic Sans MS" panose="030F0702030302020204" pitchFamily="66" charset="0"/>
              </a:rPr>
              <a:t>creat</a:t>
            </a:r>
            <a:r>
              <a:rPr lang="en-IN" sz="2200" dirty="0" smtClean="0">
                <a:solidFill>
                  <a:srgbClr val="0070C0"/>
                </a:solidFill>
                <a:latin typeface="Comic Sans MS" panose="030F0702030302020204" pitchFamily="66" charset="0"/>
              </a:rPr>
              <a:t>, to produce</a:t>
            </a:r>
          </a:p>
          <a:p>
            <a:pPr marL="457200" lvl="1" indent="0">
              <a:buNone/>
            </a:pPr>
            <a:r>
              <a:rPr lang="en-US" sz="2200" dirty="0" smtClean="0">
                <a:latin typeface="Comic Sans MS" panose="030F0702030302020204" pitchFamily="66" charset="0"/>
              </a:rPr>
              <a:t>   </a:t>
            </a:r>
            <a:r>
              <a:rPr lang="en-US" sz="2000" dirty="0" smtClean="0">
                <a:solidFill>
                  <a:srgbClr val="7030A0"/>
                </a:solidFill>
                <a:latin typeface="Comic Sans MS" panose="030F0702030302020204" pitchFamily="66" charset="0"/>
              </a:rPr>
              <a:t>Ex. Cultivated Pasteur &amp; town</a:t>
            </a:r>
          </a:p>
          <a:p>
            <a:pPr marL="457200" lvl="1" indent="0">
              <a:buNone/>
            </a:pPr>
            <a:endParaRPr lang="en-US" sz="2000" dirty="0" smtClean="0">
              <a:solidFill>
                <a:srgbClr val="7030A0"/>
              </a:solidFill>
              <a:latin typeface="Comic Sans MS" panose="030F0702030302020204" pitchFamily="66" charset="0"/>
            </a:endParaRPr>
          </a:p>
          <a:p>
            <a:pPr>
              <a:buFont typeface="Wingdings" pitchFamily="2" charset="2"/>
              <a:buChar char="v"/>
            </a:pPr>
            <a:r>
              <a:rPr lang="en-IN" sz="2600" dirty="0" err="1" smtClean="0">
                <a:solidFill>
                  <a:schemeClr val="accent2">
                    <a:lumMod val="75000"/>
                  </a:schemeClr>
                </a:solidFill>
                <a:latin typeface="Comic Sans MS" panose="030F0702030302020204" pitchFamily="66" charset="0"/>
              </a:rPr>
              <a:t>Synanthropic ecosystems</a:t>
            </a:r>
          </a:p>
          <a:p>
            <a:pPr lvl="1">
              <a:buFont typeface="Wingdings" panose="05000000000000000000" pitchFamily="2" charset="2"/>
              <a:buChar char="ü"/>
            </a:pPr>
            <a:r>
              <a:rPr lang="en-IN" sz="2200" dirty="0" smtClean="0">
                <a:latin typeface="Comic Sans MS" panose="030F0702030302020204" pitchFamily="66" charset="0"/>
              </a:rPr>
              <a:t>Greek word: </a:t>
            </a:r>
            <a:r>
              <a:rPr lang="en-IN" sz="2200" dirty="0" err="1" smtClean="0">
                <a:latin typeface="Comic Sans MS" panose="030F0702030302020204" pitchFamily="66" charset="0"/>
              </a:rPr>
              <a:t>syn</a:t>
            </a:r>
            <a:r>
              <a:rPr lang="en-IN" sz="2200" dirty="0" smtClean="0">
                <a:latin typeface="Comic Sans MS" panose="030F0702030302020204" pitchFamily="66" charset="0"/>
              </a:rPr>
              <a:t>: </a:t>
            </a:r>
            <a:r>
              <a:rPr lang="en-IN" sz="2200" dirty="0" smtClean="0">
                <a:solidFill>
                  <a:srgbClr val="FF0000"/>
                </a:solidFill>
                <a:latin typeface="Comic Sans MS" panose="030F0702030302020204" pitchFamily="66" charset="0"/>
              </a:rPr>
              <a:t>along with</a:t>
            </a:r>
          </a:p>
          <a:p>
            <a:pPr lvl="1">
              <a:buNone/>
            </a:pPr>
            <a:r>
              <a:rPr lang="en-IN" sz="2200" dirty="0" smtClean="0">
                <a:latin typeface="Comic Sans MS" panose="030F0702030302020204" pitchFamily="66" charset="0"/>
              </a:rPr>
              <a:t>                      </a:t>
            </a:r>
            <a:r>
              <a:rPr lang="en-IN" sz="2200" dirty="0" err="1" smtClean="0">
                <a:latin typeface="Comic Sans MS" panose="030F0702030302020204" pitchFamily="66" charset="0"/>
              </a:rPr>
              <a:t>anthropos</a:t>
            </a:r>
            <a:r>
              <a:rPr lang="en-IN" sz="2200" dirty="0" smtClean="0">
                <a:latin typeface="Comic Sans MS" panose="030F0702030302020204" pitchFamily="66" charset="0"/>
              </a:rPr>
              <a:t>: </a:t>
            </a:r>
            <a:r>
              <a:rPr lang="en-IN" sz="2200" dirty="0" smtClean="0">
                <a:solidFill>
                  <a:srgbClr val="FF0000"/>
                </a:solidFill>
                <a:latin typeface="Comic Sans MS" panose="030F0702030302020204" pitchFamily="66" charset="0"/>
              </a:rPr>
              <a:t>man</a:t>
            </a:r>
            <a:r>
              <a:rPr lang="en-US" sz="2200" dirty="0" smtClean="0">
                <a:latin typeface="Comic Sans MS" panose="030F0702030302020204" pitchFamily="66" charset="0"/>
              </a:rPr>
              <a:t>        </a:t>
            </a:r>
          </a:p>
          <a:p>
            <a:pPr lvl="1">
              <a:buNone/>
            </a:pPr>
            <a:r>
              <a:rPr lang="en-US" sz="2000" dirty="0" smtClean="0">
                <a:solidFill>
                  <a:srgbClr val="7030A0"/>
                </a:solidFill>
                <a:latin typeface="Comic Sans MS" panose="030F0702030302020204" pitchFamily="66" charset="0"/>
              </a:rPr>
              <a:t>   Ex. An example is a rubbish tip, harboring a variety of</a:t>
            </a:r>
            <a:r>
              <a:rPr lang="en-IN" sz="2000" dirty="0" smtClean="0">
                <a:solidFill>
                  <a:srgbClr val="7030A0"/>
                </a:solidFill>
                <a:latin typeface="Comic Sans MS" panose="030F0702030302020204" pitchFamily="66" charset="0"/>
              </a:rPr>
              <a:t>vermin</a:t>
            </a:r>
          </a:p>
          <a:p>
            <a:pPr marL="0" indent="0">
              <a:buNone/>
            </a:pPr>
            <a:r>
              <a:rPr lang="en-US" sz="2000" dirty="0" smtClean="0">
                <a:solidFill>
                  <a:srgbClr val="7030A0"/>
                </a:solidFill>
                <a:latin typeface="Comic Sans MS" panose="030F0702030302020204" pitchFamily="66" charset="0"/>
              </a:rPr>
              <a:t>                             </a:t>
            </a:r>
            <a:r>
              <a:rPr lang="en-US" sz="2000" dirty="0" smtClean="0">
                <a:solidFill>
                  <a:srgbClr val="00B0F0"/>
                </a:solidFill>
                <a:latin typeface="Comic Sans MS" panose="030F0702030302020204" pitchFamily="66" charset="0"/>
              </a:rPr>
              <a:t>(</a:t>
            </a:r>
            <a:r>
              <a:rPr lang="en-US" sz="2000" dirty="0" err="1" smtClean="0">
                <a:solidFill>
                  <a:srgbClr val="00B0F0"/>
                </a:solidFill>
                <a:latin typeface="Comic Sans MS" panose="030F0702030302020204" pitchFamily="66" charset="0"/>
              </a:rPr>
              <a:t>Leptosirosis</a:t>
            </a:r>
            <a:r>
              <a:rPr lang="en-US" sz="2000" dirty="0" smtClean="0">
                <a:solidFill>
                  <a:srgbClr val="00B0F0"/>
                </a:solidFill>
                <a:latin typeface="Comic Sans MS" panose="030F0702030302020204" pitchFamily="66" charset="0"/>
              </a:rPr>
              <a:t>)</a:t>
            </a:r>
          </a:p>
          <a:p>
            <a:pPr marL="0" indent="0">
              <a:buFont typeface="Wingdings" pitchFamily="2" charset="2"/>
              <a:buChar char="v"/>
            </a:pPr>
            <a:endParaRPr lang="en-IN" dirty="0">
              <a:solidFill>
                <a:srgbClr val="7030A0"/>
              </a:solidFill>
              <a:latin typeface="Comic Sans MS" panose="030F0702030302020204" pitchFamily="66" charset="0"/>
            </a:endParaRPr>
          </a:p>
        </p:txBody>
      </p:sp>
      <p:sp>
        <p:nvSpPr>
          <p:cNvPr id="4" name="Title 1"/>
          <p:cNvSpPr>
            <a:spLocks noGrp="1"/>
          </p:cNvSpPr>
          <p:nvPr>
            <p:ph type="title"/>
          </p:nvPr>
        </p:nvSpPr>
        <p:spPr>
          <a:xfrm>
            <a:off x="693174" y="196418"/>
            <a:ext cx="10530349" cy="806472"/>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smtClean="0">
                <a:latin typeface="Comic Sans MS" panose="030F0702030302020204" pitchFamily="66" charset="0"/>
              </a:rPr>
              <a:t>Ecosystem</a:t>
            </a:r>
            <a:endParaRPr lang="en-IN" sz="40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120878"/>
            <a:ext cx="11034252" cy="5471652"/>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anose="05000000000000000000" pitchFamily="2" charset="2"/>
              <a:buChar char="v"/>
            </a:pPr>
            <a:r>
              <a:rPr lang="en-US" sz="2400" dirty="0" smtClean="0">
                <a:solidFill>
                  <a:srgbClr val="C00000"/>
                </a:solidFill>
                <a:latin typeface="Comic Sans MS" panose="030F0702030302020204" pitchFamily="66" charset="0"/>
              </a:rPr>
              <a:t>Biotope: </a:t>
            </a:r>
          </a:p>
          <a:p>
            <a:pPr lvl="1" algn="just">
              <a:buFont typeface="Wingdings" panose="05000000000000000000" pitchFamily="2" charset="2"/>
              <a:buChar char="ü"/>
            </a:pPr>
            <a:r>
              <a:rPr lang="en-US" sz="2200" dirty="0" smtClean="0">
                <a:solidFill>
                  <a:schemeClr val="accent1">
                    <a:lumMod val="50000"/>
                  </a:schemeClr>
                </a:solidFill>
                <a:latin typeface="Comic Sans MS" panose="030F0702030302020204" pitchFamily="66" charset="0"/>
              </a:rPr>
              <a:t>A biotope is the smallest spatial unit providing uniform conditions for life</a:t>
            </a:r>
          </a:p>
          <a:p>
            <a:pPr lvl="1" algn="just">
              <a:buFont typeface="Wingdings" panose="05000000000000000000" pitchFamily="2" charset="2"/>
              <a:buChar char="ü"/>
            </a:pPr>
            <a:r>
              <a:rPr lang="en-US" sz="2200" dirty="0" smtClean="0">
                <a:solidFill>
                  <a:schemeClr val="accent1">
                    <a:lumMod val="50000"/>
                  </a:schemeClr>
                </a:solidFill>
                <a:latin typeface="Comic Sans MS" panose="030F0702030302020204" pitchFamily="66" charset="0"/>
              </a:rPr>
              <a:t>An organism's biotope therefore </a:t>
            </a:r>
            <a:r>
              <a:rPr lang="en-IN" sz="2200" dirty="0" smtClean="0">
                <a:solidFill>
                  <a:schemeClr val="accent1">
                    <a:lumMod val="50000"/>
                  </a:schemeClr>
                </a:solidFill>
                <a:latin typeface="Comic Sans MS" panose="030F0702030302020204" pitchFamily="66" charset="0"/>
              </a:rPr>
              <a:t>describes </a:t>
            </a:r>
            <a:r>
              <a:rPr lang="en-IN" sz="2200" dirty="0" smtClean="0">
                <a:solidFill>
                  <a:srgbClr val="FF0000"/>
                </a:solidFill>
                <a:latin typeface="Comic Sans MS" panose="030F0702030302020204" pitchFamily="66" charset="0"/>
              </a:rPr>
              <a:t>its location</a:t>
            </a:r>
          </a:p>
          <a:p>
            <a:pPr lvl="1" algn="just">
              <a:buFont typeface="Wingdings" panose="05000000000000000000" pitchFamily="2" charset="2"/>
              <a:buChar char="ü"/>
            </a:pPr>
            <a:r>
              <a:rPr lang="en-US" sz="2200" dirty="0" smtClean="0">
                <a:solidFill>
                  <a:schemeClr val="accent1">
                    <a:lumMod val="50000"/>
                  </a:schemeClr>
                </a:solidFill>
                <a:latin typeface="Comic Sans MS" panose="030F0702030302020204" pitchFamily="66" charset="0"/>
              </a:rPr>
              <a:t>A biotope can vary in size</a:t>
            </a:r>
            <a:endParaRPr lang="en-IN" sz="2200" dirty="0" smtClean="0">
              <a:solidFill>
                <a:schemeClr val="accent1">
                  <a:lumMod val="50000"/>
                </a:schemeClr>
              </a:solidFill>
              <a:latin typeface="Comic Sans MS" panose="030F0702030302020204" pitchFamily="66" charset="0"/>
            </a:endParaRPr>
          </a:p>
          <a:p>
            <a:pPr marL="457200" lvl="1" indent="0" algn="just">
              <a:buNone/>
            </a:pPr>
            <a:r>
              <a:rPr lang="en-US" sz="2200" dirty="0" smtClean="0">
                <a:solidFill>
                  <a:srgbClr val="00B050"/>
                </a:solidFill>
                <a:latin typeface="Comic Sans MS" panose="030F0702030302020204" pitchFamily="66" charset="0"/>
              </a:rPr>
              <a:t>   </a:t>
            </a:r>
          </a:p>
          <a:p>
            <a:pPr marL="457200" lvl="1" indent="0" algn="just">
              <a:buNone/>
            </a:pPr>
            <a:r>
              <a:rPr lang="en-US" sz="2200" dirty="0" smtClean="0">
                <a:solidFill>
                  <a:srgbClr val="00B050"/>
                </a:solidFill>
                <a:latin typeface="Comic Sans MS" panose="030F0702030302020204" pitchFamily="66" charset="0"/>
              </a:rPr>
              <a:t>Ex. </a:t>
            </a:r>
            <a:r>
              <a:rPr lang="en-US" sz="2200" dirty="0" err="1" smtClean="0">
                <a:solidFill>
                  <a:srgbClr val="00B050"/>
                </a:solidFill>
                <a:latin typeface="Comic Sans MS" panose="030F0702030302020204" pitchFamily="66" charset="0"/>
              </a:rPr>
              <a:t>Caeca</a:t>
            </a:r>
            <a:r>
              <a:rPr lang="en-US" sz="2200" dirty="0" smtClean="0">
                <a:solidFill>
                  <a:srgbClr val="00B050"/>
                </a:solidFill>
                <a:latin typeface="Comic Sans MS" panose="030F0702030302020204" pitchFamily="66" charset="0"/>
              </a:rPr>
              <a:t> of a chicken for </a:t>
            </a:r>
            <a:r>
              <a:rPr lang="en-US" sz="2200" dirty="0" err="1" smtClean="0">
                <a:solidFill>
                  <a:srgbClr val="00B050"/>
                </a:solidFill>
                <a:latin typeface="Comic Sans MS" panose="030F0702030302020204" pitchFamily="66" charset="0"/>
              </a:rPr>
              <a:t>coccidia</a:t>
            </a:r>
            <a:r>
              <a:rPr lang="en-US" sz="2200" dirty="0" smtClean="0">
                <a:solidFill>
                  <a:srgbClr val="00B050"/>
                </a:solidFill>
                <a:latin typeface="Comic Sans MS" panose="030F0702030302020204" pitchFamily="66" charset="0"/>
              </a:rPr>
              <a:t>, </a:t>
            </a:r>
          </a:p>
          <a:p>
            <a:pPr marL="457200" lvl="1" indent="0">
              <a:buNone/>
            </a:pPr>
            <a:r>
              <a:rPr lang="en-US" sz="2200" dirty="0" smtClean="0">
                <a:solidFill>
                  <a:srgbClr val="00B050"/>
                </a:solidFill>
                <a:latin typeface="Comic Sans MS" panose="030F0702030302020204" pitchFamily="66" charset="0"/>
              </a:rPr>
              <a:t>       an area of poorly drained land for </a:t>
            </a:r>
            <a:r>
              <a:rPr lang="en-US" sz="2200" dirty="0" err="1" smtClean="0">
                <a:solidFill>
                  <a:srgbClr val="00B050"/>
                </a:solidFill>
                <a:latin typeface="Comic Sans MS" panose="030F0702030302020204" pitchFamily="66" charset="0"/>
              </a:rPr>
              <a:t>Fasciola</a:t>
            </a:r>
            <a:r>
              <a:rPr lang="en-US" sz="2200" dirty="0" smtClean="0">
                <a:solidFill>
                  <a:srgbClr val="00B050"/>
                </a:solidFill>
                <a:latin typeface="Comic Sans MS" panose="030F0702030302020204" pitchFamily="66" charset="0"/>
              </a:rPr>
              <a:t> hepatica </a:t>
            </a:r>
            <a:r>
              <a:rPr lang="en-IN" sz="2200" dirty="0" smtClean="0">
                <a:solidFill>
                  <a:srgbClr val="00B050"/>
                </a:solidFill>
                <a:latin typeface="Comic Sans MS" panose="030F0702030302020204" pitchFamily="66" charset="0"/>
              </a:rPr>
              <a:t>infection of cattle</a:t>
            </a:r>
            <a:r>
              <a:rPr lang="en-US" sz="2200" dirty="0" smtClean="0">
                <a:solidFill>
                  <a:srgbClr val="00B050"/>
                </a:solidFill>
                <a:latin typeface="Comic Sans MS" panose="030F0702030302020204" pitchFamily="66" charset="0"/>
              </a:rPr>
              <a:t> </a:t>
            </a:r>
          </a:p>
          <a:p>
            <a:pPr marL="457200" lvl="1" indent="0">
              <a:buNone/>
            </a:pPr>
            <a:endParaRPr lang="en-US" sz="2200" dirty="0" smtClean="0">
              <a:solidFill>
                <a:srgbClr val="00B050"/>
              </a:solidFill>
              <a:latin typeface="Comic Sans MS" panose="030F0702030302020204" pitchFamily="66" charset="0"/>
            </a:endParaRPr>
          </a:p>
          <a:p>
            <a:pPr marL="457200" lvl="1" indent="0">
              <a:buFont typeface="Wingdings" pitchFamily="2" charset="2"/>
              <a:buChar char="ü"/>
            </a:pPr>
            <a:r>
              <a:rPr lang="en-US" sz="2200" dirty="0" smtClean="0">
                <a:solidFill>
                  <a:schemeClr val="tx1"/>
                </a:solidFill>
                <a:latin typeface="Comic Sans MS" panose="030F0702030302020204" pitchFamily="66" charset="0"/>
              </a:rPr>
              <a:t>Different from </a:t>
            </a:r>
            <a:r>
              <a:rPr lang="en-US" sz="2200" dirty="0" smtClean="0">
                <a:solidFill>
                  <a:srgbClr val="FF0000"/>
                </a:solidFill>
                <a:latin typeface="Comic Sans MS" panose="030F0702030302020204" pitchFamily="66" charset="0"/>
              </a:rPr>
              <a:t>niche</a:t>
            </a:r>
            <a:r>
              <a:rPr lang="en-US" sz="2200" dirty="0" smtClean="0">
                <a:solidFill>
                  <a:schemeClr val="tx1"/>
                </a:solidFill>
                <a:latin typeface="Comic Sans MS" panose="030F0702030302020204" pitchFamily="66" charset="0"/>
              </a:rPr>
              <a:t> which describes the </a:t>
            </a:r>
            <a:r>
              <a:rPr lang="en-US" sz="2200" dirty="0" smtClean="0">
                <a:solidFill>
                  <a:srgbClr val="FF0000"/>
                </a:solidFill>
                <a:latin typeface="Comic Sans MS" panose="030F0702030302020204" pitchFamily="66" charset="0"/>
              </a:rPr>
              <a:t>functional position </a:t>
            </a:r>
            <a:r>
              <a:rPr lang="en-US" sz="2200" dirty="0" smtClean="0">
                <a:solidFill>
                  <a:schemeClr val="tx1"/>
                </a:solidFill>
                <a:latin typeface="Comic Sans MS" panose="030F0702030302020204" pitchFamily="66" charset="0"/>
              </a:rPr>
              <a:t>of an organism</a:t>
            </a:r>
          </a:p>
          <a:p>
            <a:pPr marL="457200" lvl="1" indent="0">
              <a:buFont typeface="Wingdings" pitchFamily="2" charset="2"/>
              <a:buChar char="ü"/>
            </a:pPr>
            <a:endParaRPr lang="en-US" sz="2200" dirty="0" smtClean="0">
              <a:solidFill>
                <a:schemeClr val="tx1"/>
              </a:solidFill>
              <a:latin typeface="Comic Sans MS" panose="030F0702030302020204" pitchFamily="66" charset="0"/>
            </a:endParaRPr>
          </a:p>
          <a:p>
            <a:pPr algn="just">
              <a:buFont typeface="Wingdings" panose="05000000000000000000" pitchFamily="2" charset="2"/>
              <a:buChar char="v"/>
            </a:pPr>
            <a:r>
              <a:rPr lang="en-IN" sz="2400" dirty="0" err="1" smtClean="0">
                <a:solidFill>
                  <a:srgbClr val="C00000"/>
                </a:solidFill>
                <a:latin typeface="Comic Sans MS" panose="030F0702030302020204" pitchFamily="66" charset="0"/>
              </a:rPr>
              <a:t>Biocenosis</a:t>
            </a:r>
            <a:endParaRPr lang="en-IN" sz="2400" dirty="0" smtClean="0">
              <a:solidFill>
                <a:srgbClr val="C00000"/>
              </a:solidFill>
              <a:latin typeface="Comic Sans MS" panose="030F0702030302020204" pitchFamily="66" charset="0"/>
            </a:endParaRPr>
          </a:p>
          <a:p>
            <a:pPr lvl="1" algn="just">
              <a:buFont typeface="Wingdings" panose="05000000000000000000" pitchFamily="2" charset="2"/>
              <a:buChar char="ü"/>
            </a:pPr>
            <a:r>
              <a:rPr lang="en-US" sz="2200" dirty="0" smtClean="0">
                <a:solidFill>
                  <a:schemeClr val="accent1">
                    <a:lumMod val="50000"/>
                  </a:schemeClr>
                </a:solidFill>
                <a:latin typeface="Comic Sans MS" panose="030F0702030302020204" pitchFamily="66" charset="0"/>
              </a:rPr>
              <a:t>A </a:t>
            </a:r>
            <a:r>
              <a:rPr lang="en-US" sz="2200" dirty="0" err="1" smtClean="0">
                <a:solidFill>
                  <a:schemeClr val="accent1">
                    <a:lumMod val="50000"/>
                  </a:schemeClr>
                </a:solidFill>
                <a:latin typeface="Comic Sans MS" panose="030F0702030302020204" pitchFamily="66" charset="0"/>
              </a:rPr>
              <a:t>biocenosis</a:t>
            </a:r>
            <a:r>
              <a:rPr lang="en-US" sz="2200" dirty="0" smtClean="0">
                <a:solidFill>
                  <a:schemeClr val="accent1">
                    <a:lumMod val="50000"/>
                  </a:schemeClr>
                </a:solidFill>
                <a:latin typeface="Comic Sans MS" panose="030F0702030302020204" pitchFamily="66" charset="0"/>
              </a:rPr>
              <a:t> is the collection of living organisms in a biotope </a:t>
            </a:r>
          </a:p>
          <a:p>
            <a:pPr lvl="1" algn="just">
              <a:buFont typeface="Wingdings" panose="05000000000000000000" pitchFamily="2" charset="2"/>
              <a:buChar char="ü"/>
            </a:pPr>
            <a:r>
              <a:rPr lang="en-US" sz="2200" dirty="0" smtClean="0">
                <a:solidFill>
                  <a:schemeClr val="accent1">
                    <a:lumMod val="50000"/>
                  </a:schemeClr>
                </a:solidFill>
                <a:latin typeface="Comic Sans MS" panose="030F0702030302020204" pitchFamily="66" charset="0"/>
              </a:rPr>
              <a:t>The organisms include plants, animals and the microorganisms in the biotope</a:t>
            </a:r>
            <a:endParaRPr lang="en-US" sz="2200" dirty="0" smtClean="0">
              <a:solidFill>
                <a:srgbClr val="00B050"/>
              </a:solidFill>
              <a:latin typeface="Comic Sans MS" panose="030F0702030302020204" pitchFamily="66" charset="0"/>
            </a:endParaRPr>
          </a:p>
          <a:p>
            <a:pPr lvl="1" algn="just">
              <a:buFont typeface="Wingdings" panose="05000000000000000000" pitchFamily="2" charset="2"/>
              <a:buChar char="ü"/>
            </a:pPr>
            <a:r>
              <a:rPr lang="en-US" sz="2200" dirty="0" smtClean="0">
                <a:solidFill>
                  <a:schemeClr val="accent1">
                    <a:lumMod val="50000"/>
                  </a:schemeClr>
                </a:solidFill>
                <a:latin typeface="Comic Sans MS" panose="030F0702030302020204" pitchFamily="66" charset="0"/>
              </a:rPr>
              <a:t>Major biotic communities are biomes</a:t>
            </a:r>
          </a:p>
          <a:p>
            <a:pPr marL="0" indent="0">
              <a:buFont typeface="Wingdings" pitchFamily="2" charset="2"/>
              <a:buChar char="v"/>
            </a:pPr>
            <a:endParaRPr lang="en-US" sz="2600" dirty="0">
              <a:solidFill>
                <a:schemeClr val="tx1"/>
              </a:solidFill>
              <a:latin typeface="Comic Sans MS" panose="030F0702030302020204" pitchFamily="66" charset="0"/>
            </a:endParaRPr>
          </a:p>
        </p:txBody>
      </p:sp>
      <p:sp>
        <p:nvSpPr>
          <p:cNvPr id="4" name="Title 1"/>
          <p:cNvSpPr>
            <a:spLocks noGrp="1"/>
          </p:cNvSpPr>
          <p:nvPr>
            <p:ph type="title"/>
          </p:nvPr>
        </p:nvSpPr>
        <p:spPr>
          <a:xfrm>
            <a:off x="693174" y="196418"/>
            <a:ext cx="10530349" cy="806472"/>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smtClean="0">
                <a:latin typeface="Comic Sans MS" panose="030F0702030302020204" pitchFamily="66" charset="0"/>
              </a:rPr>
              <a:t>Ecosystem</a:t>
            </a:r>
            <a:endParaRPr lang="en-IN" sz="4000" dirty="0">
              <a:latin typeface="Comic Sans MS" panose="030F0702030302020204" pitchFamily="66" charset="0"/>
            </a:endParaRPr>
          </a:p>
        </p:txBody>
      </p:sp>
    </p:spTree>
    <p:extLst>
      <p:ext uri="{BB962C8B-B14F-4D97-AF65-F5344CB8AC3E}">
        <p14:creationId xmlns:p14="http://schemas.microsoft.com/office/powerpoint/2010/main" xmlns="" val="363126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barn(inVertical)">
                                      <p:cBhvr>
                                        <p:cTn id="31" dur="500"/>
                                        <p:tgtEl>
                                          <p:spTgt spid="3">
                                            <p:txEl>
                                              <p:pRg st="11" end="11"/>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barn(inVertical)">
                                      <p:cBhvr>
                                        <p:cTn id="34" dur="500"/>
                                        <p:tgtEl>
                                          <p:spTgt spid="3">
                                            <p:txEl>
                                              <p:pRg st="12" end="12"/>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barn(inVertical)">
                                      <p:cBhvr>
                                        <p:cTn id="3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173" y="1279691"/>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anose="05000000000000000000" pitchFamily="2" charset="2"/>
              <a:buChar char="v"/>
            </a:pPr>
            <a:r>
              <a:rPr lang="en-IN" sz="2400" dirty="0" smtClean="0">
                <a:solidFill>
                  <a:srgbClr val="C00000"/>
                </a:solidFill>
                <a:latin typeface="Comic Sans MS" panose="030F0702030302020204" pitchFamily="66" charset="0"/>
              </a:rPr>
              <a:t>An </a:t>
            </a:r>
            <a:r>
              <a:rPr lang="en-IN" sz="2400" dirty="0">
                <a:solidFill>
                  <a:srgbClr val="C00000"/>
                </a:solidFill>
                <a:latin typeface="Comic Sans MS" panose="030F0702030302020204" pitchFamily="66" charset="0"/>
              </a:rPr>
              <a:t>ecological climax</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An ecological climax traditionally is said to have occurred when plants, animals, </a:t>
            </a:r>
            <a:r>
              <a:rPr lang="en-US" sz="2200" dirty="0" smtClean="0">
                <a:solidFill>
                  <a:schemeClr val="accent1">
                    <a:lumMod val="50000"/>
                  </a:schemeClr>
                </a:solidFill>
                <a:latin typeface="Comic Sans MS" panose="030F0702030302020204" pitchFamily="66" charset="0"/>
              </a:rPr>
              <a:t>microbes</a:t>
            </a:r>
            <a:r>
              <a:rPr lang="en-US" sz="2200" dirty="0">
                <a:solidFill>
                  <a:schemeClr val="accent1">
                    <a:lumMod val="50000"/>
                  </a:schemeClr>
                </a:solidFill>
                <a:latin typeface="Comic Sans MS" panose="030F0702030302020204" pitchFamily="66" charset="0"/>
              </a:rPr>
              <a:t>, soil and macroclimate have evolved to a </a:t>
            </a:r>
            <a:r>
              <a:rPr lang="en-US" sz="2200" b="1" dirty="0">
                <a:solidFill>
                  <a:schemeClr val="accent4">
                    <a:lumMod val="75000"/>
                  </a:schemeClr>
                </a:solidFill>
                <a:latin typeface="Comic Sans MS" panose="030F0702030302020204" pitchFamily="66" charset="0"/>
              </a:rPr>
              <a:t>stable</a:t>
            </a:r>
            <a:r>
              <a:rPr lang="en-US" sz="2200" dirty="0">
                <a:solidFill>
                  <a:schemeClr val="accent1">
                    <a:lumMod val="50000"/>
                  </a:schemeClr>
                </a:solidFill>
                <a:latin typeface="Comic Sans MS" panose="030F0702030302020204" pitchFamily="66" charset="0"/>
              </a:rPr>
              <a:t>, </a:t>
            </a:r>
            <a:r>
              <a:rPr lang="en-IN" sz="2200" b="1" dirty="0">
                <a:solidFill>
                  <a:schemeClr val="accent4">
                    <a:lumMod val="75000"/>
                  </a:schemeClr>
                </a:solidFill>
                <a:latin typeface="Comic Sans MS" panose="030F0702030302020204" pitchFamily="66" charset="0"/>
              </a:rPr>
              <a:t>balanced </a:t>
            </a:r>
            <a:r>
              <a:rPr lang="en-IN" sz="2200" b="1" dirty="0" smtClean="0">
                <a:solidFill>
                  <a:schemeClr val="accent4">
                    <a:lumMod val="75000"/>
                  </a:schemeClr>
                </a:solidFill>
                <a:latin typeface="Comic Sans MS" panose="030F0702030302020204" pitchFamily="66" charset="0"/>
              </a:rPr>
              <a:t>relationship</a:t>
            </a:r>
          </a:p>
          <a:p>
            <a:pPr lvl="1" algn="just">
              <a:buFont typeface="Wingdings" panose="05000000000000000000" pitchFamily="2" charset="2"/>
              <a:buChar char="ü"/>
            </a:pPr>
            <a:r>
              <a:rPr lang="en-US" sz="2200" dirty="0" smtClean="0">
                <a:solidFill>
                  <a:schemeClr val="accent1">
                    <a:lumMod val="50000"/>
                  </a:schemeClr>
                </a:solidFill>
                <a:latin typeface="Comic Sans MS" panose="030F0702030302020204" pitchFamily="66" charset="0"/>
              </a:rPr>
              <a:t>Infection is there: </a:t>
            </a:r>
            <a:r>
              <a:rPr lang="en-US" sz="2200" dirty="0" smtClean="0">
                <a:solidFill>
                  <a:srgbClr val="FF0000"/>
                </a:solidFill>
                <a:latin typeface="Comic Sans MS" panose="030F0702030302020204" pitchFamily="66" charset="0"/>
              </a:rPr>
              <a:t>Endemic infection</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T</a:t>
            </a:r>
            <a:r>
              <a:rPr lang="en-US" sz="2200" dirty="0" smtClean="0">
                <a:solidFill>
                  <a:schemeClr val="accent1">
                    <a:lumMod val="50000"/>
                  </a:schemeClr>
                </a:solidFill>
                <a:latin typeface="Comic Sans MS" panose="030F0702030302020204" pitchFamily="66" charset="0"/>
              </a:rPr>
              <a:t>he </a:t>
            </a:r>
            <a:r>
              <a:rPr lang="en-US" sz="2200" dirty="0">
                <a:solidFill>
                  <a:schemeClr val="accent1">
                    <a:lumMod val="50000"/>
                  </a:schemeClr>
                </a:solidFill>
                <a:latin typeface="Comic Sans MS" panose="030F0702030302020204" pitchFamily="66" charset="0"/>
              </a:rPr>
              <a:t>balance between host and </a:t>
            </a:r>
            <a:r>
              <a:rPr lang="en-US" sz="2200" dirty="0" smtClean="0">
                <a:solidFill>
                  <a:schemeClr val="accent1">
                    <a:lumMod val="50000"/>
                  </a:schemeClr>
                </a:solidFill>
                <a:latin typeface="Comic Sans MS" panose="030F0702030302020204" pitchFamily="66" charset="0"/>
              </a:rPr>
              <a:t>parasite: </a:t>
            </a:r>
            <a:r>
              <a:rPr lang="en-US" sz="2200" dirty="0">
                <a:solidFill>
                  <a:srgbClr val="FF0000"/>
                </a:solidFill>
                <a:latin typeface="Comic Sans MS" panose="030F0702030302020204" pitchFamily="66" charset="0"/>
              </a:rPr>
              <a:t>I</a:t>
            </a:r>
            <a:r>
              <a:rPr lang="en-US" sz="2200" dirty="0" smtClean="0">
                <a:solidFill>
                  <a:srgbClr val="FF0000"/>
                </a:solidFill>
                <a:latin typeface="Comic Sans MS" panose="030F0702030302020204" pitchFamily="66" charset="0"/>
              </a:rPr>
              <a:t>n-apparent infection</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If balance </a:t>
            </a:r>
            <a:r>
              <a:rPr lang="en-US" sz="2200" dirty="0" smtClean="0">
                <a:solidFill>
                  <a:schemeClr val="accent1">
                    <a:lumMod val="50000"/>
                  </a:schemeClr>
                </a:solidFill>
                <a:latin typeface="Comic Sans MS" panose="030F0702030302020204" pitchFamily="66" charset="0"/>
              </a:rPr>
              <a:t>break: </a:t>
            </a:r>
            <a:r>
              <a:rPr lang="en-US" sz="2200" dirty="0" smtClean="0">
                <a:solidFill>
                  <a:srgbClr val="FF0000"/>
                </a:solidFill>
                <a:latin typeface="Comic Sans MS" panose="030F0702030302020204" pitchFamily="66" charset="0"/>
              </a:rPr>
              <a:t>Epidemic infection</a:t>
            </a:r>
          </a:p>
          <a:p>
            <a:pPr lvl="1" algn="just">
              <a:buFont typeface="Wingdings" panose="05000000000000000000" pitchFamily="2" charset="2"/>
              <a:buChar char="ü"/>
            </a:pPr>
            <a:endParaRPr lang="en-US" sz="2200" dirty="0">
              <a:solidFill>
                <a:srgbClr val="FF0000"/>
              </a:solidFill>
              <a:latin typeface="Comic Sans MS" panose="030F0702030302020204" pitchFamily="66" charset="0"/>
            </a:endParaRPr>
          </a:p>
          <a:p>
            <a:pPr lvl="1" algn="just">
              <a:buFont typeface="Wingdings" panose="05000000000000000000" pitchFamily="2" charset="2"/>
              <a:buChar char="ü"/>
            </a:pPr>
            <a:endParaRPr lang="en-US" sz="2200" dirty="0" smtClean="0">
              <a:solidFill>
                <a:srgbClr val="FF0000"/>
              </a:solidFill>
              <a:latin typeface="Comic Sans MS" panose="030F0702030302020204" pitchFamily="66" charset="0"/>
            </a:endParaRPr>
          </a:p>
          <a:p>
            <a:pPr lvl="1" algn="just">
              <a:buFont typeface="Wingdings" panose="05000000000000000000" pitchFamily="2" charset="2"/>
              <a:buChar char="ü"/>
            </a:pPr>
            <a:endParaRPr lang="en-US" sz="2200" dirty="0" smtClean="0">
              <a:solidFill>
                <a:srgbClr val="FF0000"/>
              </a:solidFill>
              <a:latin typeface="Comic Sans MS" panose="030F0702030302020204" pitchFamily="66" charset="0"/>
            </a:endParaRPr>
          </a:p>
          <a:p>
            <a:pPr marL="0" indent="0" algn="just">
              <a:buNone/>
            </a:pPr>
            <a:r>
              <a:rPr lang="en-US" sz="2200" dirty="0">
                <a:solidFill>
                  <a:srgbClr val="00B050"/>
                </a:solidFill>
                <a:latin typeface="Comic Sans MS" panose="030F0702030302020204" pitchFamily="66" charset="0"/>
              </a:rPr>
              <a:t> </a:t>
            </a:r>
            <a:r>
              <a:rPr lang="en-US" sz="2200" dirty="0" smtClean="0">
                <a:solidFill>
                  <a:srgbClr val="00B050"/>
                </a:solidFill>
                <a:latin typeface="Comic Sans MS" panose="030F0702030302020204" pitchFamily="66" charset="0"/>
              </a:rPr>
              <a:t>        </a:t>
            </a:r>
            <a:endParaRPr lang="en-US" sz="2200" dirty="0">
              <a:solidFill>
                <a:srgbClr val="00B050"/>
              </a:solidFill>
              <a:latin typeface="Comic Sans MS" panose="030F0702030302020204" pitchFamily="66" charset="0"/>
            </a:endParaRPr>
          </a:p>
        </p:txBody>
      </p:sp>
      <p:sp>
        <p:nvSpPr>
          <p:cNvPr id="4" name="Title 1"/>
          <p:cNvSpPr>
            <a:spLocks noGrp="1"/>
          </p:cNvSpPr>
          <p:nvPr>
            <p:ph type="title"/>
          </p:nvPr>
        </p:nvSpPr>
        <p:spPr>
          <a:xfrm>
            <a:off x="1017639" y="181668"/>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smtClean="0">
                <a:latin typeface="Comic Sans MS" panose="030F0702030302020204" pitchFamily="66" charset="0"/>
              </a:rPr>
              <a:t>Ecosystem</a:t>
            </a:r>
            <a:endParaRPr lang="en-IN" sz="4000" dirty="0">
              <a:latin typeface="Comic Sans MS" panose="030F0702030302020204" pitchFamily="66" charset="0"/>
            </a:endParaRPr>
          </a:p>
        </p:txBody>
      </p:sp>
      <p:sp>
        <p:nvSpPr>
          <p:cNvPr id="2" name="Down Arrow 1"/>
          <p:cNvSpPr/>
          <p:nvPr/>
        </p:nvSpPr>
        <p:spPr>
          <a:xfrm>
            <a:off x="5812092" y="3742332"/>
            <a:ext cx="423747" cy="75718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N"/>
          </a:p>
        </p:txBody>
      </p:sp>
      <p:sp>
        <p:nvSpPr>
          <p:cNvPr id="7" name="Rectangle 6"/>
          <p:cNvSpPr/>
          <p:nvPr/>
        </p:nvSpPr>
        <p:spPr>
          <a:xfrm>
            <a:off x="1509086" y="4557251"/>
            <a:ext cx="9576949" cy="17512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200" dirty="0">
                <a:solidFill>
                  <a:srgbClr val="00B050"/>
                </a:solidFill>
                <a:latin typeface="Comic Sans MS" panose="030F0702030302020204" pitchFamily="66" charset="0"/>
              </a:rPr>
              <a:t>Ex. Bluetongue, </a:t>
            </a:r>
            <a:r>
              <a:rPr lang="en-US" sz="2200" dirty="0" smtClean="0">
                <a:solidFill>
                  <a:srgbClr val="00B050"/>
                </a:solidFill>
                <a:latin typeface="Comic Sans MS" panose="030F0702030302020204" pitchFamily="66" charset="0"/>
              </a:rPr>
              <a:t>in-</a:t>
            </a:r>
            <a:r>
              <a:rPr lang="en-US" sz="2200" dirty="0" err="1" smtClean="0">
                <a:solidFill>
                  <a:srgbClr val="00B050"/>
                </a:solidFill>
                <a:latin typeface="Comic Sans MS" panose="030F0702030302020204" pitchFamily="66" charset="0"/>
              </a:rPr>
              <a:t>apperent</a:t>
            </a:r>
            <a:r>
              <a:rPr lang="en-US" sz="2200" dirty="0" smtClean="0">
                <a:solidFill>
                  <a:srgbClr val="00B050"/>
                </a:solidFill>
                <a:latin typeface="Comic Sans MS" panose="030F0702030302020204" pitchFamily="66" charset="0"/>
              </a:rPr>
              <a:t> </a:t>
            </a:r>
            <a:r>
              <a:rPr lang="en-US" sz="2200" dirty="0">
                <a:solidFill>
                  <a:srgbClr val="00B050"/>
                </a:solidFill>
                <a:latin typeface="Comic Sans MS" panose="030F0702030302020204" pitchFamily="66" charset="0"/>
              </a:rPr>
              <a:t>infection in indigenous sheep in South Africa due to ecological </a:t>
            </a:r>
            <a:r>
              <a:rPr lang="en-US" sz="2200" dirty="0" smtClean="0">
                <a:solidFill>
                  <a:srgbClr val="00B050"/>
                </a:solidFill>
                <a:latin typeface="Comic Sans MS" panose="030F0702030302020204" pitchFamily="66" charset="0"/>
              </a:rPr>
              <a:t>complex. The </a:t>
            </a:r>
            <a:r>
              <a:rPr lang="en-US" sz="2200" dirty="0">
                <a:solidFill>
                  <a:srgbClr val="00B050"/>
                </a:solidFill>
                <a:latin typeface="Comic Sans MS" panose="030F0702030302020204" pitchFamily="66" charset="0"/>
              </a:rPr>
              <a:t>importation of exotic sheep (European breed) represented a disturbance of the stable climax</a:t>
            </a:r>
          </a:p>
          <a:p>
            <a:pPr algn="ctr"/>
            <a:endParaRPr lang="en-IN" dirty="0"/>
          </a:p>
        </p:txBody>
      </p:sp>
    </p:spTree>
    <p:extLst>
      <p:ext uri="{BB962C8B-B14F-4D97-AF65-F5344CB8AC3E}">
        <p14:creationId xmlns:p14="http://schemas.microsoft.com/office/powerpoint/2010/main" xmlns="" val="39430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anose="05000000000000000000" pitchFamily="2" charset="2"/>
              <a:buChar char="v"/>
            </a:pPr>
            <a:r>
              <a:rPr lang="en-IN" sz="2400" dirty="0">
                <a:latin typeface="Comic Sans MS" panose="030F0702030302020204" pitchFamily="66" charset="0"/>
              </a:rPr>
              <a:t>Ecological interfaces</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An ecological interface is a junction of two </a:t>
            </a:r>
            <a:r>
              <a:rPr lang="en-US" sz="2200" dirty="0" smtClean="0">
                <a:solidFill>
                  <a:schemeClr val="accent1">
                    <a:lumMod val="50000"/>
                  </a:schemeClr>
                </a:solidFill>
                <a:latin typeface="Comic Sans MS" panose="030F0702030302020204" pitchFamily="66" charset="0"/>
              </a:rPr>
              <a:t>ecosystems</a:t>
            </a:r>
            <a:endParaRPr lang="en-US" sz="2200" dirty="0">
              <a:solidFill>
                <a:schemeClr val="accent1">
                  <a:lumMod val="50000"/>
                </a:schemeClr>
              </a:solidFill>
              <a:latin typeface="Comic Sans MS" panose="030F0702030302020204" pitchFamily="66" charset="0"/>
            </a:endParaRP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Infectious diseases can be transmitted across these </a:t>
            </a:r>
            <a:r>
              <a:rPr lang="en-IN" sz="2200" dirty="0" smtClean="0">
                <a:solidFill>
                  <a:schemeClr val="accent1">
                    <a:lumMod val="50000"/>
                  </a:schemeClr>
                </a:solidFill>
                <a:latin typeface="Comic Sans MS" panose="030F0702030302020204" pitchFamily="66" charset="0"/>
              </a:rPr>
              <a:t>interfaces</a:t>
            </a:r>
          </a:p>
          <a:p>
            <a:pPr lvl="1" algn="just">
              <a:buFont typeface="Wingdings" panose="05000000000000000000" pitchFamily="2" charset="2"/>
              <a:buChar char="ü"/>
            </a:pPr>
            <a:endParaRPr lang="en-IN" sz="2200" dirty="0" smtClean="0">
              <a:solidFill>
                <a:schemeClr val="accent1">
                  <a:lumMod val="50000"/>
                </a:schemeClr>
              </a:solidFill>
              <a:latin typeface="Comic Sans MS" panose="030F0702030302020204" pitchFamily="66" charset="0"/>
            </a:endParaRPr>
          </a:p>
          <a:p>
            <a:pPr lvl="1" algn="just">
              <a:buNone/>
            </a:pPr>
            <a:r>
              <a:rPr lang="en-US" sz="2200" dirty="0" smtClean="0">
                <a:solidFill>
                  <a:srgbClr val="00B050"/>
                </a:solidFill>
                <a:latin typeface="Comic Sans MS" panose="030F0702030302020204" pitchFamily="66" charset="0"/>
              </a:rPr>
              <a:t>   Ex: Transmission </a:t>
            </a:r>
            <a:r>
              <a:rPr lang="en-US" sz="2200" dirty="0">
                <a:solidFill>
                  <a:srgbClr val="00B050"/>
                </a:solidFill>
                <a:latin typeface="Comic Sans MS" panose="030F0702030302020204" pitchFamily="66" charset="0"/>
              </a:rPr>
              <a:t>of</a:t>
            </a:r>
            <a:r>
              <a:rPr lang="en-US" sz="2200" dirty="0">
                <a:solidFill>
                  <a:schemeClr val="accent1">
                    <a:lumMod val="50000"/>
                  </a:schemeClr>
                </a:solidFill>
                <a:latin typeface="Comic Sans MS" panose="030F0702030302020204" pitchFamily="66" charset="0"/>
              </a:rPr>
              <a:t> </a:t>
            </a:r>
            <a:r>
              <a:rPr lang="en-US" sz="2200" dirty="0">
                <a:solidFill>
                  <a:schemeClr val="accent2">
                    <a:lumMod val="75000"/>
                  </a:schemeClr>
                </a:solidFill>
                <a:latin typeface="Comic Sans MS" panose="030F0702030302020204" pitchFamily="66" charset="0"/>
              </a:rPr>
              <a:t>yellow </a:t>
            </a:r>
            <a:r>
              <a:rPr lang="en-US" sz="2200" dirty="0" smtClean="0">
                <a:solidFill>
                  <a:schemeClr val="accent2">
                    <a:lumMod val="75000"/>
                  </a:schemeClr>
                </a:solidFill>
                <a:latin typeface="Comic Sans MS" panose="030F0702030302020204" pitchFamily="66" charset="0"/>
              </a:rPr>
              <a:t>fever</a:t>
            </a:r>
          </a:p>
          <a:p>
            <a:pPr marL="457200" lvl="1" indent="0" algn="just">
              <a:buNone/>
            </a:pPr>
            <a:r>
              <a:rPr lang="en-US" sz="2200" dirty="0">
                <a:solidFill>
                  <a:schemeClr val="accent2">
                    <a:lumMod val="75000"/>
                  </a:schemeClr>
                </a:solidFill>
                <a:latin typeface="Comic Sans MS" panose="030F0702030302020204" pitchFamily="66" charset="0"/>
              </a:rPr>
              <a:t> </a:t>
            </a:r>
            <a:r>
              <a:rPr lang="en-US" sz="2200" dirty="0" smtClean="0">
                <a:solidFill>
                  <a:schemeClr val="accent2">
                    <a:lumMod val="75000"/>
                  </a:schemeClr>
                </a:solidFill>
                <a:latin typeface="Comic Sans MS" panose="030F0702030302020204" pitchFamily="66" charset="0"/>
              </a:rPr>
              <a:t>  </a:t>
            </a:r>
            <a:r>
              <a:rPr lang="en-IN" sz="2200" dirty="0" smtClean="0">
                <a:solidFill>
                  <a:schemeClr val="accent1">
                    <a:lumMod val="50000"/>
                  </a:schemeClr>
                </a:solidFill>
                <a:latin typeface="Comic Sans MS" panose="030F0702030302020204" pitchFamily="66" charset="0"/>
              </a:rPr>
              <a:t>The </a:t>
            </a:r>
            <a:r>
              <a:rPr lang="en-IN" sz="2200" dirty="0">
                <a:solidFill>
                  <a:schemeClr val="accent1">
                    <a:lumMod val="50000"/>
                  </a:schemeClr>
                </a:solidFill>
                <a:latin typeface="Comic Sans MS" panose="030F0702030302020204" pitchFamily="66" charset="0"/>
              </a:rPr>
              <a:t>virus is maintained </a:t>
            </a:r>
            <a:r>
              <a:rPr lang="en-US" sz="2200" dirty="0">
                <a:solidFill>
                  <a:schemeClr val="accent1">
                    <a:lumMod val="50000"/>
                  </a:schemeClr>
                </a:solidFill>
                <a:latin typeface="Comic Sans MS" panose="030F0702030302020204" pitchFamily="66" charset="0"/>
              </a:rPr>
              <a:t>in apes in Africa in an autochthonous </a:t>
            </a:r>
            <a:r>
              <a:rPr lang="en-US" sz="2200" dirty="0" smtClean="0">
                <a:solidFill>
                  <a:schemeClr val="accent1">
                    <a:lumMod val="50000"/>
                  </a:schemeClr>
                </a:solidFill>
                <a:latin typeface="Comic Sans MS" panose="030F0702030302020204" pitchFamily="66" charset="0"/>
              </a:rPr>
              <a:t>forest    </a:t>
            </a:r>
          </a:p>
          <a:p>
            <a:pPr marL="457200" lvl="1" indent="0" algn="just">
              <a:buNone/>
            </a:pPr>
            <a:r>
              <a:rPr lang="en-US" sz="2200" dirty="0">
                <a:solidFill>
                  <a:schemeClr val="accent1">
                    <a:lumMod val="50000"/>
                  </a:schemeClr>
                </a:solidFill>
                <a:latin typeface="Comic Sans MS" panose="030F0702030302020204" pitchFamily="66" charset="0"/>
              </a:rPr>
              <a:t> </a:t>
            </a:r>
            <a:r>
              <a:rPr lang="en-US" sz="2200" dirty="0" smtClean="0">
                <a:solidFill>
                  <a:schemeClr val="accent1">
                    <a:lumMod val="50000"/>
                  </a:schemeClr>
                </a:solidFill>
                <a:latin typeface="Comic Sans MS" panose="030F0702030302020204" pitchFamily="66" charset="0"/>
              </a:rPr>
              <a:t>   ecosystem </a:t>
            </a:r>
          </a:p>
          <a:p>
            <a:pPr marL="457200" lvl="1" indent="0" algn="just">
              <a:buNone/>
            </a:pPr>
            <a:r>
              <a:rPr lang="en-IN" sz="2200" i="1" dirty="0" smtClean="0">
                <a:solidFill>
                  <a:schemeClr val="accent1">
                    <a:lumMod val="50000"/>
                  </a:schemeClr>
                </a:solidFill>
                <a:latin typeface="Comic Sans MS" panose="030F0702030302020204" pitchFamily="66" charset="0"/>
              </a:rPr>
              <a:t>   </a:t>
            </a:r>
            <a:r>
              <a:rPr lang="en-IN" sz="2200" b="1" i="1" dirty="0" err="1" smtClean="0">
                <a:solidFill>
                  <a:schemeClr val="accent1">
                    <a:lumMod val="50000"/>
                  </a:schemeClr>
                </a:solidFill>
                <a:latin typeface="Comic Sans MS" panose="030F0702030302020204" pitchFamily="66" charset="0"/>
              </a:rPr>
              <a:t>Aedes</a:t>
            </a:r>
            <a:r>
              <a:rPr lang="en-IN" sz="2200" b="1" i="1" dirty="0" smtClean="0">
                <a:solidFill>
                  <a:schemeClr val="accent1">
                    <a:lumMod val="50000"/>
                  </a:schemeClr>
                </a:solidFill>
                <a:latin typeface="Comic Sans MS" panose="030F0702030302020204" pitchFamily="66" charset="0"/>
              </a:rPr>
              <a:t> </a:t>
            </a:r>
            <a:r>
              <a:rPr lang="en-IN" sz="2200" b="1" i="1" dirty="0" err="1" smtClean="0">
                <a:solidFill>
                  <a:schemeClr val="accent1">
                    <a:lumMod val="50000"/>
                  </a:schemeClr>
                </a:solidFill>
                <a:latin typeface="Comic Sans MS" panose="030F0702030302020204" pitchFamily="66" charset="0"/>
              </a:rPr>
              <a:t>africanus</a:t>
            </a:r>
            <a:r>
              <a:rPr lang="en-IN" sz="2200" b="1" dirty="0" smtClean="0">
                <a:solidFill>
                  <a:schemeClr val="accent1">
                    <a:lumMod val="50000"/>
                  </a:schemeClr>
                </a:solidFill>
                <a:latin typeface="Comic Sans MS" panose="030F0702030302020204" pitchFamily="66" charset="0"/>
              </a:rPr>
              <a:t>: </a:t>
            </a:r>
            <a:r>
              <a:rPr lang="en-IN" sz="2200" dirty="0" smtClean="0">
                <a:solidFill>
                  <a:schemeClr val="accent1">
                    <a:lumMod val="50000"/>
                  </a:schemeClr>
                </a:solidFill>
                <a:latin typeface="Comic Sans MS" panose="030F0702030302020204" pitchFamily="66" charset="0"/>
              </a:rPr>
              <a:t>transmits </a:t>
            </a:r>
            <a:r>
              <a:rPr lang="en-US" sz="2200" dirty="0">
                <a:solidFill>
                  <a:schemeClr val="accent1">
                    <a:lumMod val="50000"/>
                  </a:schemeClr>
                </a:solidFill>
                <a:latin typeface="Comic Sans MS" panose="030F0702030302020204" pitchFamily="66" charset="0"/>
              </a:rPr>
              <a:t>the virus between </a:t>
            </a:r>
            <a:r>
              <a:rPr lang="en-US" sz="2200" dirty="0" smtClean="0">
                <a:solidFill>
                  <a:schemeClr val="accent1">
                    <a:lumMod val="50000"/>
                  </a:schemeClr>
                </a:solidFill>
                <a:latin typeface="Comic Sans MS" panose="030F0702030302020204" pitchFamily="66" charset="0"/>
              </a:rPr>
              <a:t>apes </a:t>
            </a:r>
          </a:p>
          <a:p>
            <a:pPr marL="457200" lvl="1" indent="0" algn="just">
              <a:buNone/>
            </a:pPr>
            <a:r>
              <a:rPr lang="en-US" sz="2200" i="1" dirty="0" smtClean="0">
                <a:solidFill>
                  <a:schemeClr val="accent1">
                    <a:lumMod val="50000"/>
                  </a:schemeClr>
                </a:solidFill>
                <a:latin typeface="Comic Sans MS" panose="030F0702030302020204" pitchFamily="66" charset="0"/>
              </a:rPr>
              <a:t>   </a:t>
            </a:r>
            <a:r>
              <a:rPr lang="en-US" sz="2200" b="1" i="1" dirty="0" smtClean="0">
                <a:solidFill>
                  <a:schemeClr val="accent1">
                    <a:lumMod val="50000"/>
                  </a:schemeClr>
                </a:solidFill>
                <a:latin typeface="Comic Sans MS" panose="030F0702030302020204" pitchFamily="66" charset="0"/>
              </a:rPr>
              <a:t>A</a:t>
            </a:r>
            <a:r>
              <a:rPr lang="en-US" sz="2200" b="1" i="1" dirty="0">
                <a:solidFill>
                  <a:schemeClr val="accent1">
                    <a:lumMod val="50000"/>
                  </a:schemeClr>
                </a:solidFill>
                <a:latin typeface="Comic Sans MS" panose="030F0702030302020204" pitchFamily="66" charset="0"/>
              </a:rPr>
              <a:t>. </a:t>
            </a:r>
            <a:r>
              <a:rPr lang="en-US" sz="2200" b="1" i="1" dirty="0" err="1" smtClean="0">
                <a:solidFill>
                  <a:schemeClr val="accent1">
                    <a:lumMod val="50000"/>
                  </a:schemeClr>
                </a:solidFill>
                <a:latin typeface="Comic Sans MS" panose="030F0702030302020204" pitchFamily="66" charset="0"/>
              </a:rPr>
              <a:t>simpsoni</a:t>
            </a:r>
            <a:r>
              <a:rPr lang="en-US" sz="2200" b="1" dirty="0" smtClean="0">
                <a:solidFill>
                  <a:schemeClr val="accent1">
                    <a:lumMod val="50000"/>
                  </a:schemeClr>
                </a:solidFill>
                <a:latin typeface="Comic Sans MS" panose="030F0702030302020204" pitchFamily="66" charset="0"/>
              </a:rPr>
              <a:t>: </a:t>
            </a:r>
            <a:r>
              <a:rPr lang="en-US" sz="2200" dirty="0" smtClean="0">
                <a:solidFill>
                  <a:schemeClr val="accent1">
                    <a:lumMod val="50000"/>
                  </a:schemeClr>
                </a:solidFill>
                <a:latin typeface="Comic Sans MS" panose="030F0702030302020204" pitchFamily="66" charset="0"/>
              </a:rPr>
              <a:t>bridges </a:t>
            </a:r>
            <a:r>
              <a:rPr lang="en-US" sz="2200" dirty="0">
                <a:solidFill>
                  <a:schemeClr val="accent1">
                    <a:lumMod val="50000"/>
                  </a:schemeClr>
                </a:solidFill>
                <a:latin typeface="Comic Sans MS" panose="030F0702030302020204" pitchFamily="66" charset="0"/>
              </a:rPr>
              <a:t>the interface between the autochthonous forest </a:t>
            </a:r>
            <a:endParaRPr lang="en-US" sz="2200" dirty="0" smtClean="0">
              <a:solidFill>
                <a:schemeClr val="accent1">
                  <a:lumMod val="50000"/>
                </a:schemeClr>
              </a:solidFill>
              <a:latin typeface="Comic Sans MS" panose="030F0702030302020204" pitchFamily="66" charset="0"/>
            </a:endParaRPr>
          </a:p>
          <a:p>
            <a:pPr marL="457200" lvl="1" indent="0" algn="just">
              <a:buNone/>
            </a:pPr>
            <a:r>
              <a:rPr lang="en-US" sz="2200" dirty="0">
                <a:solidFill>
                  <a:schemeClr val="accent1">
                    <a:lumMod val="50000"/>
                  </a:schemeClr>
                </a:solidFill>
                <a:latin typeface="Comic Sans MS" panose="030F0702030302020204" pitchFamily="66" charset="0"/>
              </a:rPr>
              <a:t> </a:t>
            </a:r>
            <a:r>
              <a:rPr lang="en-US" sz="2200" dirty="0" smtClean="0">
                <a:solidFill>
                  <a:schemeClr val="accent1">
                    <a:lumMod val="50000"/>
                  </a:schemeClr>
                </a:solidFill>
                <a:latin typeface="Comic Sans MS" panose="030F0702030302020204" pitchFamily="66" charset="0"/>
              </a:rPr>
              <a:t>  ecosystem &amp; </a:t>
            </a:r>
            <a:r>
              <a:rPr lang="en-US" sz="2200" dirty="0">
                <a:solidFill>
                  <a:schemeClr val="accent1">
                    <a:lumMod val="50000"/>
                  </a:schemeClr>
                </a:solidFill>
                <a:latin typeface="Comic Sans MS" panose="030F0702030302020204" pitchFamily="66" charset="0"/>
              </a:rPr>
              <a:t>the </a:t>
            </a:r>
            <a:r>
              <a:rPr lang="en-US" sz="2200" dirty="0" err="1">
                <a:solidFill>
                  <a:schemeClr val="accent1">
                    <a:lumMod val="50000"/>
                  </a:schemeClr>
                </a:solidFill>
                <a:latin typeface="Comic Sans MS" panose="030F0702030302020204" pitchFamily="66" charset="0"/>
              </a:rPr>
              <a:t>anthropurgic</a:t>
            </a:r>
            <a:r>
              <a:rPr lang="en-US" sz="2200" dirty="0">
                <a:solidFill>
                  <a:schemeClr val="accent1">
                    <a:lumMod val="50000"/>
                  </a:schemeClr>
                </a:solidFill>
                <a:latin typeface="Comic Sans MS" panose="030F0702030302020204" pitchFamily="66" charset="0"/>
              </a:rPr>
              <a:t> cultivated </a:t>
            </a:r>
            <a:r>
              <a:rPr lang="en-US" sz="2200" dirty="0" smtClean="0">
                <a:solidFill>
                  <a:schemeClr val="accent1">
                    <a:lumMod val="50000"/>
                  </a:schemeClr>
                </a:solidFill>
                <a:latin typeface="Comic Sans MS" panose="030F0702030302020204" pitchFamily="66" charset="0"/>
              </a:rPr>
              <a:t>savannahs</a:t>
            </a:r>
            <a:endParaRPr lang="en-IN" sz="8000" dirty="0" smtClean="0">
              <a:solidFill>
                <a:schemeClr val="accent1">
                  <a:lumMod val="50000"/>
                </a:schemeClr>
              </a:solidFill>
              <a:latin typeface="Comic Sans MS" panose="030F0702030302020204" pitchFamily="66" charset="0"/>
            </a:endParaRPr>
          </a:p>
          <a:p>
            <a:pPr algn="just"/>
            <a:endParaRPr lang="en-IN" sz="2200" dirty="0">
              <a:solidFill>
                <a:schemeClr val="accent1">
                  <a:lumMod val="50000"/>
                </a:schemeClr>
              </a:solidFill>
              <a:latin typeface="Comic Sans MS" panose="030F0702030302020204" pitchFamily="66" charset="0"/>
            </a:endParaRPr>
          </a:p>
        </p:txBody>
      </p:sp>
      <p:sp>
        <p:nvSpPr>
          <p:cNvPr id="4" name="Title 1"/>
          <p:cNvSpPr>
            <a:spLocks noGrp="1"/>
          </p:cNvSpPr>
          <p:nvPr>
            <p:ph type="title"/>
          </p:nvPr>
        </p:nvSpPr>
        <p:spPr>
          <a:xfrm>
            <a:off x="693174" y="196418"/>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smtClean="0">
                <a:latin typeface="Comic Sans MS" panose="030F0702030302020204" pitchFamily="66" charset="0"/>
              </a:rPr>
              <a:t>Ecosystem</a:t>
            </a:r>
            <a:endParaRPr lang="en-IN" sz="4000" dirty="0">
              <a:latin typeface="Comic Sans MS" panose="030F0702030302020204" pitchFamily="66" charset="0"/>
            </a:endParaRPr>
          </a:p>
        </p:txBody>
      </p:sp>
    </p:spTree>
    <p:extLst>
      <p:ext uri="{BB962C8B-B14F-4D97-AF65-F5344CB8AC3E}">
        <p14:creationId xmlns:p14="http://schemas.microsoft.com/office/powerpoint/2010/main" xmlns="" val="12133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anose="05000000000000000000" pitchFamily="2" charset="2"/>
              <a:buChar char="v"/>
            </a:pPr>
            <a:r>
              <a:rPr lang="en-IN" sz="2200" dirty="0" smtClean="0">
                <a:latin typeface="Comic Sans MS" panose="030F0702030302020204" pitchFamily="66" charset="0"/>
              </a:rPr>
              <a:t>Ecological </a:t>
            </a:r>
            <a:r>
              <a:rPr lang="en-IN" sz="2200" dirty="0">
                <a:latin typeface="Comic Sans MS" panose="030F0702030302020204" pitchFamily="66" charset="0"/>
              </a:rPr>
              <a:t>mosaics</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An ecological mosaic is a modified patch of </a:t>
            </a:r>
            <a:r>
              <a:rPr lang="en-US" sz="2200" dirty="0" smtClean="0">
                <a:solidFill>
                  <a:schemeClr val="accent1">
                    <a:lumMod val="50000"/>
                  </a:schemeClr>
                </a:solidFill>
                <a:latin typeface="Comic Sans MS" panose="030F0702030302020204" pitchFamily="66" charset="0"/>
              </a:rPr>
              <a:t>vegetation, created </a:t>
            </a:r>
            <a:r>
              <a:rPr lang="en-US" sz="2200" dirty="0">
                <a:solidFill>
                  <a:schemeClr val="accent1">
                    <a:lumMod val="50000"/>
                  </a:schemeClr>
                </a:solidFill>
                <a:latin typeface="Comic Sans MS" panose="030F0702030302020204" pitchFamily="66" charset="0"/>
              </a:rPr>
              <a:t>by man, within a biome that has reached </a:t>
            </a:r>
            <a:r>
              <a:rPr lang="en-US" sz="2200" dirty="0" smtClean="0">
                <a:solidFill>
                  <a:schemeClr val="accent1">
                    <a:lumMod val="50000"/>
                  </a:schemeClr>
                </a:solidFill>
                <a:latin typeface="Comic Sans MS" panose="030F0702030302020204" pitchFamily="66" charset="0"/>
              </a:rPr>
              <a:t>a </a:t>
            </a:r>
            <a:r>
              <a:rPr lang="en-IN" sz="2200" dirty="0" smtClean="0">
                <a:solidFill>
                  <a:schemeClr val="accent1">
                    <a:lumMod val="50000"/>
                  </a:schemeClr>
                </a:solidFill>
                <a:latin typeface="Comic Sans MS" panose="030F0702030302020204" pitchFamily="66" charset="0"/>
              </a:rPr>
              <a:t>climax</a:t>
            </a:r>
          </a:p>
          <a:p>
            <a:pPr lvl="1" algn="just">
              <a:buFont typeface="Wingdings" panose="05000000000000000000" pitchFamily="2" charset="2"/>
              <a:buChar char="ü"/>
            </a:pPr>
            <a:r>
              <a:rPr lang="en-IN" sz="2200" dirty="0" smtClean="0">
                <a:solidFill>
                  <a:schemeClr val="accent1">
                    <a:lumMod val="50000"/>
                  </a:schemeClr>
                </a:solidFill>
                <a:latin typeface="Comic Sans MS" panose="030F0702030302020204" pitchFamily="66" charset="0"/>
              </a:rPr>
              <a:t>Infection may spread from wild animals to man</a:t>
            </a:r>
          </a:p>
          <a:p>
            <a:pPr lvl="1" algn="just">
              <a:buFont typeface="Wingdings" panose="05000000000000000000" pitchFamily="2" charset="2"/>
              <a:buChar char="ü"/>
            </a:pPr>
            <a:endParaRPr lang="en-IN" sz="2200" dirty="0" smtClean="0">
              <a:solidFill>
                <a:schemeClr val="accent1">
                  <a:lumMod val="50000"/>
                </a:schemeClr>
              </a:solidFill>
              <a:latin typeface="Comic Sans MS" panose="030F0702030302020204" pitchFamily="66" charset="0"/>
            </a:endParaRPr>
          </a:p>
          <a:p>
            <a:pPr lvl="1" algn="just">
              <a:buNone/>
            </a:pPr>
            <a:r>
              <a:rPr lang="en-IN" sz="2200" dirty="0" smtClean="0">
                <a:solidFill>
                  <a:schemeClr val="accent2">
                    <a:lumMod val="75000"/>
                  </a:schemeClr>
                </a:solidFill>
                <a:latin typeface="Comic Sans MS" panose="030F0702030302020204" pitchFamily="66" charset="0"/>
              </a:rPr>
              <a:t>   Ex. The </a:t>
            </a:r>
            <a:r>
              <a:rPr lang="en-IN" sz="2200" dirty="0" err="1" smtClean="0">
                <a:solidFill>
                  <a:schemeClr val="accent2">
                    <a:lumMod val="75000"/>
                  </a:schemeClr>
                </a:solidFill>
                <a:latin typeface="Comic Sans MS" panose="030F0702030302020204" pitchFamily="66" charset="0"/>
              </a:rPr>
              <a:t>helminth</a:t>
            </a:r>
            <a:r>
              <a:rPr lang="en-IN" sz="2200" dirty="0" smtClean="0">
                <a:solidFill>
                  <a:schemeClr val="accent2">
                    <a:lumMod val="75000"/>
                  </a:schemeClr>
                </a:solidFill>
                <a:latin typeface="Comic Sans MS" panose="030F0702030302020204" pitchFamily="66" charset="0"/>
              </a:rPr>
              <a:t> infection </a:t>
            </a:r>
            <a:r>
              <a:rPr lang="en-IN" sz="2200" dirty="0" err="1" smtClean="0">
                <a:solidFill>
                  <a:schemeClr val="accent2">
                    <a:lumMod val="75000"/>
                  </a:schemeClr>
                </a:solidFill>
                <a:latin typeface="Comic Sans MS" panose="030F0702030302020204" pitchFamily="66" charset="0"/>
              </a:rPr>
              <a:t>loiasis</a:t>
            </a:r>
            <a:r>
              <a:rPr lang="en-IN" sz="2200" dirty="0" smtClean="0">
                <a:solidFill>
                  <a:schemeClr val="accent2">
                    <a:lumMod val="75000"/>
                  </a:schemeClr>
                </a:solidFill>
                <a:latin typeface="Comic Sans MS" panose="030F0702030302020204" pitchFamily="66" charset="0"/>
              </a:rPr>
              <a:t> is transmitted by arthropods between man, living in small forest clearing, and canopy-dwelling monkeys.</a:t>
            </a:r>
          </a:p>
          <a:p>
            <a:pPr lvl="1" algn="just">
              <a:buNone/>
            </a:pPr>
            <a:r>
              <a:rPr lang="en-IN" sz="2200" dirty="0" smtClean="0">
                <a:solidFill>
                  <a:schemeClr val="accent2">
                    <a:lumMod val="75000"/>
                  </a:schemeClr>
                </a:solidFill>
                <a:latin typeface="Comic Sans MS" panose="030F0702030302020204" pitchFamily="66" charset="0"/>
              </a:rPr>
              <a:t> </a:t>
            </a:r>
          </a:p>
          <a:p>
            <a:pPr lvl="1" algn="just">
              <a:buNone/>
            </a:pPr>
            <a:r>
              <a:rPr lang="en-IN" sz="2200" dirty="0" smtClean="0">
                <a:solidFill>
                  <a:schemeClr val="accent2">
                    <a:lumMod val="75000"/>
                  </a:schemeClr>
                </a:solidFill>
                <a:latin typeface="Comic Sans MS" panose="030F0702030302020204" pitchFamily="66" charset="0"/>
              </a:rPr>
              <a:t>   </a:t>
            </a:r>
            <a:r>
              <a:rPr lang="en-IN" sz="2200" dirty="0" smtClean="0">
                <a:solidFill>
                  <a:schemeClr val="accent4">
                    <a:lumMod val="75000"/>
                  </a:schemeClr>
                </a:solidFill>
                <a:latin typeface="Comic Sans MS" panose="030F0702030302020204" pitchFamily="66" charset="0"/>
              </a:rPr>
              <a:t>Ex. Clearing of the forest canopy encourages a close cover of weeds on the ground, creating conditions that are favourable for the incursion of field rats with mites infected with scrub typhus, which form mites infected with scrub typhus, which form mite islands and the resulting local areas of endemic scrub typhus</a:t>
            </a:r>
          </a:p>
          <a:p>
            <a:pPr lvl="1" algn="just">
              <a:buNone/>
            </a:pPr>
            <a:r>
              <a:rPr lang="en-IN" sz="2200" dirty="0" smtClean="0">
                <a:solidFill>
                  <a:schemeClr val="accent4">
                    <a:lumMod val="75000"/>
                  </a:schemeClr>
                </a:solidFill>
                <a:latin typeface="Comic Sans MS" panose="030F0702030302020204" pitchFamily="66" charset="0"/>
              </a:rPr>
              <a:t>         </a:t>
            </a:r>
            <a:endParaRPr lang="en-US" sz="2200" dirty="0">
              <a:solidFill>
                <a:schemeClr val="accent4">
                  <a:lumMod val="75000"/>
                </a:schemeClr>
              </a:solidFill>
              <a:latin typeface="Comic Sans MS" panose="030F0702030302020204" pitchFamily="66" charset="0"/>
            </a:endParaRPr>
          </a:p>
        </p:txBody>
      </p:sp>
      <p:sp>
        <p:nvSpPr>
          <p:cNvPr id="4" name="Title 1"/>
          <p:cNvSpPr>
            <a:spLocks noGrp="1"/>
          </p:cNvSpPr>
          <p:nvPr>
            <p:ph type="title"/>
          </p:nvPr>
        </p:nvSpPr>
        <p:spPr>
          <a:xfrm>
            <a:off x="914400" y="358650"/>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smtClean="0">
                <a:latin typeface="Comic Sans MS" panose="030F0702030302020204" pitchFamily="66" charset="0"/>
              </a:rPr>
              <a:t>Ecosystem</a:t>
            </a:r>
            <a:endParaRPr lang="en-IN" sz="4000" dirty="0">
              <a:latin typeface="Comic Sans MS" panose="030F0702030302020204" pitchFamily="66" charset="0"/>
            </a:endParaRPr>
          </a:p>
        </p:txBody>
      </p:sp>
    </p:spTree>
    <p:extLst>
      <p:ext uri="{BB962C8B-B14F-4D97-AF65-F5344CB8AC3E}">
        <p14:creationId xmlns:p14="http://schemas.microsoft.com/office/powerpoint/2010/main" xmlns="" val="12133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dissolv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dirty="0">
                <a:solidFill>
                  <a:schemeClr val="accent1">
                    <a:lumMod val="50000"/>
                  </a:schemeClr>
                </a:solidFill>
                <a:latin typeface="Comic Sans MS" panose="030F0702030302020204" pitchFamily="66" charset="0"/>
              </a:rPr>
              <a:t>The study of diseases in relation to the </a:t>
            </a:r>
            <a:r>
              <a:rPr lang="en-US" sz="2200" dirty="0" smtClean="0">
                <a:solidFill>
                  <a:schemeClr val="accent1">
                    <a:lumMod val="50000"/>
                  </a:schemeClr>
                </a:solidFill>
                <a:latin typeface="Comic Sans MS" panose="030F0702030302020204" pitchFamily="66" charset="0"/>
              </a:rPr>
              <a:t>ecosystems in </a:t>
            </a:r>
            <a:r>
              <a:rPr lang="en-US" sz="2200" dirty="0">
                <a:solidFill>
                  <a:schemeClr val="accent1">
                    <a:lumMod val="50000"/>
                  </a:schemeClr>
                </a:solidFill>
                <a:latin typeface="Comic Sans MS" panose="030F0702030302020204" pitchFamily="66" charset="0"/>
              </a:rPr>
              <a:t>which they are </a:t>
            </a:r>
            <a:r>
              <a:rPr lang="en-US" sz="2200" dirty="0" smtClean="0">
                <a:solidFill>
                  <a:schemeClr val="accent1">
                    <a:lumMod val="50000"/>
                  </a:schemeClr>
                </a:solidFill>
                <a:latin typeface="Comic Sans MS" panose="030F0702030302020204" pitchFamily="66" charset="0"/>
              </a:rPr>
              <a:t>found </a:t>
            </a:r>
            <a:r>
              <a:rPr lang="en-US" sz="2200" dirty="0">
                <a:solidFill>
                  <a:schemeClr val="accent1">
                    <a:lumMod val="50000"/>
                  </a:schemeClr>
                </a:solidFill>
                <a:latin typeface="Comic Sans MS" panose="030F0702030302020204" pitchFamily="66" charset="0"/>
              </a:rPr>
              <a:t>is </a:t>
            </a:r>
            <a:r>
              <a:rPr lang="en-US" sz="2200" dirty="0">
                <a:solidFill>
                  <a:srgbClr val="FF0000"/>
                </a:solidFill>
                <a:latin typeface="Comic Sans MS" panose="030F0702030302020204" pitchFamily="66" charset="0"/>
              </a:rPr>
              <a:t>landscape </a:t>
            </a:r>
            <a:r>
              <a:rPr lang="en-US" sz="2200" dirty="0" smtClean="0">
                <a:solidFill>
                  <a:srgbClr val="FF0000"/>
                </a:solidFill>
                <a:latin typeface="Comic Sans MS" panose="030F0702030302020204" pitchFamily="66" charset="0"/>
              </a:rPr>
              <a:t>epidemiology</a:t>
            </a:r>
          </a:p>
          <a:p>
            <a:pPr algn="just"/>
            <a:endParaRPr lang="en-US" sz="2200" dirty="0" smtClean="0">
              <a:solidFill>
                <a:srgbClr val="FF0000"/>
              </a:solidFill>
              <a:latin typeface="Comic Sans MS" panose="030F0702030302020204" pitchFamily="66" charset="0"/>
            </a:endParaRPr>
          </a:p>
          <a:p>
            <a:pPr algn="just"/>
            <a:r>
              <a:rPr lang="en-US" sz="2200" dirty="0" smtClean="0">
                <a:solidFill>
                  <a:schemeClr val="accent1">
                    <a:lumMod val="50000"/>
                  </a:schemeClr>
                </a:solidFill>
                <a:latin typeface="Comic Sans MS" panose="030F0702030302020204" pitchFamily="66" charset="0"/>
              </a:rPr>
              <a:t>Similar terms: </a:t>
            </a:r>
            <a:r>
              <a:rPr lang="en-US" sz="2200" dirty="0" smtClean="0">
                <a:solidFill>
                  <a:schemeClr val="accent4">
                    <a:lumMod val="50000"/>
                  </a:schemeClr>
                </a:solidFill>
                <a:latin typeface="Comic Sans MS" panose="030F0702030302020204" pitchFamily="66" charset="0"/>
              </a:rPr>
              <a:t>Medical ecology</a:t>
            </a:r>
          </a:p>
          <a:p>
            <a:pPr algn="just">
              <a:buNone/>
            </a:pPr>
            <a:r>
              <a:rPr lang="en-US" sz="2200" dirty="0" smtClean="0">
                <a:solidFill>
                  <a:schemeClr val="accent4">
                    <a:lumMod val="50000"/>
                  </a:schemeClr>
                </a:solidFill>
                <a:latin typeface="Comic Sans MS" panose="030F0702030302020204" pitchFamily="66" charset="0"/>
              </a:rPr>
              <a:t>                          Horizontal epidemiology</a:t>
            </a:r>
          </a:p>
          <a:p>
            <a:pPr algn="just">
              <a:buNone/>
            </a:pPr>
            <a:r>
              <a:rPr lang="en-US" sz="2200" dirty="0" smtClean="0">
                <a:solidFill>
                  <a:schemeClr val="accent4">
                    <a:lumMod val="50000"/>
                  </a:schemeClr>
                </a:solidFill>
                <a:latin typeface="Comic Sans MS" panose="030F0702030302020204" pitchFamily="66" charset="0"/>
              </a:rPr>
              <a:t>                          Medical geography</a:t>
            </a:r>
          </a:p>
          <a:p>
            <a:pPr algn="just">
              <a:buNone/>
            </a:pPr>
            <a:endParaRPr lang="en-US" sz="2200" dirty="0" smtClean="0">
              <a:solidFill>
                <a:schemeClr val="accent4">
                  <a:lumMod val="50000"/>
                </a:schemeClr>
              </a:solidFill>
              <a:latin typeface="Comic Sans MS" panose="030F0702030302020204" pitchFamily="66" charset="0"/>
            </a:endParaRPr>
          </a:p>
          <a:p>
            <a:pPr algn="just"/>
            <a:r>
              <a:rPr lang="en-US" sz="2200" dirty="0" smtClean="0">
                <a:solidFill>
                  <a:schemeClr val="tx1"/>
                </a:solidFill>
                <a:latin typeface="Comic Sans MS" panose="030F0702030302020204" pitchFamily="66" charset="0"/>
              </a:rPr>
              <a:t>Investigations are: </a:t>
            </a:r>
            <a:r>
              <a:rPr lang="en-US" sz="2200" dirty="0" smtClean="0">
                <a:solidFill>
                  <a:schemeClr val="accent4">
                    <a:lumMod val="50000"/>
                  </a:schemeClr>
                </a:solidFill>
                <a:latin typeface="Comic Sans MS" panose="030F0702030302020204" pitchFamily="66" charset="0"/>
              </a:rPr>
              <a:t>qualitative in nature</a:t>
            </a:r>
          </a:p>
          <a:p>
            <a:pPr algn="just"/>
            <a:endParaRPr lang="en-US" sz="2200" dirty="0" smtClean="0">
              <a:solidFill>
                <a:schemeClr val="accent4">
                  <a:lumMod val="50000"/>
                </a:schemeClr>
              </a:solidFill>
              <a:latin typeface="Comic Sans MS" panose="030F0702030302020204" pitchFamily="66" charset="0"/>
            </a:endParaRPr>
          </a:p>
          <a:p>
            <a:pPr algn="just"/>
            <a:r>
              <a:rPr lang="en-US" sz="2200" dirty="0" smtClean="0">
                <a:solidFill>
                  <a:schemeClr val="tx1"/>
                </a:solidFill>
                <a:latin typeface="Comic Sans MS" panose="030F0702030302020204" pitchFamily="66" charset="0"/>
              </a:rPr>
              <a:t>Involves the study of </a:t>
            </a:r>
            <a:r>
              <a:rPr lang="en-US" sz="2200" dirty="0" smtClean="0">
                <a:solidFill>
                  <a:schemeClr val="accent4">
                    <a:lumMod val="50000"/>
                  </a:schemeClr>
                </a:solidFill>
                <a:latin typeface="Comic Sans MS" panose="030F0702030302020204" pitchFamily="66" charset="0"/>
              </a:rPr>
              <a:t>ecological factors that effects the occurrence, maintenance,  and transmission of disease </a:t>
            </a:r>
            <a:endParaRPr lang="en-US" sz="2200" dirty="0">
              <a:solidFill>
                <a:schemeClr val="accent4">
                  <a:lumMod val="50000"/>
                </a:schemeClr>
              </a:solidFill>
              <a:latin typeface="Comic Sans MS" panose="030F0702030302020204" pitchFamily="66" charset="0"/>
            </a:endParaRPr>
          </a:p>
        </p:txBody>
      </p:sp>
      <p:sp>
        <p:nvSpPr>
          <p:cNvPr id="4" name="Title 1"/>
          <p:cNvSpPr>
            <a:spLocks noGrp="1"/>
          </p:cNvSpPr>
          <p:nvPr>
            <p:ph type="title"/>
          </p:nvPr>
        </p:nvSpPr>
        <p:spPr>
          <a:xfrm>
            <a:off x="693174" y="196418"/>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dirty="0">
                <a:latin typeface="Comic Sans MS" panose="030F0702030302020204" pitchFamily="66" charset="0"/>
              </a:rPr>
              <a:t>Landscape epidemiology</a:t>
            </a:r>
            <a:endParaRPr lang="en-IN" sz="4000" dirty="0">
              <a:latin typeface="Comic Sans MS" panose="030F0702030302020204" pitchFamily="66" charset="0"/>
            </a:endParaRPr>
          </a:p>
        </p:txBody>
      </p:sp>
    </p:spTree>
    <p:extLst>
      <p:ext uri="{BB962C8B-B14F-4D97-AF65-F5344CB8AC3E}">
        <p14:creationId xmlns:p14="http://schemas.microsoft.com/office/powerpoint/2010/main" xmlns="" val="215554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IN" dirty="0" err="1" smtClean="0">
                <a:solidFill>
                  <a:srgbClr val="FF0000"/>
                </a:solidFill>
              </a:rPr>
              <a:t>Nidality</a:t>
            </a:r>
            <a:r>
              <a:rPr lang="en-IN" dirty="0" smtClean="0">
                <a:solidFill>
                  <a:srgbClr val="FF0000"/>
                </a:solidFill>
              </a:rPr>
              <a:t>:</a:t>
            </a:r>
          </a:p>
          <a:p>
            <a:pPr lvl="1" algn="just">
              <a:buFont typeface="Wingdings" pitchFamily="2" charset="2"/>
              <a:buChar char="Ø"/>
            </a:pPr>
            <a:r>
              <a:rPr lang="en-US" sz="2200" dirty="0" smtClean="0">
                <a:solidFill>
                  <a:schemeClr val="accent1">
                    <a:lumMod val="50000"/>
                  </a:schemeClr>
                </a:solidFill>
                <a:latin typeface="Comic Sans MS" panose="030F0702030302020204" pitchFamily="66" charset="0"/>
              </a:rPr>
              <a:t>foci were natural homes of these diseases &amp; were called </a:t>
            </a:r>
            <a:r>
              <a:rPr lang="en-US" sz="2200" dirty="0" err="1" smtClean="0">
                <a:solidFill>
                  <a:srgbClr val="FF0000"/>
                </a:solidFill>
                <a:latin typeface="Comic Sans MS" panose="030F0702030302020204" pitchFamily="66" charset="0"/>
              </a:rPr>
              <a:t>nidi</a:t>
            </a:r>
            <a:r>
              <a:rPr lang="en-US" sz="2200" dirty="0" smtClean="0">
                <a:solidFill>
                  <a:srgbClr val="FF0000"/>
                </a:solidFill>
                <a:latin typeface="Comic Sans MS" panose="030F0702030302020204" pitchFamily="66" charset="0"/>
              </a:rPr>
              <a:t> </a:t>
            </a:r>
            <a:r>
              <a:rPr lang="en-IN" sz="2200" dirty="0" smtClean="0">
                <a:solidFill>
                  <a:schemeClr val="accent1">
                    <a:lumMod val="50000"/>
                  </a:schemeClr>
                </a:solidFill>
                <a:latin typeface="Comic Sans MS" panose="030F0702030302020204" pitchFamily="66" charset="0"/>
              </a:rPr>
              <a:t>(</a:t>
            </a:r>
            <a:r>
              <a:rPr lang="en-IN" sz="2200" b="1" dirty="0" smtClean="0">
                <a:solidFill>
                  <a:schemeClr val="accent1">
                    <a:lumMod val="50000"/>
                  </a:schemeClr>
                </a:solidFill>
                <a:latin typeface="Comic Sans MS" panose="030F0702030302020204" pitchFamily="66" charset="0"/>
              </a:rPr>
              <a:t>Latin: </a:t>
            </a:r>
            <a:r>
              <a:rPr lang="en-IN" sz="2200" b="1" dirty="0" err="1" smtClean="0">
                <a:solidFill>
                  <a:schemeClr val="accent1">
                    <a:lumMod val="50000"/>
                  </a:schemeClr>
                </a:solidFill>
                <a:latin typeface="Comic Sans MS" panose="030F0702030302020204" pitchFamily="66" charset="0"/>
              </a:rPr>
              <a:t>nidus</a:t>
            </a:r>
            <a:r>
              <a:rPr lang="en-IN" sz="2200" b="1" dirty="0" smtClean="0">
                <a:solidFill>
                  <a:schemeClr val="accent1">
                    <a:lumMod val="50000"/>
                  </a:schemeClr>
                </a:solidFill>
                <a:latin typeface="Comic Sans MS" panose="030F0702030302020204" pitchFamily="66" charset="0"/>
              </a:rPr>
              <a:t> = nest</a:t>
            </a:r>
            <a:r>
              <a:rPr lang="en-IN" sz="2200" dirty="0" smtClean="0">
                <a:solidFill>
                  <a:schemeClr val="accent1">
                    <a:lumMod val="50000"/>
                  </a:schemeClr>
                </a:solidFill>
                <a:latin typeface="Comic Sans MS" panose="030F0702030302020204" pitchFamily="66" charset="0"/>
              </a:rPr>
              <a:t>)</a:t>
            </a:r>
          </a:p>
          <a:p>
            <a:pPr lvl="1" algn="just">
              <a:buFont typeface="Wingdings" pitchFamily="2" charset="2"/>
              <a:buChar char="Ø"/>
            </a:pPr>
            <a:endParaRPr lang="en-IN" sz="2200" dirty="0" smtClean="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dirty="0" smtClean="0">
                <a:solidFill>
                  <a:schemeClr val="accent1">
                    <a:lumMod val="50000"/>
                  </a:schemeClr>
                </a:solidFill>
                <a:latin typeface="Comic Sans MS" panose="030F0702030302020204" pitchFamily="66" charset="0"/>
              </a:rPr>
              <a:t>Many arthropod transmitted </a:t>
            </a:r>
            <a:r>
              <a:rPr lang="en-US" sz="2200" dirty="0">
                <a:solidFill>
                  <a:schemeClr val="accent1">
                    <a:lumMod val="50000"/>
                  </a:schemeClr>
                </a:solidFill>
                <a:latin typeface="Comic Sans MS" panose="030F0702030302020204" pitchFamily="66" charset="0"/>
              </a:rPr>
              <a:t>infections present in the steppes were also limited to distinct geographical </a:t>
            </a:r>
            <a:r>
              <a:rPr lang="en-US" sz="2200" dirty="0" smtClean="0">
                <a:solidFill>
                  <a:schemeClr val="accent1">
                    <a:lumMod val="50000"/>
                  </a:schemeClr>
                </a:solidFill>
                <a:latin typeface="Comic Sans MS" panose="030F0702030302020204" pitchFamily="66" charset="0"/>
              </a:rPr>
              <a:t>areas</a:t>
            </a:r>
            <a:endParaRPr lang="en-IN" sz="2200" dirty="0" smtClean="0">
              <a:solidFill>
                <a:schemeClr val="accent1">
                  <a:lumMod val="50000"/>
                </a:schemeClr>
              </a:solidFill>
              <a:latin typeface="Comic Sans MS" panose="030F0702030302020204" pitchFamily="66" charset="0"/>
            </a:endParaRPr>
          </a:p>
          <a:p>
            <a:pPr lvl="1" algn="just">
              <a:buFont typeface="Wingdings" pitchFamily="2" charset="2"/>
              <a:buChar char="Ø"/>
            </a:pPr>
            <a:endParaRPr lang="en-IN" sz="2200" dirty="0" smtClean="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dirty="0" smtClean="0">
                <a:solidFill>
                  <a:schemeClr val="accent1">
                    <a:lumMod val="50000"/>
                  </a:schemeClr>
                </a:solidFill>
                <a:latin typeface="Comic Sans MS" panose="030F0702030302020204" pitchFamily="66" charset="0"/>
              </a:rPr>
              <a:t>The presence of a </a:t>
            </a:r>
            <a:r>
              <a:rPr lang="en-IN" sz="2200" dirty="0" err="1" smtClean="0">
                <a:solidFill>
                  <a:schemeClr val="accent1">
                    <a:lumMod val="50000"/>
                  </a:schemeClr>
                </a:solidFill>
                <a:latin typeface="Comic Sans MS" panose="030F0702030302020204" pitchFamily="66" charset="0"/>
              </a:rPr>
              <a:t>nidus</a:t>
            </a:r>
            <a:r>
              <a:rPr lang="en-IN" sz="2200" dirty="0" smtClean="0">
                <a:solidFill>
                  <a:schemeClr val="accent1">
                    <a:lumMod val="50000"/>
                  </a:schemeClr>
                </a:solidFill>
                <a:latin typeface="Comic Sans MS" panose="030F0702030302020204" pitchFamily="66" charset="0"/>
              </a:rPr>
              <a:t> depends on its limitation to particular ecosystem</a:t>
            </a:r>
          </a:p>
          <a:p>
            <a:pPr lvl="1" algn="just">
              <a:buFont typeface="Wingdings" pitchFamily="2" charset="2"/>
              <a:buChar char="Ø"/>
            </a:pPr>
            <a:endParaRPr lang="en-IN" sz="2200" dirty="0" smtClean="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dirty="0" smtClean="0">
                <a:solidFill>
                  <a:schemeClr val="accent1">
                    <a:lumMod val="50000"/>
                  </a:schemeClr>
                </a:solidFill>
                <a:latin typeface="Comic Sans MS" panose="030F0702030302020204" pitchFamily="66" charset="0"/>
              </a:rPr>
              <a:t>An area that has ecological, social, &amp;  environmental conditions that can support a disease is a </a:t>
            </a:r>
            <a:r>
              <a:rPr lang="en-IN" sz="2200" dirty="0" err="1" smtClean="0">
                <a:solidFill>
                  <a:schemeClr val="accent1">
                    <a:lumMod val="50000"/>
                  </a:schemeClr>
                </a:solidFill>
                <a:latin typeface="Comic Sans MS" panose="030F0702030302020204" pitchFamily="66" charset="0"/>
              </a:rPr>
              <a:t>nosogenic</a:t>
            </a:r>
            <a:r>
              <a:rPr lang="en-IN" sz="2200" dirty="0" smtClean="0">
                <a:solidFill>
                  <a:schemeClr val="accent1">
                    <a:lumMod val="50000"/>
                  </a:schemeClr>
                </a:solidFill>
                <a:latin typeface="Comic Sans MS" panose="030F0702030302020204" pitchFamily="66" charset="0"/>
              </a:rPr>
              <a:t> territory </a:t>
            </a:r>
          </a:p>
          <a:p>
            <a:pPr lvl="1" algn="just">
              <a:buFont typeface="Wingdings" pitchFamily="2" charset="2"/>
              <a:buChar char="Ø"/>
            </a:pPr>
            <a:endParaRPr lang="en-IN" sz="2200" dirty="0" smtClean="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b="1" dirty="0" err="1" smtClean="0">
                <a:solidFill>
                  <a:srgbClr val="7030A0"/>
                </a:solidFill>
                <a:latin typeface="Comic Sans MS" panose="030F0702030302020204" pitchFamily="66" charset="0"/>
              </a:rPr>
              <a:t>Nosoarea</a:t>
            </a:r>
            <a:r>
              <a:rPr lang="en-IN" sz="2200" b="1" dirty="0" smtClean="0">
                <a:solidFill>
                  <a:srgbClr val="7030A0"/>
                </a:solidFill>
                <a:latin typeface="Comic Sans MS" panose="030F0702030302020204" pitchFamily="66" charset="0"/>
              </a:rPr>
              <a:t>: </a:t>
            </a:r>
            <a:r>
              <a:rPr lang="en-IN" sz="2200" dirty="0" smtClean="0">
                <a:solidFill>
                  <a:schemeClr val="tx1"/>
                </a:solidFill>
                <a:latin typeface="Comic Sans MS" panose="030F0702030302020204" pitchFamily="66" charset="0"/>
              </a:rPr>
              <a:t>is a </a:t>
            </a:r>
            <a:r>
              <a:rPr lang="en-IN" sz="2200" dirty="0" err="1" smtClean="0">
                <a:solidFill>
                  <a:schemeClr val="tx1"/>
                </a:solidFill>
                <a:latin typeface="Comic Sans MS" panose="030F0702030302020204" pitchFamily="66" charset="0"/>
              </a:rPr>
              <a:t>nosogenic</a:t>
            </a:r>
            <a:r>
              <a:rPr lang="en-IN" sz="2200" dirty="0" smtClean="0">
                <a:solidFill>
                  <a:schemeClr val="tx1"/>
                </a:solidFill>
                <a:latin typeface="Comic Sans MS" panose="030F0702030302020204" pitchFamily="66" charset="0"/>
              </a:rPr>
              <a:t> territory in which a particular disease is present</a:t>
            </a:r>
          </a:p>
          <a:p>
            <a:pPr algn="just"/>
            <a:endParaRPr lang="en-US" sz="2400" dirty="0">
              <a:solidFill>
                <a:schemeClr val="accent1">
                  <a:lumMod val="50000"/>
                </a:schemeClr>
              </a:solidFill>
              <a:latin typeface="Comic Sans MS" panose="030F0702030302020204" pitchFamily="66" charset="0"/>
            </a:endParaRPr>
          </a:p>
        </p:txBody>
      </p:sp>
      <p:sp>
        <p:nvSpPr>
          <p:cNvPr id="4" name="Title 1"/>
          <p:cNvSpPr>
            <a:spLocks noGrp="1"/>
          </p:cNvSpPr>
          <p:nvPr>
            <p:ph type="title"/>
          </p:nvPr>
        </p:nvSpPr>
        <p:spPr>
          <a:xfrm>
            <a:off x="1651819" y="196418"/>
            <a:ext cx="9070258"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dirty="0">
                <a:latin typeface="Comic Sans MS" panose="030F0702030302020204" pitchFamily="66" charset="0"/>
              </a:rPr>
              <a:t>Landscape epidemiology</a:t>
            </a:r>
            <a:endParaRPr lang="en-IN" sz="4000" dirty="0">
              <a:latin typeface="Comic Sans MS" panose="030F0702030302020204" pitchFamily="66" charset="0"/>
            </a:endParaRPr>
          </a:p>
        </p:txBody>
      </p:sp>
    </p:spTree>
    <p:extLst>
      <p:ext uri="{BB962C8B-B14F-4D97-AF65-F5344CB8AC3E}">
        <p14:creationId xmlns:p14="http://schemas.microsoft.com/office/powerpoint/2010/main" xmlns="" val="215554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down)">
                                      <p:cBhvr>
                                        <p:cTn id="23" dur="500"/>
                                        <p:tgtEl>
                                          <p:spTgt spid="3">
                                            <p:txEl>
                                              <p:pRg st="7" end="7"/>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wipe(down)">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850</TotalTime>
  <Words>651</Words>
  <Application>Microsoft Office PowerPoint</Application>
  <PresentationFormat>Custom</PresentationFormat>
  <Paragraphs>106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Ecology of diseases-II</vt:lpstr>
      <vt:lpstr>Ecosystem</vt:lpstr>
      <vt:lpstr>Ecosystem</vt:lpstr>
      <vt:lpstr>Ecosystem</vt:lpstr>
      <vt:lpstr>Ecosystem</vt:lpstr>
      <vt:lpstr>Ecosystem</vt:lpstr>
      <vt:lpstr>Ecosystem</vt:lpstr>
      <vt:lpstr>Landscape epidemiology</vt:lpstr>
      <vt:lpstr>Landscape epidemiology</vt:lpstr>
      <vt:lpstr>Landscape epidemiology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of diseases</dc:title>
  <dc:creator>Epidemiology lab 1</dc:creator>
  <cp:lastModifiedBy>user</cp:lastModifiedBy>
  <cp:revision>53</cp:revision>
  <dcterms:created xsi:type="dcterms:W3CDTF">2020-05-11T10:01:15Z</dcterms:created>
  <dcterms:modified xsi:type="dcterms:W3CDTF">2020-05-28T14:45:35Z</dcterms:modified>
</cp:coreProperties>
</file>