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18-May-20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18-May-20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18-May-20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18-May-20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0" y="2286000"/>
            <a:ext cx="9144000" cy="4572000"/>
          </a:xfrm>
        </p:spPr>
        <p:txBody>
          <a:bodyPr/>
          <a:lstStyle/>
          <a:p>
            <a:pPr eaLnBrk="1" hangingPunct="1"/>
            <a:r>
              <a:rPr lang="en-IN" altLang="en-US" sz="3100" b="1" dirty="0" smtClean="0">
                <a:solidFill>
                  <a:srgbClr val="000066"/>
                </a:solidFill>
                <a:latin typeface="Bookman Old Style" pitchFamily="18" charset="0"/>
              </a:rPr>
              <a:t>GALACTOPOIESIS</a:t>
            </a:r>
            <a:r>
              <a:rPr lang="en-IN" altLang="en-US" sz="3100" b="1" dirty="0" smtClean="0">
                <a:solidFill>
                  <a:srgbClr val="000066"/>
                </a:solidFill>
                <a:latin typeface="Bookman Old Style" pitchFamily="18" charset="0"/>
              </a:rPr>
              <a:t/>
            </a:r>
            <a:br>
              <a:rPr lang="en-IN" altLang="en-US" sz="3100" b="1" dirty="0" smtClean="0">
                <a:solidFill>
                  <a:srgbClr val="000066"/>
                </a:solidFill>
                <a:latin typeface="Bookman Old Style" pitchFamily="18" charset="0"/>
              </a:rPr>
            </a:br>
            <a:r>
              <a:rPr lang="en-IN" altLang="en-US" sz="3100" b="1" dirty="0" smtClean="0">
                <a:solidFill>
                  <a:srgbClr val="000066"/>
                </a:solidFill>
                <a:latin typeface="Bookman Old Style" pitchFamily="18" charset="0"/>
              </a:rPr>
              <a:t/>
            </a:r>
            <a:br>
              <a:rPr lang="en-IN" altLang="en-US" sz="3100" b="1" dirty="0" smtClean="0">
                <a:solidFill>
                  <a:srgbClr val="000066"/>
                </a:solidFill>
                <a:latin typeface="Bookman Old Style" pitchFamily="18" charset="0"/>
              </a:rPr>
            </a:br>
            <a:r>
              <a:rPr lang="en-IN" altLang="en-US" sz="3100" b="1" dirty="0" smtClean="0">
                <a:solidFill>
                  <a:srgbClr val="000066"/>
                </a:solidFill>
                <a:latin typeface="Bookman Old Style" pitchFamily="18" charset="0"/>
              </a:rPr>
              <a:t/>
            </a:r>
            <a:br>
              <a:rPr lang="en-IN" altLang="en-US" sz="3100" b="1" dirty="0" smtClean="0">
                <a:solidFill>
                  <a:srgbClr val="000066"/>
                </a:solidFill>
                <a:latin typeface="Bookman Old Style" pitchFamily="18" charset="0"/>
              </a:rPr>
            </a:br>
            <a:r>
              <a:rPr lang="en-IN" altLang="en-US" sz="3100" b="1" dirty="0" smtClean="0">
                <a:solidFill>
                  <a:srgbClr val="000066"/>
                </a:solidFill>
                <a:latin typeface="Bookman Old Style" pitchFamily="18" charset="0"/>
              </a:rPr>
              <a:t/>
            </a:r>
            <a:br>
              <a:rPr lang="en-IN" altLang="en-US" sz="3100" b="1" dirty="0" smtClean="0">
                <a:solidFill>
                  <a:srgbClr val="000066"/>
                </a:solidFill>
                <a:latin typeface="Bookman Old Style" pitchFamily="18" charset="0"/>
              </a:rPr>
            </a:br>
            <a:r>
              <a:rPr lang="en-IN" altLang="en-US" sz="3100" b="1" dirty="0" smtClean="0">
                <a:solidFill>
                  <a:srgbClr val="000066"/>
                </a:solidFill>
                <a:latin typeface="Bookman Old Style" pitchFamily="18" charset="0"/>
              </a:rPr>
              <a:t>Dr Pramod Kumar</a:t>
            </a:r>
            <a:br>
              <a:rPr lang="en-IN" altLang="en-US" sz="3100" b="1" dirty="0" smtClean="0">
                <a:solidFill>
                  <a:srgbClr val="000066"/>
                </a:solidFill>
                <a:latin typeface="Bookman Old Style" pitchFamily="18" charset="0"/>
              </a:rPr>
            </a:br>
            <a:r>
              <a:rPr lang="en-IN" altLang="en-US" sz="3100" b="1" dirty="0" smtClean="0">
                <a:solidFill>
                  <a:srgbClr val="000066"/>
                </a:solidFill>
                <a:latin typeface="Bookman Old Style" pitchFamily="18" charset="0"/>
              </a:rPr>
              <a:t>Bihar Veterinary College</a:t>
            </a:r>
            <a:br>
              <a:rPr lang="en-IN" altLang="en-US" sz="3100" b="1" dirty="0" smtClean="0">
                <a:solidFill>
                  <a:srgbClr val="000066"/>
                </a:solidFill>
                <a:latin typeface="Bookman Old Style" pitchFamily="18" charset="0"/>
              </a:rPr>
            </a:br>
            <a:r>
              <a:rPr lang="en-IN" altLang="en-US" sz="3100" b="1" dirty="0" smtClean="0">
                <a:solidFill>
                  <a:srgbClr val="000066"/>
                </a:solidFill>
                <a:latin typeface="Bookman Old Style" pitchFamily="18" charset="0"/>
              </a:rPr>
              <a:t>Bihar Animal Sciences University</a:t>
            </a:r>
            <a:br>
              <a:rPr lang="en-IN" altLang="en-US" sz="3100" b="1" dirty="0" smtClean="0">
                <a:solidFill>
                  <a:srgbClr val="000066"/>
                </a:solidFill>
                <a:latin typeface="Bookman Old Style" pitchFamily="18" charset="0"/>
              </a:rPr>
            </a:br>
            <a:r>
              <a:rPr lang="en-IN" altLang="en-US" sz="3100" b="1" dirty="0" smtClean="0">
                <a:solidFill>
                  <a:srgbClr val="000066"/>
                </a:solidFill>
                <a:latin typeface="Bookman Old Style" pitchFamily="18" charset="0"/>
              </a:rPr>
              <a:t> Patna</a:t>
            </a:r>
          </a:p>
        </p:txBody>
      </p:sp>
      <p:pic>
        <p:nvPicPr>
          <p:cNvPr id="2051" name="Picture 3" descr="C:\Users\BVC\Desktop\BASU-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146685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 descr="C:\Users\BVC\Desktop\Colour_Logo_BV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10525" y="152400"/>
            <a:ext cx="79057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7912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	Progesterone </a:t>
            </a:r>
            <a:r>
              <a:rPr lang="en-US" dirty="0" smtClean="0"/>
              <a:t>and estrogen stimulate proliferation of secretory tissues. In vivo, sequential addition of </a:t>
            </a:r>
            <a:r>
              <a:rPr lang="en-US" dirty="0" smtClean="0"/>
              <a:t>insulin, </a:t>
            </a:r>
            <a:r>
              <a:rPr lang="en-US" dirty="0" err="1" smtClean="0"/>
              <a:t>glucocorticoid</a:t>
            </a:r>
            <a:r>
              <a:rPr lang="en-US" dirty="0" smtClean="0"/>
              <a:t> and </a:t>
            </a:r>
            <a:r>
              <a:rPr lang="en-US" dirty="0" err="1" smtClean="0"/>
              <a:t>prolactin</a:t>
            </a:r>
            <a:r>
              <a:rPr lang="en-US" dirty="0" smtClean="0"/>
              <a:t> leads </a:t>
            </a:r>
            <a:r>
              <a:rPr lang="en-US" dirty="0" smtClean="0"/>
              <a:t>to biosynthesis of casein and lactose. </a:t>
            </a:r>
            <a:r>
              <a:rPr lang="en-US" dirty="0" smtClean="0"/>
              <a:t>Progesterone inhibits </a:t>
            </a:r>
            <a:r>
              <a:rPr lang="en-US" dirty="0" smtClean="0"/>
              <a:t>differentiation of secretory </a:t>
            </a:r>
            <a:r>
              <a:rPr lang="en-US" dirty="0" smtClean="0"/>
              <a:t>cells. </a:t>
            </a:r>
            <a:r>
              <a:rPr lang="en-US" dirty="0" smtClean="0"/>
              <a:t>Sensitivity of individual cells to </a:t>
            </a:r>
            <a:r>
              <a:rPr lang="en-US" dirty="0" err="1" smtClean="0"/>
              <a:t>progestational</a:t>
            </a:r>
            <a:r>
              <a:rPr lang="en-US" dirty="0" smtClean="0"/>
              <a:t> inhibition may decrease variably which may be interdependent upon relative increases in estrogen, </a:t>
            </a:r>
            <a:r>
              <a:rPr lang="en-US" dirty="0" err="1" smtClean="0"/>
              <a:t>prolactin</a:t>
            </a:r>
            <a:r>
              <a:rPr lang="en-US" dirty="0" smtClean="0"/>
              <a:t>, </a:t>
            </a:r>
            <a:r>
              <a:rPr lang="en-US" dirty="0" smtClean="0"/>
              <a:t>corticoids </a:t>
            </a:r>
            <a:r>
              <a:rPr lang="en-US" dirty="0" smtClean="0"/>
              <a:t>and growth hormone to cause asynchronies </a:t>
            </a:r>
            <a:r>
              <a:rPr lang="en-US" dirty="0" smtClean="0"/>
              <a:t>at </a:t>
            </a:r>
            <a:r>
              <a:rPr lang="en-US" dirty="0" smtClean="0"/>
              <a:t>calving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3238"/>
            <a:ext cx="8229600" cy="14017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Galactopoiesis</a:t>
            </a:r>
            <a:r>
              <a:rPr lang="en-US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maintainance</a:t>
            </a:r>
            <a:r>
              <a:rPr lang="en-US" dirty="0" smtClean="0"/>
              <a:t> of lactation)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55837"/>
            <a:ext cx="8229600" cy="4525963"/>
          </a:xfrm>
        </p:spPr>
        <p:txBody>
          <a:bodyPr/>
          <a:lstStyle/>
          <a:p>
            <a:pPr marL="273050" indent="-273050"/>
            <a:r>
              <a:rPr lang="en-US" dirty="0" err="1" smtClean="0"/>
              <a:t>Prolactin</a:t>
            </a:r>
            <a:endParaRPr lang="en-US" dirty="0" smtClean="0"/>
          </a:p>
          <a:p>
            <a:pPr marL="273050" indent="-273050"/>
            <a:r>
              <a:rPr lang="en-US" dirty="0" smtClean="0"/>
              <a:t>GH</a:t>
            </a:r>
          </a:p>
          <a:p>
            <a:pPr marL="273050" indent="-273050"/>
            <a:r>
              <a:rPr lang="en-US" dirty="0" smtClean="0"/>
              <a:t>Cortisol</a:t>
            </a:r>
          </a:p>
          <a:p>
            <a:pPr marL="273050" indent="-273050"/>
            <a:r>
              <a:rPr lang="en-US" dirty="0" smtClean="0"/>
              <a:t>PTH</a:t>
            </a:r>
          </a:p>
          <a:p>
            <a:pPr marL="273050" indent="-273050"/>
            <a:r>
              <a:rPr lang="en-US" dirty="0" smtClean="0"/>
              <a:t>Insulin</a:t>
            </a:r>
            <a:endParaRPr lang="en-US" dirty="0" smtClean="0"/>
          </a:p>
          <a:p>
            <a:pPr marL="273050" indent="-273050"/>
            <a:r>
              <a:rPr lang="en-US" dirty="0" err="1" smtClean="0"/>
              <a:t>Oxytocin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742950"/>
          </a:xfrm>
          <a:noFill/>
          <a:ln w="38100">
            <a:solidFill>
              <a:srgbClr val="FF99CC"/>
            </a:solidFill>
          </a:ln>
        </p:spPr>
        <p:txBody>
          <a:bodyPr lIns="0" rIns="0" bIns="0" anchor="b"/>
          <a:lstStyle/>
          <a:p>
            <a:pPr eaLnBrk="1" hangingPunct="1"/>
            <a:r>
              <a:rPr lang="en-US" sz="4000" dirty="0" smtClean="0">
                <a:solidFill>
                  <a:schemeClr val="tx1"/>
                </a:solidFill>
              </a:rPr>
              <a:t>Ejection of Milk: </a:t>
            </a:r>
            <a:r>
              <a:rPr lang="en-US" sz="4000" dirty="0" err="1" smtClean="0">
                <a:solidFill>
                  <a:schemeClr val="tx1"/>
                </a:solidFill>
              </a:rPr>
              <a:t>Oxytocin</a:t>
            </a:r>
            <a:endParaRPr lang="en-US" sz="4000" dirty="0" smtClean="0">
              <a:solidFill>
                <a:schemeClr val="tx1"/>
              </a:solidFill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1143000"/>
          </a:xfrm>
        </p:spPr>
        <p:txBody>
          <a:bodyPr/>
          <a:lstStyle/>
          <a:p>
            <a:pPr marL="273050" indent="-273050" eaLnBrk="1" hangingPunct="1">
              <a:lnSpc>
                <a:spcPct val="90000"/>
              </a:lnSpc>
            </a:pPr>
            <a:r>
              <a:rPr lang="en-US" dirty="0" smtClean="0"/>
              <a:t>Milk let down reflex or </a:t>
            </a:r>
            <a:r>
              <a:rPr lang="en-US" dirty="0" smtClean="0"/>
              <a:t>suckling </a:t>
            </a:r>
            <a:r>
              <a:rPr lang="en-US" dirty="0" smtClean="0"/>
              <a:t>reflex</a:t>
            </a:r>
          </a:p>
          <a:p>
            <a:pPr marL="273050" indent="-273050" eaLnBrk="1" hangingPunct="1">
              <a:lnSpc>
                <a:spcPct val="90000"/>
              </a:lnSpc>
            </a:pPr>
            <a:r>
              <a:rPr lang="en-US" dirty="0" err="1" smtClean="0"/>
              <a:t>Neuroendocrine</a:t>
            </a:r>
            <a:r>
              <a:rPr lang="en-US" dirty="0" smtClean="0"/>
              <a:t> reflex</a:t>
            </a:r>
          </a:p>
          <a:p>
            <a:pPr marL="273050" indent="-273050" eaLnBrk="1" hangingPunct="1"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457200" y="3581400"/>
            <a:ext cx="1714124" cy="369332"/>
          </a:xfrm>
          <a:prstGeom prst="rect">
            <a:avLst/>
          </a:prstGeom>
          <a:noFill/>
          <a:ln w="38100">
            <a:solidFill>
              <a:srgbClr val="FFCC99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dirty="0"/>
              <a:t>Suckling of </a:t>
            </a:r>
            <a:r>
              <a:rPr lang="en-US" dirty="0" smtClean="0"/>
              <a:t>teats</a:t>
            </a:r>
            <a:endParaRPr lang="en-US" dirty="0"/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3505200" y="3581400"/>
            <a:ext cx="2898775" cy="369888"/>
          </a:xfrm>
          <a:prstGeom prst="rect">
            <a:avLst/>
          </a:prstGeom>
          <a:noFill/>
          <a:ln w="38100">
            <a:solidFill>
              <a:srgbClr val="0033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dirty="0"/>
              <a:t>Afferent conduction of APs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7315200" y="3505200"/>
            <a:ext cx="1300163" cy="369888"/>
          </a:xfrm>
          <a:prstGeom prst="rect">
            <a:avLst/>
          </a:prstGeom>
          <a:noFill/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spinal cord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7223125" y="5065713"/>
            <a:ext cx="1620838" cy="369887"/>
          </a:xfrm>
          <a:prstGeom prst="rect">
            <a:avLst/>
          </a:prstGeom>
          <a:noFill/>
          <a:ln w="38100">
            <a:solidFill>
              <a:srgbClr val="0033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hypothalamus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2590800" y="38100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>
            <a:off x="6477000" y="38100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>
            <a:off x="7924800" y="40386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923" name="Text Box 11"/>
          <p:cNvSpPr txBox="1">
            <a:spLocks noChangeArrowheads="1"/>
          </p:cNvSpPr>
          <p:nvPr/>
        </p:nvSpPr>
        <p:spPr bwMode="auto">
          <a:xfrm>
            <a:off x="7146925" y="61325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en-GB"/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7467600" y="5943600"/>
            <a:ext cx="1120775" cy="646113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Prolactin</a:t>
            </a:r>
          </a:p>
          <a:p>
            <a:pPr eaLnBrk="1" hangingPunct="1"/>
            <a:r>
              <a:rPr lang="en-US"/>
              <a:t>secretion</a:t>
            </a:r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4937125" y="5065713"/>
            <a:ext cx="1120775" cy="646112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Oxytocin</a:t>
            </a:r>
          </a:p>
          <a:p>
            <a:pPr eaLnBrk="1" hangingPunct="1"/>
            <a:r>
              <a:rPr lang="en-US"/>
              <a:t>secretion</a:t>
            </a: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4191000" y="6172200"/>
            <a:ext cx="2743200" cy="369888"/>
          </a:xfrm>
          <a:prstGeom prst="rect">
            <a:avLst/>
          </a:prstGeom>
          <a:noFill/>
          <a:ln w="38100">
            <a:solidFill>
              <a:srgbClr val="FF66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dirty="0"/>
              <a:t>Increase </a:t>
            </a:r>
            <a:r>
              <a:rPr lang="en-US" dirty="0" smtClean="0"/>
              <a:t>milk </a:t>
            </a:r>
            <a:r>
              <a:rPr lang="en-US" dirty="0"/>
              <a:t>in the alveoli </a:t>
            </a: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1066800" y="4343400"/>
            <a:ext cx="3941763" cy="369888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Contraction of the myoepithelial cells</a:t>
            </a:r>
          </a:p>
        </p:txBody>
      </p:sp>
      <p:sp>
        <p:nvSpPr>
          <p:cNvPr id="15376" name="AutoShape 16"/>
          <p:cNvSpPr>
            <a:spLocks noChangeArrowheads="1"/>
          </p:cNvSpPr>
          <p:nvPr/>
        </p:nvSpPr>
        <p:spPr bwMode="auto">
          <a:xfrm>
            <a:off x="609600" y="5029200"/>
            <a:ext cx="2667000" cy="914400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/>
              <a:t>Ejection of milk</a:t>
            </a:r>
          </a:p>
        </p:txBody>
      </p:sp>
      <p:sp>
        <p:nvSpPr>
          <p:cNvPr id="15378" name="Line 18"/>
          <p:cNvSpPr>
            <a:spLocks noChangeShapeType="1"/>
          </p:cNvSpPr>
          <p:nvPr/>
        </p:nvSpPr>
        <p:spPr bwMode="auto">
          <a:xfrm>
            <a:off x="8001000" y="55626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79" name="Line 19"/>
          <p:cNvSpPr>
            <a:spLocks noChangeShapeType="1"/>
          </p:cNvSpPr>
          <p:nvPr/>
        </p:nvSpPr>
        <p:spPr bwMode="auto">
          <a:xfrm flipH="1">
            <a:off x="6172200" y="5257800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80" name="Line 20"/>
          <p:cNvSpPr>
            <a:spLocks noChangeShapeType="1"/>
          </p:cNvSpPr>
          <p:nvPr/>
        </p:nvSpPr>
        <p:spPr bwMode="auto">
          <a:xfrm flipH="1" flipV="1">
            <a:off x="5105400" y="4572000"/>
            <a:ext cx="3810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81" name="Line 21"/>
          <p:cNvSpPr>
            <a:spLocks noChangeShapeType="1"/>
          </p:cNvSpPr>
          <p:nvPr/>
        </p:nvSpPr>
        <p:spPr bwMode="auto">
          <a:xfrm>
            <a:off x="1981200" y="48006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82" name="Line 22"/>
          <p:cNvSpPr>
            <a:spLocks noChangeShapeType="1"/>
          </p:cNvSpPr>
          <p:nvPr/>
        </p:nvSpPr>
        <p:spPr bwMode="auto">
          <a:xfrm flipH="1">
            <a:off x="7010400" y="6324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5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5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nimBg="1"/>
      <p:bldP spid="15365" grpId="0" animBg="1"/>
      <p:bldP spid="15366" grpId="0" animBg="1"/>
      <p:bldP spid="15367" grpId="0" animBg="1"/>
      <p:bldP spid="15368" grpId="0" animBg="1"/>
      <p:bldP spid="15369" grpId="0" animBg="1"/>
      <p:bldP spid="15370" grpId="0" animBg="1"/>
      <p:bldP spid="15372" grpId="0" animBg="1"/>
      <p:bldP spid="15373" grpId="0" animBg="1"/>
      <p:bldP spid="15374" grpId="0" animBg="1"/>
      <p:bldP spid="15375" grpId="0" animBg="1"/>
      <p:bldP spid="15376" grpId="0" animBg="1"/>
      <p:bldP spid="15378" grpId="0" animBg="1"/>
      <p:bldP spid="15379" grpId="0" animBg="1"/>
      <p:bldP spid="15380" grpId="0" animBg="1"/>
      <p:bldP spid="15381" grpId="0" animBg="1"/>
      <p:bldP spid="1538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Role of hormones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sz="2800" dirty="0" smtClean="0"/>
              <a:t>Estrogen &amp; Progesterone </a:t>
            </a:r>
            <a:r>
              <a:rPr lang="en-IN" sz="2800" dirty="0" smtClean="0"/>
              <a:t>specific effect of both these hormones is to inhibit the actual secretion of </a:t>
            </a:r>
            <a:r>
              <a:rPr lang="en-IN" sz="2800" dirty="0" smtClean="0"/>
              <a:t>milk</a:t>
            </a:r>
          </a:p>
          <a:p>
            <a:pPr algn="just" eaLnBrk="1" hangingPunct="1">
              <a:buNone/>
            </a:pPr>
            <a:endParaRPr lang="en-IN" sz="2800" dirty="0" smtClean="0"/>
          </a:p>
          <a:p>
            <a:pPr algn="just" eaLnBrk="1" hangingPunct="1">
              <a:lnSpc>
                <a:spcPct val="90000"/>
              </a:lnSpc>
            </a:pPr>
            <a:r>
              <a:rPr lang="en-US" sz="2800" dirty="0" err="1" smtClean="0"/>
              <a:t>Prolactin</a:t>
            </a:r>
            <a:r>
              <a:rPr lang="en-US" sz="2800" dirty="0" smtClean="0"/>
              <a:t>: stimulates milk </a:t>
            </a:r>
            <a:r>
              <a:rPr lang="en-US" sz="2800" dirty="0" smtClean="0"/>
              <a:t>production</a:t>
            </a:r>
          </a:p>
          <a:p>
            <a:pPr algn="just" eaLnBrk="1" hangingPunct="1">
              <a:lnSpc>
                <a:spcPct val="90000"/>
              </a:lnSpc>
              <a:buNone/>
            </a:pPr>
            <a:endParaRPr lang="en-US" sz="2800" dirty="0" smtClean="0"/>
          </a:p>
          <a:p>
            <a:pPr algn="just" eaLnBrk="1" hangingPunct="1">
              <a:lnSpc>
                <a:spcPct val="90000"/>
              </a:lnSpc>
            </a:pPr>
            <a:r>
              <a:rPr lang="en-US" sz="2800" dirty="0" err="1" smtClean="0"/>
              <a:t>Oxytocin</a:t>
            </a:r>
            <a:r>
              <a:rPr lang="en-US" sz="2800" dirty="0" smtClean="0"/>
              <a:t>: stimulates milk </a:t>
            </a:r>
            <a:r>
              <a:rPr lang="en-US" sz="2800" dirty="0" smtClean="0"/>
              <a:t>release</a:t>
            </a:r>
          </a:p>
          <a:p>
            <a:pPr algn="just" eaLnBrk="1" hangingPunct="1">
              <a:lnSpc>
                <a:spcPct val="90000"/>
              </a:lnSpc>
              <a:buNone/>
            </a:pPr>
            <a:endParaRPr lang="en-US" sz="2800" dirty="0" smtClean="0"/>
          </a:p>
          <a:p>
            <a:pPr algn="just" eaLnBrk="1" hangingPunct="1">
              <a:lnSpc>
                <a:spcPct val="150000"/>
              </a:lnSpc>
            </a:pPr>
            <a:r>
              <a:rPr lang="en-IN" sz="2800" dirty="0" smtClean="0"/>
              <a:t>Human chorionic </a:t>
            </a:r>
            <a:r>
              <a:rPr lang="en-IN" sz="2800" dirty="0" err="1" smtClean="0"/>
              <a:t>somatomammotropin</a:t>
            </a:r>
            <a:r>
              <a:rPr lang="en-IN" sz="2800" dirty="0" smtClean="0"/>
              <a:t>: </a:t>
            </a:r>
            <a:r>
              <a:rPr lang="en-IN" sz="2800" dirty="0" err="1" smtClean="0"/>
              <a:t>lactogenic</a:t>
            </a:r>
            <a:r>
              <a:rPr lang="en-IN" sz="2800" dirty="0" smtClean="0"/>
              <a:t> </a:t>
            </a:r>
            <a:r>
              <a:rPr lang="en-IN" sz="2800" dirty="0" smtClean="0"/>
              <a:t>properties and </a:t>
            </a:r>
            <a:r>
              <a:rPr lang="en-IN" sz="2800" dirty="0" smtClean="0"/>
              <a:t>support action </a:t>
            </a:r>
            <a:r>
              <a:rPr lang="en-IN" sz="2800" dirty="0" smtClean="0"/>
              <a:t>of </a:t>
            </a:r>
            <a:r>
              <a:rPr lang="en-IN" sz="2800" dirty="0" err="1" smtClean="0"/>
              <a:t>prolactin</a:t>
            </a:r>
            <a:endParaRPr lang="en-IN" sz="2800" dirty="0" smtClean="0"/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/>
            <a:endParaRPr lang="en-IN" sz="2800" dirty="0" smtClean="0"/>
          </a:p>
          <a:p>
            <a:pPr eaLnBrk="1" hangingPunct="1"/>
            <a:endParaRPr lang="en-IN" sz="2800" i="1" u="sng" dirty="0" smtClean="0">
              <a:solidFill>
                <a:srgbClr val="FF0000"/>
              </a:solidFill>
            </a:endParaRPr>
          </a:p>
          <a:p>
            <a:pPr algn="ctr" eaLnBrk="1" hangingPunct="1">
              <a:buFontTx/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90</Words>
  <Application>Microsoft Office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GALACTOPOIESIS    Dr Pramod Kumar Bihar Veterinary College Bihar Animal Sciences University  Patna</vt:lpstr>
      <vt:lpstr>Slide 2</vt:lpstr>
      <vt:lpstr>Galactopoiesis  (maintainance of lactation) </vt:lpstr>
      <vt:lpstr>Ejection of Milk: Oxytocin</vt:lpstr>
      <vt:lpstr>Role of hormones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GALACTOPOIESIS    Dr Pramod Kumar Bihar Veterinary College Bihar Animal Sciences University  Patna</dc:title>
  <dc:creator>Aranay</dc:creator>
  <cp:lastModifiedBy>Hp</cp:lastModifiedBy>
  <cp:revision>3</cp:revision>
  <dcterms:created xsi:type="dcterms:W3CDTF">2006-08-16T00:00:00Z</dcterms:created>
  <dcterms:modified xsi:type="dcterms:W3CDTF">2020-05-17T19:10:05Z</dcterms:modified>
</cp:coreProperties>
</file>