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3" r:id="rId5"/>
    <p:sldId id="264" r:id="rId6"/>
    <p:sldId id="266" r:id="rId7"/>
    <p:sldId id="267" r:id="rId8"/>
    <p:sldId id="270" r:id="rId9"/>
    <p:sldId id="271" r:id="rId10"/>
    <p:sldId id="273" r:id="rId11"/>
    <p:sldId id="274" r:id="rId12"/>
    <p:sldId id="279" r:id="rId13"/>
    <p:sldId id="282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3DBC-C1A6-488B-BEA5-74AAC02CC7FD}" type="datetimeFigureOut">
              <a:rPr lang="en-IN" smtClean="0"/>
              <a:pPr/>
              <a:t>05-05-2020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FEAF-AA21-4EE6-BF85-5ED7A2CA46E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3DBC-C1A6-488B-BEA5-74AAC02CC7FD}" type="datetimeFigureOut">
              <a:rPr lang="en-IN" smtClean="0"/>
              <a:pPr/>
              <a:t>05-05-2020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FEAF-AA21-4EE6-BF85-5ED7A2CA46E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3DBC-C1A6-488B-BEA5-74AAC02CC7FD}" type="datetimeFigureOut">
              <a:rPr lang="en-IN" smtClean="0"/>
              <a:pPr/>
              <a:t>05-05-2020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FEAF-AA21-4EE6-BF85-5ED7A2CA46E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3DBC-C1A6-488B-BEA5-74AAC02CC7FD}" type="datetimeFigureOut">
              <a:rPr lang="en-IN" smtClean="0"/>
              <a:pPr/>
              <a:t>05-05-2020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FEAF-AA21-4EE6-BF85-5ED7A2CA46E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3DBC-C1A6-488B-BEA5-74AAC02CC7FD}" type="datetimeFigureOut">
              <a:rPr lang="en-IN" smtClean="0"/>
              <a:pPr/>
              <a:t>05-05-2020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FEAF-AA21-4EE6-BF85-5ED7A2CA46E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3DBC-C1A6-488B-BEA5-74AAC02CC7FD}" type="datetimeFigureOut">
              <a:rPr lang="en-IN" smtClean="0"/>
              <a:pPr/>
              <a:t>05-05-2020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FEAF-AA21-4EE6-BF85-5ED7A2CA46E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3DBC-C1A6-488B-BEA5-74AAC02CC7FD}" type="datetimeFigureOut">
              <a:rPr lang="en-IN" smtClean="0"/>
              <a:pPr/>
              <a:t>05-05-2020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FEAF-AA21-4EE6-BF85-5ED7A2CA46E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3DBC-C1A6-488B-BEA5-74AAC02CC7FD}" type="datetimeFigureOut">
              <a:rPr lang="en-IN" smtClean="0"/>
              <a:pPr/>
              <a:t>05-05-2020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FEAF-AA21-4EE6-BF85-5ED7A2CA46E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3DBC-C1A6-488B-BEA5-74AAC02CC7FD}" type="datetimeFigureOut">
              <a:rPr lang="en-IN" smtClean="0"/>
              <a:pPr/>
              <a:t>05-05-2020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FEAF-AA21-4EE6-BF85-5ED7A2CA46E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3DBC-C1A6-488B-BEA5-74AAC02CC7FD}" type="datetimeFigureOut">
              <a:rPr lang="en-IN" smtClean="0"/>
              <a:pPr/>
              <a:t>05-05-2020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FEAF-AA21-4EE6-BF85-5ED7A2CA46E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3DBC-C1A6-488B-BEA5-74AAC02CC7FD}" type="datetimeFigureOut">
              <a:rPr lang="en-IN" smtClean="0"/>
              <a:pPr/>
              <a:t>05-05-2020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FEAF-AA21-4EE6-BF85-5ED7A2CA46E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73DBC-C1A6-488B-BEA5-74AAC02CC7FD}" type="datetimeFigureOut">
              <a:rPr lang="en-IN" smtClean="0"/>
              <a:pPr/>
              <a:t>05-05-2020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8FEAF-AA21-4EE6-BF85-5ED7A2CA46E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260649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Hypomagnesaemic</a:t>
            </a:r>
            <a:r>
              <a:rPr lang="en-IN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Tetany</a:t>
            </a:r>
          </a:p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(Lactation Tetany, Grass Staggers, Grass Tetany)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12&#10;Dr Ghanem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92696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13&#10;Dr Ghanem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92696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DIAGNOSIS</a:t>
            </a:r>
            <a:endParaRPr lang="en-IN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dirty="0" smtClean="0"/>
              <a:t> History</a:t>
            </a:r>
            <a:r>
              <a:rPr lang="en-IN" dirty="0"/>
              <a:t>: </a:t>
            </a:r>
          </a:p>
          <a:p>
            <a:r>
              <a:rPr lang="en-IN" dirty="0" smtClean="0"/>
              <a:t>Clinical </a:t>
            </a:r>
            <a:r>
              <a:rPr lang="en-IN" dirty="0"/>
              <a:t>signs</a:t>
            </a:r>
            <a:r>
              <a:rPr lang="en-IN" dirty="0" smtClean="0"/>
              <a:t>:</a:t>
            </a:r>
          </a:p>
          <a:p>
            <a:pPr>
              <a:buNone/>
            </a:pPr>
            <a:r>
              <a:rPr lang="en-IN" dirty="0" smtClean="0"/>
              <a:t>(</a:t>
            </a:r>
            <a:r>
              <a:rPr lang="en-IN" dirty="0"/>
              <a:t>C) Laboratory diagnosis</a:t>
            </a:r>
            <a:r>
              <a:rPr lang="en-IN" dirty="0" smtClean="0"/>
              <a:t>:</a:t>
            </a:r>
          </a:p>
          <a:p>
            <a:pPr>
              <a:buNone/>
            </a:pPr>
            <a:r>
              <a:rPr lang="en-IN" dirty="0" smtClean="0"/>
              <a:t>(</a:t>
            </a:r>
            <a:r>
              <a:rPr lang="en-IN" dirty="0"/>
              <a:t>a) Serum magnesium level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(</a:t>
            </a:r>
            <a:r>
              <a:rPr lang="en-IN" dirty="0"/>
              <a:t>b) Low urine magnesium level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dirty="0" smtClean="0"/>
              <a:t>(</a:t>
            </a:r>
            <a:r>
              <a:rPr lang="en-IN" dirty="0"/>
              <a:t>c) Low CSF magnesium level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dirty="0" smtClean="0"/>
              <a:t>(</a:t>
            </a:r>
            <a:r>
              <a:rPr lang="en-IN" dirty="0"/>
              <a:t>d) Bone biopsy from ribs commonly revealed disturbed Ca: Mag. ratio</a:t>
            </a:r>
            <a:r>
              <a:rPr lang="en-IN" dirty="0" smtClean="0"/>
              <a:t>.</a:t>
            </a:r>
          </a:p>
          <a:p>
            <a:r>
              <a:rPr lang="en-IN" dirty="0" smtClean="0"/>
              <a:t>(</a:t>
            </a:r>
            <a:r>
              <a:rPr lang="en-IN" dirty="0"/>
              <a:t>D) Diagnostic therapy (Therapeutic diagnosis): </a:t>
            </a:r>
          </a:p>
          <a:p>
            <a:r>
              <a:rPr lang="en-IN" dirty="0" smtClean="0"/>
              <a:t>Diseased </a:t>
            </a:r>
            <a:r>
              <a:rPr lang="en-IN" dirty="0"/>
              <a:t>animals respond well to calcium-magnesium therapy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b="1" dirty="0" smtClean="0"/>
              <a:t>Differential diagnosis</a:t>
            </a:r>
          </a:p>
          <a:p>
            <a:r>
              <a:rPr lang="en-IN" dirty="0" smtClean="0"/>
              <a:t>BSE</a:t>
            </a:r>
          </a:p>
          <a:p>
            <a:r>
              <a:rPr lang="en-IN" dirty="0" smtClean="0"/>
              <a:t>Rabies</a:t>
            </a:r>
          </a:p>
          <a:p>
            <a:r>
              <a:rPr lang="en-IN" dirty="0" smtClean="0"/>
              <a:t>Encephalomyelitis</a:t>
            </a:r>
          </a:p>
          <a:p>
            <a:r>
              <a:rPr lang="en-IN" dirty="0" smtClean="0"/>
              <a:t>Poisoning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TREATMENT</a:t>
            </a:r>
            <a:endParaRPr lang="en-IN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Contraindicated </a:t>
            </a:r>
            <a:r>
              <a:rPr lang="en-IN" dirty="0"/>
              <a:t>to use Mg compounds alone (may cause cardiac arrest</a:t>
            </a:r>
            <a:r>
              <a:rPr lang="en-IN" dirty="0" smtClean="0"/>
              <a:t>).</a:t>
            </a:r>
          </a:p>
          <a:p>
            <a:r>
              <a:rPr lang="en-IN" dirty="0" smtClean="0"/>
              <a:t>Safe </a:t>
            </a:r>
            <a:r>
              <a:rPr lang="en-IN" dirty="0"/>
              <a:t>therapy to use combined calcium- magnesium preparations as follow: </a:t>
            </a:r>
          </a:p>
          <a:p>
            <a:r>
              <a:rPr lang="en-IN" dirty="0" smtClean="0"/>
              <a:t>1- </a:t>
            </a:r>
            <a:r>
              <a:rPr lang="en-IN" dirty="0"/>
              <a:t>Calcium </a:t>
            </a:r>
            <a:r>
              <a:rPr lang="en-IN" dirty="0" err="1"/>
              <a:t>borogluconate</a:t>
            </a:r>
            <a:r>
              <a:rPr lang="en-IN" dirty="0"/>
              <a:t> 15% (I/V 500 ml</a:t>
            </a:r>
            <a:r>
              <a:rPr lang="en-IN" dirty="0" smtClean="0"/>
              <a:t>).</a:t>
            </a:r>
          </a:p>
          <a:p>
            <a:r>
              <a:rPr lang="en-IN" dirty="0" smtClean="0"/>
              <a:t>2- </a:t>
            </a:r>
            <a:r>
              <a:rPr lang="en-IN" dirty="0"/>
              <a:t>Followed by: Magnesium lactate 15% (S/C 250 ml</a:t>
            </a:r>
            <a:r>
              <a:rPr lang="en-IN" dirty="0" smtClean="0"/>
              <a:t>).</a:t>
            </a:r>
          </a:p>
          <a:p>
            <a:r>
              <a:rPr lang="en-IN" dirty="0" smtClean="0"/>
              <a:t> </a:t>
            </a:r>
            <a:r>
              <a:rPr lang="en-IN" dirty="0"/>
              <a:t>3- Followed by: Magnesium sulphate (oral 125 gram). </a:t>
            </a:r>
          </a:p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PREVENTION OF THE DISEASE</a:t>
            </a:r>
            <a:endParaRPr lang="en-IN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1</a:t>
            </a:r>
            <a:r>
              <a:rPr lang="en-IN" dirty="0" smtClean="0"/>
              <a:t>- </a:t>
            </a:r>
            <a:r>
              <a:rPr lang="en-IN" dirty="0"/>
              <a:t>Magnesium supplementation of diet with crude magnesium 60 gm/head which can be mixed with </a:t>
            </a:r>
            <a:r>
              <a:rPr lang="en-IN" dirty="0" smtClean="0"/>
              <a:t>molasses:</a:t>
            </a:r>
          </a:p>
          <a:p>
            <a:r>
              <a:rPr lang="en-IN" dirty="0" smtClean="0"/>
              <a:t>2- </a:t>
            </a:r>
            <a:r>
              <a:rPr lang="en-IN" dirty="0"/>
              <a:t>Magnesium Bullets placed in reticulum for slow liberation of constant traces of magnesium daily for long period as long as several months or even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743200"/>
            <a:ext cx="5257800" cy="255454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r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THANKS YOU !</a:t>
            </a:r>
            <a:endParaRPr lang="en-US" sz="8000" dirty="0"/>
          </a:p>
        </p:txBody>
      </p:sp>
    </p:spTree>
    <p:extLst>
      <p:ext uri="{BB962C8B-B14F-4D97-AF65-F5344CB8AC3E}">
        <p14:creationId xmlns="" xmlns:p14="http://schemas.microsoft.com/office/powerpoint/2010/main" val="12048210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IN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Highly </a:t>
            </a:r>
            <a:r>
              <a:rPr lang="en-IN" dirty="0"/>
              <a:t>fatal metabolic diseases of lactating ruminants, characterized clinically by hyperaesthesia, </a:t>
            </a:r>
            <a:r>
              <a:rPr lang="en-IN" dirty="0" smtClean="0"/>
              <a:t>tetany, convulsions &amp; death</a:t>
            </a:r>
          </a:p>
          <a:p>
            <a:pPr>
              <a:buNone/>
            </a:pPr>
            <a:r>
              <a:rPr lang="en-IN" b="1" dirty="0" smtClean="0"/>
              <a:t>Incidence :</a:t>
            </a:r>
          </a:p>
          <a:p>
            <a:pPr>
              <a:buNone/>
            </a:pPr>
            <a:r>
              <a:rPr lang="en-IN" dirty="0" smtClean="0"/>
              <a:t>(a)Species incidence : Cattle (sometimes sheep ) </a:t>
            </a:r>
          </a:p>
          <a:p>
            <a:pPr>
              <a:buNone/>
            </a:pPr>
            <a:r>
              <a:rPr lang="en-IN" dirty="0" smtClean="0"/>
              <a:t>(b) Age incidence : 7-10 years old (5-8 Lactation)</a:t>
            </a:r>
          </a:p>
          <a:p>
            <a:pPr>
              <a:buNone/>
            </a:pPr>
            <a:r>
              <a:rPr lang="en-IN" dirty="0" smtClean="0"/>
              <a:t>(c) Time incidence : 2-4 months after parturition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(B) Occurrence: </a:t>
            </a:r>
          </a:p>
          <a:p>
            <a:pPr>
              <a:buNone/>
            </a:pPr>
            <a:r>
              <a:rPr lang="en-IN" dirty="0" smtClean="0"/>
              <a:t>(</a:t>
            </a:r>
            <a:r>
              <a:rPr lang="en-IN" dirty="0"/>
              <a:t>a) Lactating cattle </a:t>
            </a:r>
            <a:r>
              <a:rPr lang="en-IN" dirty="0" smtClean="0"/>
              <a:t>grazing on lush </a:t>
            </a:r>
            <a:r>
              <a:rPr lang="en-IN" dirty="0"/>
              <a:t>pastures and green cereal crops </a:t>
            </a:r>
            <a:r>
              <a:rPr lang="en-IN" dirty="0" smtClean="0"/>
              <a:t>( </a:t>
            </a:r>
            <a:r>
              <a:rPr lang="en-IN" dirty="0"/>
              <a:t>High potassium levels decreases </a:t>
            </a:r>
            <a:r>
              <a:rPr lang="en-IN" dirty="0" smtClean="0"/>
              <a:t>Mg absorption ).</a:t>
            </a:r>
          </a:p>
          <a:p>
            <a:pPr>
              <a:buNone/>
            </a:pPr>
            <a:r>
              <a:rPr lang="en-IN" dirty="0" smtClean="0"/>
              <a:t>(</a:t>
            </a:r>
            <a:r>
              <a:rPr lang="en-IN" dirty="0"/>
              <a:t>b) Lactating cattle fed diet intoxicated with potassium fertilizers or urea (reduces availability of soil magnesium</a:t>
            </a:r>
            <a:r>
              <a:rPr lang="en-IN" dirty="0" smtClean="0"/>
              <a:t>).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PREDISPOSING FACTORS</a:t>
            </a:r>
            <a:endParaRPr lang="en-IN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(</a:t>
            </a:r>
            <a:r>
              <a:rPr lang="en-IN" dirty="0"/>
              <a:t>a) </a:t>
            </a:r>
            <a:r>
              <a:rPr lang="en-IN" b="1" dirty="0"/>
              <a:t>Starvation :</a:t>
            </a:r>
            <a:r>
              <a:rPr lang="en-IN" dirty="0"/>
              <a:t> 24-48 hours depress serum </a:t>
            </a:r>
            <a:r>
              <a:rPr lang="en-IN" dirty="0" smtClean="0"/>
              <a:t>magnesium </a:t>
            </a:r>
            <a:r>
              <a:rPr lang="en-IN" dirty="0"/>
              <a:t>significantly. </a:t>
            </a:r>
          </a:p>
          <a:p>
            <a:pPr>
              <a:buNone/>
            </a:pPr>
            <a:r>
              <a:rPr lang="en-IN" dirty="0" smtClean="0"/>
              <a:t>(</a:t>
            </a:r>
            <a:r>
              <a:rPr lang="en-IN" dirty="0"/>
              <a:t>b) </a:t>
            </a:r>
            <a:r>
              <a:rPr lang="en-IN" b="1" dirty="0" smtClean="0"/>
              <a:t>Diarrhoea </a:t>
            </a:r>
            <a:r>
              <a:rPr lang="en-IN" b="1" dirty="0"/>
              <a:t>:</a:t>
            </a:r>
            <a:r>
              <a:rPr lang="en-IN" dirty="0"/>
              <a:t> Reduce magnesium absorption from intestines </a:t>
            </a:r>
          </a:p>
          <a:p>
            <a:pPr>
              <a:buNone/>
            </a:pPr>
            <a:r>
              <a:rPr lang="en-IN" dirty="0" smtClean="0"/>
              <a:t>(</a:t>
            </a:r>
            <a:r>
              <a:rPr lang="en-IN" dirty="0"/>
              <a:t>c) </a:t>
            </a:r>
            <a:r>
              <a:rPr lang="en-IN" b="1" dirty="0"/>
              <a:t>Cold weather stress : </a:t>
            </a:r>
            <a:r>
              <a:rPr lang="en-IN" dirty="0"/>
              <a:t>Increase urinary excretion of </a:t>
            </a:r>
            <a:r>
              <a:rPr lang="en-IN" dirty="0" smtClean="0"/>
              <a:t>magnesium.</a:t>
            </a:r>
          </a:p>
          <a:p>
            <a:pPr>
              <a:buNone/>
            </a:pPr>
            <a:r>
              <a:rPr lang="en-IN" dirty="0" smtClean="0"/>
              <a:t>(</a:t>
            </a:r>
            <a:r>
              <a:rPr lang="en-IN" dirty="0"/>
              <a:t>d) </a:t>
            </a:r>
            <a:r>
              <a:rPr lang="en-IN" b="1" dirty="0"/>
              <a:t>Long transport: </a:t>
            </a:r>
            <a:r>
              <a:rPr lang="en-IN" dirty="0"/>
              <a:t>Depress serum magnesium and calcium.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ETIOLOGY AND PATHOGENESIS</a:t>
            </a:r>
            <a:endParaRPr lang="en-I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Basic </a:t>
            </a:r>
            <a:r>
              <a:rPr lang="en-IN" dirty="0"/>
              <a:t>biochemical finding in </a:t>
            </a:r>
            <a:r>
              <a:rPr lang="en-IN" dirty="0" smtClean="0"/>
              <a:t>lactation </a:t>
            </a:r>
            <a:r>
              <a:rPr lang="en-IN" dirty="0"/>
              <a:t>tetany is hypomagnesaemia </a:t>
            </a:r>
            <a:r>
              <a:rPr lang="en-IN" dirty="0" smtClean="0"/>
              <a:t>0.5-1.5 mg/</a:t>
            </a:r>
            <a:r>
              <a:rPr lang="en-IN" dirty="0" err="1" smtClean="0"/>
              <a:t>dL</a:t>
            </a:r>
            <a:r>
              <a:rPr lang="en-IN" dirty="0" smtClean="0"/>
              <a:t> </a:t>
            </a:r>
            <a:r>
              <a:rPr lang="en-IN" dirty="0"/>
              <a:t>( N </a:t>
            </a:r>
            <a:r>
              <a:rPr lang="en-IN" dirty="0" smtClean="0"/>
              <a:t>1.8 </a:t>
            </a:r>
            <a:r>
              <a:rPr lang="en-IN" dirty="0"/>
              <a:t>– </a:t>
            </a:r>
            <a:r>
              <a:rPr lang="en-IN" dirty="0" smtClean="0"/>
              <a:t>2.3mg/</a:t>
            </a:r>
            <a:r>
              <a:rPr lang="en-IN" dirty="0" err="1" smtClean="0"/>
              <a:t>dL</a:t>
            </a:r>
            <a:r>
              <a:rPr lang="en-IN" dirty="0" smtClean="0"/>
              <a:t> </a:t>
            </a:r>
            <a:r>
              <a:rPr lang="en-IN" dirty="0" smtClean="0"/>
              <a:t>).</a:t>
            </a:r>
          </a:p>
          <a:p>
            <a:r>
              <a:rPr lang="en-IN" dirty="0" smtClean="0"/>
              <a:t>Mg is a co-factor for certain enzyme like Thiamine</a:t>
            </a:r>
          </a:p>
          <a:p>
            <a:r>
              <a:rPr lang="en-IN" dirty="0" smtClean="0"/>
              <a:t>A decrease in </a:t>
            </a:r>
            <a:r>
              <a:rPr lang="en-IN" dirty="0" err="1" smtClean="0"/>
              <a:t>Mg:Ca</a:t>
            </a:r>
            <a:r>
              <a:rPr lang="en-IN" dirty="0" smtClean="0"/>
              <a:t> ratio will stimulate secretion of </a:t>
            </a:r>
            <a:r>
              <a:rPr lang="en-IN" dirty="0" err="1" smtClean="0"/>
              <a:t>ACh</a:t>
            </a:r>
            <a:r>
              <a:rPr lang="en-IN" dirty="0" smtClean="0"/>
              <a:t> esterase which is responsible for tetanic sign  like hyperthesia, muscular tremor, convulsion etc.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CLINICAL SIGNS</a:t>
            </a:r>
            <a:endParaRPr lang="en-IN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/>
              <a:t>(</a:t>
            </a:r>
            <a:r>
              <a:rPr lang="en-IN" dirty="0"/>
              <a:t>A) Acute </a:t>
            </a:r>
            <a:r>
              <a:rPr lang="en-IN" dirty="0" smtClean="0"/>
              <a:t>form:</a:t>
            </a:r>
          </a:p>
          <a:p>
            <a:pPr>
              <a:buNone/>
            </a:pPr>
            <a:r>
              <a:rPr lang="en-IN" dirty="0" smtClean="0"/>
              <a:t>1- </a:t>
            </a:r>
            <a:r>
              <a:rPr lang="en-IN" dirty="0"/>
              <a:t>Sudden onset of hyperaesthesia and muscle twitching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2- </a:t>
            </a:r>
            <a:r>
              <a:rPr lang="en-IN" dirty="0"/>
              <a:t>staggering in gait followed by falls down with tetany and </a:t>
            </a:r>
            <a:r>
              <a:rPr lang="en-IN" dirty="0" smtClean="0"/>
              <a:t>convulsions.</a:t>
            </a:r>
          </a:p>
          <a:p>
            <a:pPr>
              <a:buNone/>
            </a:pPr>
            <a:r>
              <a:rPr lang="en-IN" dirty="0" smtClean="0"/>
              <a:t>3- </a:t>
            </a:r>
            <a:r>
              <a:rPr lang="en-IN" dirty="0"/>
              <a:t>During episodes (attack) there </a:t>
            </a:r>
            <a:r>
              <a:rPr lang="en-IN" dirty="0" smtClean="0"/>
              <a:t>are: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Opithotonus </a:t>
            </a:r>
            <a:r>
              <a:rPr lang="en-IN" dirty="0"/>
              <a:t>(back-head</a:t>
            </a:r>
            <a:r>
              <a:rPr lang="en-IN" dirty="0" smtClean="0"/>
              <a:t>).</a:t>
            </a:r>
            <a:endParaRPr lang="en-IN" dirty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Nystagmus </a:t>
            </a:r>
            <a:r>
              <a:rPr lang="en-IN" dirty="0"/>
              <a:t>(Rotation of eye ball</a:t>
            </a:r>
            <a:r>
              <a:rPr lang="en-IN" dirty="0" smtClean="0"/>
              <a:t>).</a:t>
            </a:r>
            <a:endParaRPr lang="en-IN" dirty="0" smtClean="0"/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Champing </a:t>
            </a:r>
            <a:r>
              <a:rPr lang="en-IN" dirty="0"/>
              <a:t>of </a:t>
            </a:r>
            <a:r>
              <a:rPr lang="en-IN" dirty="0" smtClean="0"/>
              <a:t>jaw.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Frothing </a:t>
            </a:r>
            <a:r>
              <a:rPr lang="en-IN" dirty="0"/>
              <a:t>at from mouth.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CLINICAL 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/>
              <a:t>(A) </a:t>
            </a:r>
            <a:r>
              <a:rPr lang="en-IN" b="1" dirty="0"/>
              <a:t>Acute </a:t>
            </a:r>
            <a:r>
              <a:rPr lang="en-IN" b="1" dirty="0" smtClean="0"/>
              <a:t>form</a:t>
            </a:r>
          </a:p>
          <a:p>
            <a:r>
              <a:rPr lang="en-IN" dirty="0" smtClean="0"/>
              <a:t>Between </a:t>
            </a:r>
            <a:r>
              <a:rPr lang="en-IN" dirty="0"/>
              <a:t>episodes animal lie quiet but any noise or touch starting other attack </a:t>
            </a:r>
            <a:r>
              <a:rPr lang="en-IN" dirty="0" smtClean="0"/>
              <a:t>.</a:t>
            </a:r>
          </a:p>
          <a:p>
            <a:r>
              <a:rPr lang="en-IN" dirty="0" smtClean="0"/>
              <a:t>Pulse </a:t>
            </a:r>
            <a:r>
              <a:rPr lang="en-IN" dirty="0"/>
              <a:t>and respiration </a:t>
            </a:r>
            <a:r>
              <a:rPr lang="en-IN" dirty="0" smtClean="0"/>
              <a:t>accelerated.</a:t>
            </a:r>
          </a:p>
          <a:p>
            <a:r>
              <a:rPr lang="en-IN" dirty="0" smtClean="0"/>
              <a:t>Temperature moderately </a:t>
            </a:r>
            <a:r>
              <a:rPr lang="en-IN" dirty="0"/>
              <a:t>elevated (due to muscular spasm</a:t>
            </a:r>
            <a:r>
              <a:rPr lang="en-IN" dirty="0" smtClean="0"/>
              <a:t>).</a:t>
            </a:r>
          </a:p>
          <a:p>
            <a:r>
              <a:rPr lang="en-IN" dirty="0" smtClean="0"/>
              <a:t>Death </a:t>
            </a:r>
            <a:r>
              <a:rPr lang="en-IN" dirty="0"/>
              <a:t>from respiratory failure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dirty="0" smtClean="0"/>
              <a:t>B) </a:t>
            </a:r>
            <a:r>
              <a:rPr lang="en-IN" dirty="0" err="1" smtClean="0"/>
              <a:t>Subacute</a:t>
            </a:r>
            <a:r>
              <a:rPr lang="en-IN" dirty="0" smtClean="0"/>
              <a:t> form : </a:t>
            </a:r>
          </a:p>
          <a:p>
            <a:r>
              <a:rPr lang="en-IN" dirty="0" smtClean="0"/>
              <a:t>Same signs of acute but onset gradual and course longer.</a:t>
            </a:r>
          </a:p>
          <a:p>
            <a:pPr>
              <a:buNone/>
            </a:pPr>
            <a:r>
              <a:rPr lang="en-IN" dirty="0" smtClean="0"/>
              <a:t>(C) Chronic form : </a:t>
            </a:r>
          </a:p>
          <a:p>
            <a:r>
              <a:rPr lang="en-IN" dirty="0" smtClean="0"/>
              <a:t>Animal have low serum magnesium but shows no symptoms.</a:t>
            </a:r>
          </a:p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0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80728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11&#10;Opithotonus (hypomagnesemia)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836712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540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Department of Veterinary  Medicine  Bihar Veterinary College, Patna – 800 014 (BASU, Patna)</vt:lpstr>
      <vt:lpstr>INTRODUCTION</vt:lpstr>
      <vt:lpstr>INTRODUCTION</vt:lpstr>
      <vt:lpstr>PREDISPOSING FACTORS</vt:lpstr>
      <vt:lpstr>ETIOLOGY AND PATHOGENESIS</vt:lpstr>
      <vt:lpstr>CLINICAL SIGNS</vt:lpstr>
      <vt:lpstr>CLINICAL SIGNS</vt:lpstr>
      <vt:lpstr>Slide 8</vt:lpstr>
      <vt:lpstr>Slide 9</vt:lpstr>
      <vt:lpstr>Slide 10</vt:lpstr>
      <vt:lpstr>Slide 11</vt:lpstr>
      <vt:lpstr>DIAGNOSIS</vt:lpstr>
      <vt:lpstr>TREATMENT</vt:lpstr>
      <vt:lpstr>PREVENTION OF THE DISEASE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(BASU, Patna)</dc:title>
  <dc:creator>HP</dc:creator>
  <cp:lastModifiedBy>HP</cp:lastModifiedBy>
  <cp:revision>35</cp:revision>
  <dcterms:created xsi:type="dcterms:W3CDTF">2020-05-05T00:44:54Z</dcterms:created>
  <dcterms:modified xsi:type="dcterms:W3CDTF">2020-05-05T06:18:37Z</dcterms:modified>
</cp:coreProperties>
</file>