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8" r:id="rId5"/>
    <p:sldId id="260" r:id="rId6"/>
    <p:sldId id="281" r:id="rId7"/>
    <p:sldId id="283" r:id="rId8"/>
    <p:sldId id="277"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06/05/2020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857232"/>
            <a:ext cx="7243786" cy="1928826"/>
          </a:xfrm>
        </p:spPr>
        <p:txBody>
          <a:bodyPr>
            <a:noAutofit/>
          </a:bodyPr>
          <a:lstStyle/>
          <a:p>
            <a:pPr algn="ctr"/>
            <a:r>
              <a:rPr lang="en-IN" sz="3600" b="1" dirty="0" smtClean="0">
                <a:solidFill>
                  <a:srgbClr val="002060"/>
                </a:solidFill>
              </a:rPr>
              <a:t>ICECREAM MAKING EQUIPMENTS</a:t>
            </a:r>
            <a:r>
              <a:rPr lang="en-IN" sz="3600" dirty="0"/>
              <a:t/>
            </a:r>
            <a:br>
              <a:rPr lang="en-IN" sz="3600" dirty="0"/>
            </a:br>
            <a:endParaRPr lang="en-IN" sz="3600" dirty="0"/>
          </a:p>
        </p:txBody>
      </p:sp>
      <p:sp>
        <p:nvSpPr>
          <p:cNvPr id="3" name="Subtitle 2"/>
          <p:cNvSpPr>
            <a:spLocks noGrp="1"/>
          </p:cNvSpPr>
          <p:nvPr>
            <p:ph type="subTitle" idx="1"/>
          </p:nvPr>
        </p:nvSpPr>
        <p:spPr>
          <a:xfrm>
            <a:off x="1432560" y="3605226"/>
            <a:ext cx="7406640" cy="1752600"/>
          </a:xfrm>
        </p:spPr>
        <p:txBody>
          <a:bodyPr>
            <a:normAutofit fontScale="85000" lnSpcReduction="20000"/>
          </a:bodyPr>
          <a:lstStyle/>
          <a:p>
            <a:pPr algn="ctr"/>
            <a:r>
              <a:rPr lang="en-IN" b="1" dirty="0" smtClean="0">
                <a:solidFill>
                  <a:srgbClr val="C00000"/>
                </a:solidFill>
              </a:rPr>
              <a:t>Dairy Process Engineering (DTE- 212)</a:t>
            </a:r>
          </a:p>
          <a:p>
            <a:pPr algn="ctr"/>
            <a:endParaRPr lang="en-IN" dirty="0" smtClean="0"/>
          </a:p>
          <a:p>
            <a:pPr algn="ctr"/>
            <a:r>
              <a:rPr lang="en-IN" b="1" dirty="0" smtClean="0">
                <a:solidFill>
                  <a:srgbClr val="002060"/>
                </a:solidFill>
              </a:rPr>
              <a:t>Dr. J. </a:t>
            </a:r>
            <a:r>
              <a:rPr lang="en-IN" b="1" dirty="0" err="1" smtClean="0">
                <a:solidFill>
                  <a:srgbClr val="002060"/>
                </a:solidFill>
              </a:rPr>
              <a:t>Badshah</a:t>
            </a:r>
            <a:endParaRPr lang="en-IN" b="1" dirty="0" smtClean="0">
              <a:solidFill>
                <a:srgbClr val="002060"/>
              </a:solidFill>
            </a:endParaRPr>
          </a:p>
          <a:p>
            <a:pPr algn="ctr"/>
            <a:r>
              <a:rPr lang="en-IN" dirty="0" smtClean="0">
                <a:solidFill>
                  <a:srgbClr val="002060"/>
                </a:solidFill>
              </a:rPr>
              <a:t>Head, Dairy Engineering, SGIDT, Patna</a:t>
            </a:r>
          </a:p>
          <a:p>
            <a:pPr algn="ctr"/>
            <a:r>
              <a:rPr lang="en-IN" dirty="0" smtClean="0">
                <a:solidFill>
                  <a:srgbClr val="002060"/>
                </a:solidFill>
              </a:rPr>
              <a:t>(Bihar Animal Sciences University, Patna)</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rmAutofit fontScale="90000"/>
          </a:bodyPr>
          <a:lstStyle/>
          <a:p>
            <a:r>
              <a:rPr lang="en-IN" sz="2800" b="1" dirty="0" smtClean="0">
                <a:solidFill>
                  <a:srgbClr val="FF0000"/>
                </a:solidFill>
              </a:rPr>
              <a:t>MANUFACTURE OF ICE-CREAM</a:t>
            </a:r>
            <a:endParaRPr lang="en-IN" sz="2800" b="1" dirty="0">
              <a:solidFill>
                <a:srgbClr val="FF0000"/>
              </a:solidFill>
            </a:endParaRPr>
          </a:p>
        </p:txBody>
      </p:sp>
      <p:sp>
        <p:nvSpPr>
          <p:cNvPr id="3" name="Content Placeholder 2"/>
          <p:cNvSpPr>
            <a:spLocks noGrp="1"/>
          </p:cNvSpPr>
          <p:nvPr>
            <p:ph idx="1"/>
          </p:nvPr>
        </p:nvSpPr>
        <p:spPr>
          <a:xfrm>
            <a:off x="357158" y="785794"/>
            <a:ext cx="8566905" cy="5715040"/>
          </a:xfrm>
        </p:spPr>
        <p:txBody>
          <a:bodyPr>
            <a:normAutofit fontScale="25000" lnSpcReduction="20000"/>
          </a:bodyPr>
          <a:lstStyle/>
          <a:p>
            <a:pPr>
              <a:buFont typeface="Wingdings" pitchFamily="2" charset="2"/>
              <a:buChar char="Ø"/>
            </a:pPr>
            <a:r>
              <a:rPr lang="en-US" sz="8800" b="1" dirty="0" smtClean="0">
                <a:solidFill>
                  <a:srgbClr val="FF0000"/>
                </a:solidFill>
              </a:rPr>
              <a:t>Function of the Freezer</a:t>
            </a:r>
            <a:endParaRPr lang="en-US" sz="8800" dirty="0" smtClean="0"/>
          </a:p>
          <a:p>
            <a:pPr marL="859536" lvl="1" indent="-457200">
              <a:buFont typeface="+mj-lt"/>
              <a:buAutoNum type="alphaLcPeriod"/>
            </a:pPr>
            <a:r>
              <a:rPr lang="en-US" sz="8000" dirty="0" smtClean="0">
                <a:solidFill>
                  <a:srgbClr val="002060"/>
                </a:solidFill>
              </a:rPr>
              <a:t>To </a:t>
            </a:r>
            <a:r>
              <a:rPr lang="en-US" sz="8000" dirty="0" smtClean="0">
                <a:solidFill>
                  <a:srgbClr val="002060"/>
                </a:solidFill>
              </a:rPr>
              <a:t>freeze a portion of the water of the mix to get a smooth product,</a:t>
            </a:r>
          </a:p>
          <a:p>
            <a:pPr marL="859536" lvl="1" indent="-457200">
              <a:buFont typeface="+mj-lt"/>
              <a:buAutoNum type="alphaLcPeriod"/>
            </a:pPr>
            <a:r>
              <a:rPr lang="en-US" sz="8000" dirty="0" smtClean="0">
                <a:solidFill>
                  <a:srgbClr val="002060"/>
                </a:solidFill>
              </a:rPr>
              <a:t>To </a:t>
            </a:r>
            <a:r>
              <a:rPr lang="en-US" sz="8000" dirty="0" smtClean="0">
                <a:solidFill>
                  <a:srgbClr val="002060"/>
                </a:solidFill>
              </a:rPr>
              <a:t>incorporate a predetermined amount of air uniformly into the mix to get proper </a:t>
            </a:r>
            <a:r>
              <a:rPr lang="en-US" sz="8000" dirty="0" smtClean="0">
                <a:solidFill>
                  <a:srgbClr val="002060"/>
                </a:solidFill>
              </a:rPr>
              <a:t>overrun.</a:t>
            </a:r>
          </a:p>
          <a:p>
            <a:pPr marL="115888" lvl="1" indent="0">
              <a:buFont typeface="Wingdings" pitchFamily="2" charset="2"/>
              <a:buChar char="Ø"/>
            </a:pPr>
            <a:r>
              <a:rPr lang="en-US" sz="8800" dirty="0" smtClean="0"/>
              <a:t> </a:t>
            </a:r>
            <a:r>
              <a:rPr lang="en-US" sz="8800" b="1" dirty="0" smtClean="0">
                <a:solidFill>
                  <a:srgbClr val="FF0000"/>
                </a:solidFill>
              </a:rPr>
              <a:t>Principle of Freezing</a:t>
            </a:r>
            <a:endParaRPr lang="en-US" sz="8800" dirty="0" smtClean="0"/>
          </a:p>
          <a:p>
            <a:pPr marL="859536" lvl="1" indent="-457200" algn="just">
              <a:buFont typeface="+mj-lt"/>
              <a:buAutoNum type="alphaLcPeriod"/>
            </a:pPr>
            <a:r>
              <a:rPr lang="en-US" sz="8000" dirty="0" smtClean="0">
                <a:solidFill>
                  <a:srgbClr val="002060"/>
                </a:solidFill>
              </a:rPr>
              <a:t>Fast </a:t>
            </a:r>
            <a:r>
              <a:rPr lang="en-US" sz="8000" dirty="0" smtClean="0">
                <a:solidFill>
                  <a:srgbClr val="002060"/>
                </a:solidFill>
              </a:rPr>
              <a:t>freezing is essential for a smooth product because ice crystals that are formed quickly are smaller than those formed slowly. </a:t>
            </a:r>
            <a:r>
              <a:rPr lang="en-US" sz="8000" dirty="0" smtClean="0">
                <a:solidFill>
                  <a:srgbClr val="002060"/>
                </a:solidFill>
              </a:rPr>
              <a:t> This is achieved by efficient scrapping off, large temperature gradient, High Rpm of scraper and dasher, high overall heat transfer coefficient. Therefore</a:t>
            </a:r>
            <a:r>
              <a:rPr lang="en-US" sz="8000" dirty="0" smtClean="0">
                <a:solidFill>
                  <a:srgbClr val="002060"/>
                </a:solidFill>
              </a:rPr>
              <a:t>, it is desirable to freeze and draw from the freezer in </a:t>
            </a:r>
            <a:r>
              <a:rPr lang="en-US" sz="8000" dirty="0" smtClean="0">
                <a:solidFill>
                  <a:srgbClr val="002060"/>
                </a:solidFill>
              </a:rPr>
              <a:t>short residence time</a:t>
            </a:r>
            <a:endParaRPr lang="en-US" sz="8000" dirty="0" smtClean="0">
              <a:solidFill>
                <a:srgbClr val="002060"/>
              </a:solidFill>
            </a:endParaRPr>
          </a:p>
          <a:p>
            <a:pPr marL="859536" lvl="1" indent="-457200" algn="just">
              <a:buFont typeface="+mj-lt"/>
              <a:buAutoNum type="alphaLcPeriod"/>
            </a:pPr>
            <a:r>
              <a:rPr lang="en-US" sz="8000" dirty="0" smtClean="0">
                <a:solidFill>
                  <a:srgbClr val="002060"/>
                </a:solidFill>
              </a:rPr>
              <a:t>Failure to provide adequate refrigeration during freezing or hardening, results in formation of large </a:t>
            </a:r>
            <a:r>
              <a:rPr lang="en-US" sz="8000" dirty="0" smtClean="0">
                <a:solidFill>
                  <a:srgbClr val="002060"/>
                </a:solidFill>
              </a:rPr>
              <a:t>ice-crystals in </a:t>
            </a:r>
            <a:r>
              <a:rPr lang="en-US" sz="8000" dirty="0" smtClean="0">
                <a:solidFill>
                  <a:srgbClr val="002060"/>
                </a:solidFill>
              </a:rPr>
              <a:t>ice cream</a:t>
            </a:r>
            <a:r>
              <a:rPr lang="en-US" sz="8000" dirty="0" smtClean="0">
                <a:solidFill>
                  <a:srgbClr val="002060"/>
                </a:solidFill>
              </a:rPr>
              <a:t>.  It </a:t>
            </a:r>
            <a:r>
              <a:rPr lang="en-US" sz="8000" dirty="0" smtClean="0">
                <a:solidFill>
                  <a:srgbClr val="002060"/>
                </a:solidFill>
              </a:rPr>
              <a:t>is desirable to freeze the ice cream as stiff as </a:t>
            </a:r>
            <a:r>
              <a:rPr lang="en-US" sz="8000" dirty="0" smtClean="0">
                <a:solidFill>
                  <a:srgbClr val="002060"/>
                </a:solidFill>
              </a:rPr>
              <a:t>possible in freezer to avoid the slow freezing and large crystal formation during hardening.</a:t>
            </a:r>
          </a:p>
          <a:p>
            <a:pPr marL="859536" lvl="1" indent="-457200" algn="just">
              <a:buFont typeface="+mj-lt"/>
              <a:buAutoNum type="alphaLcPeriod"/>
            </a:pPr>
            <a:r>
              <a:rPr lang="en-US" sz="8000" dirty="0" smtClean="0">
                <a:solidFill>
                  <a:srgbClr val="002060"/>
                </a:solidFill>
              </a:rPr>
              <a:t>In Batch freezer air incorporation and absorption is better </a:t>
            </a:r>
            <a:r>
              <a:rPr lang="en-US" sz="8000" dirty="0" err="1" smtClean="0">
                <a:solidFill>
                  <a:srgbClr val="002060"/>
                </a:solidFill>
              </a:rPr>
              <a:t>upto</a:t>
            </a:r>
            <a:r>
              <a:rPr lang="en-US" sz="8000" dirty="0" smtClean="0">
                <a:solidFill>
                  <a:srgbClr val="002060"/>
                </a:solidFill>
              </a:rPr>
              <a:t> 24°F and below this, the ice cream becomes very stiff and absorption of air becomes slower. </a:t>
            </a:r>
          </a:p>
          <a:p>
            <a:pPr marL="859536" lvl="1" indent="-457200" algn="just">
              <a:buFont typeface="+mj-lt"/>
              <a:buAutoNum type="alphaLcPeriod"/>
            </a:pPr>
            <a:r>
              <a:rPr lang="en-US" sz="8000" dirty="0" smtClean="0">
                <a:solidFill>
                  <a:srgbClr val="002060"/>
                </a:solidFill>
              </a:rPr>
              <a:t>In continuous freezer the air incorporation under pressure above atmospheric pressure is greatly increased at low temperature of freezing.</a:t>
            </a:r>
            <a:endParaRPr lang="en-US" sz="8000" dirty="0" smtClean="0">
              <a:solidFill>
                <a:srgbClr val="002060"/>
              </a:solidFill>
            </a:endParaRPr>
          </a:p>
          <a:p>
            <a:pPr algn="just">
              <a:buFont typeface="Wingdings" pitchFamily="2" charset="2"/>
              <a:buChar char="Ø"/>
            </a:pPr>
            <a:endParaRPr lang="en-IN" sz="2400"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Flow Diagram of Manufacture of Ice Cream</a:t>
            </a:r>
            <a:endParaRPr lang="en-US" sz="3200" dirty="0">
              <a:solidFill>
                <a:srgbClr val="FF0000"/>
              </a:solidFill>
            </a:endParaRPr>
          </a:p>
        </p:txBody>
      </p:sp>
      <p:sp>
        <p:nvSpPr>
          <p:cNvPr id="4" name="Content Placeholder 3"/>
          <p:cNvSpPr>
            <a:spLocks noGrp="1"/>
          </p:cNvSpPr>
          <p:nvPr>
            <p:ph sz="half" idx="1"/>
          </p:nvPr>
        </p:nvSpPr>
        <p:spPr/>
        <p:txBody>
          <a:bodyPr>
            <a:normAutofit fontScale="77500" lnSpcReduction="20000"/>
          </a:bodyPr>
          <a:lstStyle/>
          <a:p>
            <a:r>
              <a:rPr lang="en-US" sz="2400" dirty="0" smtClean="0">
                <a:solidFill>
                  <a:srgbClr val="002060"/>
                </a:solidFill>
              </a:rPr>
              <a:t>Raw </a:t>
            </a:r>
            <a:r>
              <a:rPr lang="en-US" sz="2400" dirty="0" smtClean="0">
                <a:solidFill>
                  <a:srgbClr val="002060"/>
                </a:solidFill>
              </a:rPr>
              <a:t>materials</a:t>
            </a:r>
          </a:p>
          <a:p>
            <a:pPr>
              <a:buNone/>
            </a:pPr>
            <a:endParaRPr lang="en-US" sz="2400" dirty="0" smtClean="0">
              <a:solidFill>
                <a:srgbClr val="002060"/>
              </a:solidFill>
            </a:endParaRPr>
          </a:p>
          <a:p>
            <a:r>
              <a:rPr lang="en-US" sz="2400" dirty="0" smtClean="0">
                <a:solidFill>
                  <a:srgbClr val="002060"/>
                </a:solidFill>
              </a:rPr>
              <a:t>Weighing and blending</a:t>
            </a:r>
          </a:p>
          <a:p>
            <a:pPr>
              <a:buNone/>
            </a:pPr>
            <a:endParaRPr lang="en-US" sz="2400" dirty="0" smtClean="0">
              <a:solidFill>
                <a:srgbClr val="002060"/>
              </a:solidFill>
            </a:endParaRPr>
          </a:p>
          <a:p>
            <a:r>
              <a:rPr lang="en-US" sz="2400" dirty="0" smtClean="0">
                <a:solidFill>
                  <a:srgbClr val="002060"/>
                </a:solidFill>
              </a:rPr>
              <a:t>Filtration</a:t>
            </a:r>
          </a:p>
          <a:p>
            <a:pPr>
              <a:buNone/>
            </a:pPr>
            <a:endParaRPr lang="en-US" sz="2400" dirty="0" smtClean="0">
              <a:solidFill>
                <a:srgbClr val="002060"/>
              </a:solidFill>
            </a:endParaRPr>
          </a:p>
          <a:p>
            <a:r>
              <a:rPr lang="en-US" sz="2400" dirty="0" smtClean="0">
                <a:solidFill>
                  <a:srgbClr val="002060"/>
                </a:solidFill>
              </a:rPr>
              <a:t>Pasteurization(80°C </a:t>
            </a:r>
            <a:r>
              <a:rPr lang="en-US" sz="2400" dirty="0" smtClean="0">
                <a:solidFill>
                  <a:srgbClr val="002060"/>
                </a:solidFill>
              </a:rPr>
              <a:t>for 15 sec or 66°C for 30 minutes)</a:t>
            </a:r>
            <a:endParaRPr lang="en-US" sz="2400" dirty="0" smtClean="0">
              <a:solidFill>
                <a:srgbClr val="002060"/>
              </a:solidFill>
            </a:endParaRPr>
          </a:p>
          <a:p>
            <a:pPr>
              <a:buNone/>
            </a:pPr>
            <a:endParaRPr lang="en-US" sz="2400" dirty="0" smtClean="0">
              <a:solidFill>
                <a:srgbClr val="002060"/>
              </a:solidFill>
            </a:endParaRPr>
          </a:p>
          <a:p>
            <a:r>
              <a:rPr lang="en-US" sz="2400" dirty="0" smtClean="0">
                <a:solidFill>
                  <a:srgbClr val="002060"/>
                </a:solidFill>
              </a:rPr>
              <a:t>Homogenization</a:t>
            </a:r>
            <a:r>
              <a:rPr lang="en-US" sz="2400" dirty="0" smtClean="0">
                <a:solidFill>
                  <a:srgbClr val="002060"/>
                </a:solidFill>
              </a:rPr>
              <a:t> (175 -210 and 40 </a:t>
            </a:r>
            <a:r>
              <a:rPr lang="en-US" sz="2400" dirty="0" err="1" smtClean="0">
                <a:solidFill>
                  <a:srgbClr val="002060"/>
                </a:solidFill>
              </a:rPr>
              <a:t>kgf</a:t>
            </a:r>
            <a:r>
              <a:rPr lang="en-US" sz="2400" dirty="0" smtClean="0">
                <a:solidFill>
                  <a:srgbClr val="002060"/>
                </a:solidFill>
              </a:rPr>
              <a:t>/cm</a:t>
            </a:r>
            <a:r>
              <a:rPr lang="en-US" sz="2400" baseline="30000" dirty="0" smtClean="0">
                <a:solidFill>
                  <a:srgbClr val="002060"/>
                </a:solidFill>
              </a:rPr>
              <a:t>2,</a:t>
            </a:r>
            <a:r>
              <a:rPr lang="en-US" sz="2400" dirty="0" smtClean="0">
                <a:solidFill>
                  <a:srgbClr val="002060"/>
                </a:solidFill>
              </a:rPr>
              <a:t> below 2 micron)</a:t>
            </a:r>
            <a:endParaRPr lang="en-US" sz="2400" dirty="0" smtClean="0">
              <a:solidFill>
                <a:srgbClr val="002060"/>
              </a:solidFill>
            </a:endParaRPr>
          </a:p>
          <a:p>
            <a:pPr>
              <a:buNone/>
            </a:pPr>
            <a:endParaRPr lang="en-US" sz="2400" dirty="0" smtClean="0">
              <a:solidFill>
                <a:srgbClr val="002060"/>
              </a:solidFill>
            </a:endParaRPr>
          </a:p>
          <a:p>
            <a:r>
              <a:rPr lang="en-US" sz="2400" dirty="0" smtClean="0">
                <a:solidFill>
                  <a:srgbClr val="002060"/>
                </a:solidFill>
              </a:rPr>
              <a:t>Cooling</a:t>
            </a:r>
            <a:r>
              <a:rPr lang="en-US" sz="2400" dirty="0" smtClean="0">
                <a:solidFill>
                  <a:srgbClr val="002060"/>
                </a:solidFill>
              </a:rPr>
              <a:t> ( 4°C, 6 to 9 hr for mix with gelatin and 1 -2 hr for mix containing sodium alginate) </a:t>
            </a:r>
            <a:endParaRPr lang="en-US" sz="2400" dirty="0" smtClean="0">
              <a:solidFill>
                <a:srgbClr val="002060"/>
              </a:solidFill>
            </a:endParaRPr>
          </a:p>
          <a:p>
            <a:pPr>
              <a:buNone/>
            </a:pPr>
            <a:endParaRPr lang="en-US" sz="2000" dirty="0" smtClean="0"/>
          </a:p>
          <a:p>
            <a:endParaRPr lang="en-US" sz="2000" dirty="0" smtClean="0"/>
          </a:p>
          <a:p>
            <a:endParaRPr lang="en-US" sz="2000" dirty="0" smtClean="0"/>
          </a:p>
          <a:p>
            <a:endParaRPr lang="en-US" sz="2000" dirty="0" smtClean="0"/>
          </a:p>
        </p:txBody>
      </p:sp>
      <p:sp>
        <p:nvSpPr>
          <p:cNvPr id="5" name="Content Placeholder 4"/>
          <p:cNvSpPr>
            <a:spLocks noGrp="1"/>
          </p:cNvSpPr>
          <p:nvPr>
            <p:ph sz="half" idx="2"/>
          </p:nvPr>
        </p:nvSpPr>
        <p:spPr/>
        <p:txBody>
          <a:bodyPr>
            <a:normAutofit fontScale="77500" lnSpcReduction="20000"/>
          </a:bodyPr>
          <a:lstStyle/>
          <a:p>
            <a:r>
              <a:rPr lang="en-US" sz="2400" dirty="0" smtClean="0">
                <a:solidFill>
                  <a:srgbClr val="002060"/>
                </a:solidFill>
              </a:rPr>
              <a:t>Aging of </a:t>
            </a:r>
            <a:r>
              <a:rPr lang="en-US" sz="2400" dirty="0" smtClean="0">
                <a:solidFill>
                  <a:srgbClr val="002060"/>
                </a:solidFill>
              </a:rPr>
              <a:t>mix</a:t>
            </a:r>
          </a:p>
          <a:p>
            <a:pPr>
              <a:buNone/>
            </a:pPr>
            <a:endParaRPr lang="en-US" sz="2400" dirty="0" smtClean="0">
              <a:solidFill>
                <a:srgbClr val="002060"/>
              </a:solidFill>
            </a:endParaRPr>
          </a:p>
          <a:p>
            <a:r>
              <a:rPr lang="en-US" sz="2400" dirty="0" smtClean="0">
                <a:solidFill>
                  <a:srgbClr val="002060"/>
                </a:solidFill>
              </a:rPr>
              <a:t>Addition of </a:t>
            </a:r>
            <a:r>
              <a:rPr lang="en-US" sz="2400" dirty="0" err="1" smtClean="0">
                <a:solidFill>
                  <a:srgbClr val="002060"/>
                </a:solidFill>
              </a:rPr>
              <a:t>Flavour</a:t>
            </a:r>
            <a:endParaRPr lang="en-US" sz="2400" dirty="0" smtClean="0">
              <a:solidFill>
                <a:srgbClr val="002060"/>
              </a:solidFill>
            </a:endParaRPr>
          </a:p>
          <a:p>
            <a:pPr>
              <a:buNone/>
            </a:pPr>
            <a:endParaRPr lang="en-US" sz="2400" dirty="0" smtClean="0">
              <a:solidFill>
                <a:srgbClr val="002060"/>
              </a:solidFill>
            </a:endParaRPr>
          </a:p>
          <a:p>
            <a:r>
              <a:rPr lang="en-US" sz="2400" dirty="0" smtClean="0">
                <a:solidFill>
                  <a:srgbClr val="002060"/>
                </a:solidFill>
              </a:rPr>
              <a:t>Partial Freezing of Mix in </a:t>
            </a:r>
            <a:r>
              <a:rPr lang="en-US" sz="2400" dirty="0" smtClean="0">
                <a:solidFill>
                  <a:srgbClr val="002060"/>
                </a:solidFill>
              </a:rPr>
              <a:t>Freezer</a:t>
            </a:r>
            <a:r>
              <a:rPr lang="en-US" sz="2400" dirty="0" smtClean="0">
                <a:solidFill>
                  <a:srgbClr val="002060"/>
                </a:solidFill>
              </a:rPr>
              <a:t> ( Incorporation of air, 150-250 rpm and - 5 °C in 6 to 8 min. in batch freezer and 100 to 150 rpm and -20 to -30°C in 30 sec. for partial freezing) </a:t>
            </a:r>
            <a:endParaRPr lang="en-US" sz="2400" dirty="0" smtClean="0">
              <a:solidFill>
                <a:srgbClr val="002060"/>
              </a:solidFill>
            </a:endParaRPr>
          </a:p>
          <a:p>
            <a:pPr>
              <a:buNone/>
            </a:pPr>
            <a:endParaRPr lang="en-US" sz="2400" dirty="0" smtClean="0">
              <a:solidFill>
                <a:srgbClr val="002060"/>
              </a:solidFill>
            </a:endParaRPr>
          </a:p>
          <a:p>
            <a:r>
              <a:rPr lang="en-US" sz="2400" dirty="0" smtClean="0">
                <a:solidFill>
                  <a:srgbClr val="002060"/>
                </a:solidFill>
              </a:rPr>
              <a:t>Wrapping and </a:t>
            </a:r>
            <a:r>
              <a:rPr lang="en-US" sz="2400" dirty="0" err="1" smtClean="0">
                <a:solidFill>
                  <a:srgbClr val="002060"/>
                </a:solidFill>
              </a:rPr>
              <a:t>Cartoning</a:t>
            </a:r>
            <a:endParaRPr lang="en-US" sz="2400" dirty="0" smtClean="0">
              <a:solidFill>
                <a:srgbClr val="002060"/>
              </a:solidFill>
            </a:endParaRPr>
          </a:p>
          <a:p>
            <a:pPr>
              <a:buNone/>
            </a:pPr>
            <a:endParaRPr lang="en-US" sz="2400" dirty="0" smtClean="0">
              <a:solidFill>
                <a:srgbClr val="002060"/>
              </a:solidFill>
            </a:endParaRPr>
          </a:p>
          <a:p>
            <a:r>
              <a:rPr lang="en-US" sz="2400" dirty="0" smtClean="0">
                <a:solidFill>
                  <a:srgbClr val="002060"/>
                </a:solidFill>
              </a:rPr>
              <a:t>Hardening in Hardening </a:t>
            </a:r>
            <a:r>
              <a:rPr lang="en-US" sz="2400" dirty="0" smtClean="0">
                <a:solidFill>
                  <a:srgbClr val="002060"/>
                </a:solidFill>
              </a:rPr>
              <a:t>room</a:t>
            </a:r>
          </a:p>
          <a:p>
            <a:pPr>
              <a:buNone/>
            </a:pPr>
            <a:endParaRPr lang="en-US" sz="2400" dirty="0" smtClean="0">
              <a:solidFill>
                <a:srgbClr val="002060"/>
              </a:solidFill>
            </a:endParaRPr>
          </a:p>
          <a:p>
            <a:r>
              <a:rPr lang="en-US" sz="2400" dirty="0" smtClean="0">
                <a:solidFill>
                  <a:srgbClr val="002060"/>
                </a:solidFill>
              </a:rPr>
              <a:t>Cold Store</a:t>
            </a:r>
          </a:p>
          <a:p>
            <a:endParaRPr lang="en-US" sz="2400" dirty="0"/>
          </a:p>
        </p:txBody>
      </p:sp>
      <p:cxnSp>
        <p:nvCxnSpPr>
          <p:cNvPr id="17" name="Straight Arrow Connector 16"/>
          <p:cNvCxnSpPr/>
          <p:nvPr/>
        </p:nvCxnSpPr>
        <p:spPr>
          <a:xfrm rot="5400000">
            <a:off x="2751125" y="396399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750331" y="196452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750331" y="260746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2750331" y="325040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857488" y="485776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6393669" y="196452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6323025" y="2607463"/>
            <a:ext cx="35639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6536545" y="432197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572264" y="500063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6608777" y="560706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r>
              <a:rPr lang="en-US" sz="3600" b="1" dirty="0" smtClean="0">
                <a:solidFill>
                  <a:srgbClr val="FF0000"/>
                </a:solidFill>
              </a:rPr>
              <a:t>Horizontal batch freezer</a:t>
            </a:r>
            <a:endParaRPr lang="en-US" sz="3600" dirty="0" smtClean="0">
              <a:solidFill>
                <a:srgbClr val="FF0000"/>
              </a:solidFill>
            </a:endParaRPr>
          </a:p>
        </p:txBody>
      </p:sp>
      <p:sp>
        <p:nvSpPr>
          <p:cNvPr id="3" name="Content Placeholder 2"/>
          <p:cNvSpPr>
            <a:spLocks noGrp="1"/>
          </p:cNvSpPr>
          <p:nvPr>
            <p:ph idx="1"/>
          </p:nvPr>
        </p:nvSpPr>
        <p:spPr>
          <a:xfrm>
            <a:off x="457200" y="714356"/>
            <a:ext cx="8229600" cy="5929330"/>
          </a:xfrm>
        </p:spPr>
        <p:txBody>
          <a:bodyPr>
            <a:normAutofit fontScale="55000" lnSpcReduction="20000"/>
          </a:bodyPr>
          <a:lstStyle/>
          <a:p>
            <a:pPr algn="just">
              <a:buFont typeface="Wingdings" pitchFamily="2" charset="2"/>
              <a:buChar char="Ø"/>
            </a:pPr>
            <a:r>
              <a:rPr lang="en-US" sz="4000" dirty="0" smtClean="0">
                <a:solidFill>
                  <a:srgbClr val="002060"/>
                </a:solidFill>
              </a:rPr>
              <a:t>It has refrigerated drum or cylinder which is stationary, with direct expansion of refrigerant in the coils surrounding the cylinder. </a:t>
            </a:r>
          </a:p>
          <a:p>
            <a:pPr algn="just">
              <a:buFont typeface="Wingdings" pitchFamily="2" charset="2"/>
              <a:buChar char="Ø"/>
            </a:pPr>
            <a:r>
              <a:rPr lang="en-US" sz="4000" dirty="0" smtClean="0">
                <a:solidFill>
                  <a:srgbClr val="002060"/>
                </a:solidFill>
              </a:rPr>
              <a:t>The cylinder itself can be of SS or Brass with Nickel coating</a:t>
            </a:r>
          </a:p>
          <a:p>
            <a:pPr algn="just">
              <a:buFont typeface="Wingdings" pitchFamily="2" charset="2"/>
              <a:buChar char="Ø"/>
            </a:pPr>
            <a:r>
              <a:rPr lang="en-US" sz="4000" dirty="0" smtClean="0">
                <a:solidFill>
                  <a:srgbClr val="002060"/>
                </a:solidFill>
              </a:rPr>
              <a:t> The cylinder has a front door to be opened, which in its inner side has bush arrangement to hold a horizontal shaft. </a:t>
            </a:r>
          </a:p>
          <a:p>
            <a:pPr algn="just">
              <a:buFont typeface="Wingdings" pitchFamily="2" charset="2"/>
              <a:buChar char="Ø"/>
            </a:pPr>
            <a:r>
              <a:rPr lang="en-US" sz="4000" dirty="0" smtClean="0">
                <a:solidFill>
                  <a:srgbClr val="002060"/>
                </a:solidFill>
              </a:rPr>
              <a:t>The door even when closed, the cylinder has an opening at the top to pour ice cream mix, and another opening at bottom to draw frozen ice cream.</a:t>
            </a:r>
          </a:p>
          <a:p>
            <a:pPr algn="just">
              <a:buFont typeface="Wingdings" pitchFamily="2" charset="2"/>
              <a:buChar char="Ø"/>
            </a:pPr>
            <a:r>
              <a:rPr lang="en-US" sz="4000" dirty="0" smtClean="0">
                <a:solidFill>
                  <a:srgbClr val="002060"/>
                </a:solidFill>
              </a:rPr>
              <a:t>Dasher which is a combination of Beater and Scrapper has the following functions:</a:t>
            </a:r>
          </a:p>
          <a:p>
            <a:pPr marL="973836" lvl="1" indent="-571500" algn="just">
              <a:buFont typeface="+mj-lt"/>
              <a:buAutoNum type="romanLcPeriod"/>
            </a:pPr>
            <a:r>
              <a:rPr lang="en-US" sz="3200" dirty="0" smtClean="0">
                <a:solidFill>
                  <a:srgbClr val="002060"/>
                </a:solidFill>
              </a:rPr>
              <a:t>To scrape the frozen film from cylinder wall, so that ice crystals do not grow beyond 40 μ</a:t>
            </a:r>
          </a:p>
          <a:p>
            <a:pPr marL="973836" lvl="1" indent="-571500" algn="just">
              <a:buFont typeface="+mj-lt"/>
              <a:buAutoNum type="romanLcPeriod"/>
            </a:pPr>
            <a:r>
              <a:rPr lang="en-US" sz="3200" dirty="0" smtClean="0">
                <a:solidFill>
                  <a:srgbClr val="002060"/>
                </a:solidFill>
              </a:rPr>
              <a:t>Beat the mix to incorporate air to the maximum extent possible</a:t>
            </a:r>
          </a:p>
          <a:p>
            <a:pPr marL="973836" lvl="1" indent="-571500" algn="just">
              <a:buFont typeface="+mj-lt"/>
              <a:buAutoNum type="romanLcPeriod"/>
            </a:pPr>
            <a:r>
              <a:rPr lang="en-US" sz="3200" dirty="0" smtClean="0">
                <a:solidFill>
                  <a:srgbClr val="002060"/>
                </a:solidFill>
              </a:rPr>
              <a:t>Mix any fruit &amp; </a:t>
            </a:r>
            <a:r>
              <a:rPr lang="en-US" sz="3200" dirty="0" err="1" smtClean="0">
                <a:solidFill>
                  <a:srgbClr val="002060"/>
                </a:solidFill>
              </a:rPr>
              <a:t>flavouring</a:t>
            </a:r>
            <a:r>
              <a:rPr lang="en-US" sz="3200" dirty="0" smtClean="0">
                <a:solidFill>
                  <a:srgbClr val="002060"/>
                </a:solidFill>
              </a:rPr>
              <a:t> material uniformly</a:t>
            </a:r>
          </a:p>
          <a:p>
            <a:pPr marL="973836" lvl="1" indent="-571500" algn="just">
              <a:buFont typeface="+mj-lt"/>
              <a:buAutoNum type="romanLcPeriod"/>
            </a:pPr>
            <a:r>
              <a:rPr lang="en-US" sz="3200" dirty="0" smtClean="0">
                <a:solidFill>
                  <a:srgbClr val="002060"/>
                </a:solidFill>
              </a:rPr>
              <a:t>Eject the finished ice cream rapidly</a:t>
            </a:r>
          </a:p>
          <a:p>
            <a:pPr marL="973836" lvl="1" indent="-571500" algn="just">
              <a:buFont typeface="+mj-lt"/>
              <a:buAutoNum type="romanLcPeriod"/>
            </a:pPr>
            <a:r>
              <a:rPr lang="en-US" sz="3200" dirty="0" smtClean="0">
                <a:solidFill>
                  <a:srgbClr val="002060"/>
                </a:solidFill>
              </a:rPr>
              <a:t>It is important to have the dasher in proper alignment and the blades must be sharp.</a:t>
            </a:r>
          </a:p>
          <a:p>
            <a:pPr marL="973836" lvl="1" indent="-571500" algn="just">
              <a:buFont typeface="+mj-lt"/>
              <a:buAutoNum type="romanLcPeriod"/>
            </a:pPr>
            <a:r>
              <a:rPr lang="en-US" sz="3200" dirty="0" smtClean="0">
                <a:solidFill>
                  <a:srgbClr val="002060"/>
                </a:solidFill>
              </a:rPr>
              <a:t>The beater and scrapper rotate in opposite direction to avoid slug type movement of the entire semi-frozen mix.</a:t>
            </a:r>
          </a:p>
          <a:p>
            <a:pPr marL="973836" lvl="1" indent="-571500" algn="just">
              <a:buFont typeface="+mj-lt"/>
              <a:buAutoNum type="romanLcPeriod"/>
            </a:pPr>
            <a:r>
              <a:rPr lang="en-US" sz="3200" dirty="0" smtClean="0">
                <a:solidFill>
                  <a:srgbClr val="002060"/>
                </a:solidFill>
              </a:rPr>
              <a:t>The Dasher rpm is usually 150 to 250.</a:t>
            </a:r>
          </a:p>
          <a:p>
            <a:pPr lvl="2"/>
            <a:endParaRPr lang="en-IN" dirty="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IN" sz="3600" b="1" dirty="0" smtClean="0"/>
              <a:t/>
            </a:r>
            <a:br>
              <a:rPr lang="en-IN" sz="3600" b="1" dirty="0" smtClean="0"/>
            </a:br>
            <a:r>
              <a:rPr lang="en-IN" sz="3600" b="1" dirty="0" smtClean="0">
                <a:solidFill>
                  <a:srgbClr val="FF0000"/>
                </a:solidFill>
              </a:rPr>
              <a:t>Continuous Ice-Cream Freezer</a:t>
            </a:r>
            <a:r>
              <a:rPr lang="en-IN" sz="3600" dirty="0"/>
              <a:t/>
            </a:r>
            <a:br>
              <a:rPr lang="en-IN" sz="3600" dirty="0"/>
            </a:br>
            <a:endParaRPr lang="en-IN" sz="3600" dirty="0"/>
          </a:p>
        </p:txBody>
      </p:sp>
      <p:sp>
        <p:nvSpPr>
          <p:cNvPr id="3" name="Content Placeholder 2"/>
          <p:cNvSpPr>
            <a:spLocks noGrp="1"/>
          </p:cNvSpPr>
          <p:nvPr>
            <p:ph idx="1"/>
          </p:nvPr>
        </p:nvSpPr>
        <p:spPr>
          <a:xfrm>
            <a:off x="457200" y="928670"/>
            <a:ext cx="8229600" cy="5197493"/>
          </a:xfrm>
        </p:spPr>
        <p:txBody>
          <a:bodyPr>
            <a:normAutofit fontScale="25000" lnSpcReduction="20000"/>
          </a:bodyPr>
          <a:lstStyle/>
          <a:p>
            <a:pPr>
              <a:buNone/>
            </a:pPr>
            <a:endParaRPr lang="en-US" sz="2000" dirty="0" smtClean="0"/>
          </a:p>
          <a:p>
            <a:pPr algn="just">
              <a:buFont typeface="Wingdings" pitchFamily="2" charset="2"/>
              <a:buChar char="Ø"/>
            </a:pPr>
            <a:r>
              <a:rPr lang="en-US" sz="9600" dirty="0" smtClean="0">
                <a:solidFill>
                  <a:srgbClr val="002060"/>
                </a:solidFill>
              </a:rPr>
              <a:t>The volume of the cylinder is comparatively reduced, by having more solid dasher and mix passing as a thinner layer, as compared to batch process.</a:t>
            </a:r>
          </a:p>
          <a:p>
            <a:pPr algn="just">
              <a:buNone/>
            </a:pPr>
            <a:endParaRPr lang="en-US" sz="9600" dirty="0" smtClean="0">
              <a:solidFill>
                <a:srgbClr val="002060"/>
              </a:solidFill>
            </a:endParaRPr>
          </a:p>
          <a:p>
            <a:pPr algn="just">
              <a:buFont typeface="Wingdings" pitchFamily="2" charset="2"/>
              <a:buChar char="Ø"/>
            </a:pPr>
            <a:r>
              <a:rPr lang="en-US" sz="9600" dirty="0" smtClean="0">
                <a:solidFill>
                  <a:srgbClr val="002060"/>
                </a:solidFill>
              </a:rPr>
              <a:t>The freezing chamber is supplied with mix from tank by two pumps in some designs, where the first pump is a metering pump, designed to feed mix at a controlled rate. The outlet of this pump leads to a second pump through a pipe, which has provision to allow controlled quantity of air. </a:t>
            </a:r>
          </a:p>
          <a:p>
            <a:pPr algn="just">
              <a:buNone/>
            </a:pPr>
            <a:endParaRPr lang="en-US" sz="9600" dirty="0" smtClean="0">
              <a:solidFill>
                <a:srgbClr val="002060"/>
              </a:solidFill>
            </a:endParaRPr>
          </a:p>
          <a:p>
            <a:pPr algn="just">
              <a:buFont typeface="Wingdings" pitchFamily="2" charset="2"/>
              <a:buChar char="Ø"/>
            </a:pPr>
            <a:r>
              <a:rPr lang="en-US" sz="9600" dirty="0" smtClean="0">
                <a:solidFill>
                  <a:srgbClr val="002060"/>
                </a:solidFill>
              </a:rPr>
              <a:t>The second pump being larger in capacity (approx. three times), it handles both incoming air and the mix. The second pump, then, leads the mixture of air and ice cream mix, in to the freezing chamber at about 5 to 6 kg/ cm</a:t>
            </a:r>
            <a:r>
              <a:rPr lang="en-US" sz="9600" baseline="30000" dirty="0" smtClean="0">
                <a:solidFill>
                  <a:srgbClr val="002060"/>
                </a:solidFill>
              </a:rPr>
              <a:t>2</a:t>
            </a:r>
            <a:r>
              <a:rPr lang="en-US" sz="9600" dirty="0" smtClean="0">
                <a:solidFill>
                  <a:srgbClr val="002060"/>
                </a:solidFill>
              </a:rPr>
              <a:t>.</a:t>
            </a:r>
          </a:p>
          <a:p>
            <a:pPr>
              <a:buNone/>
            </a:pPr>
            <a:r>
              <a:rPr lang="en-US" sz="9600" dirty="0" smtClean="0"/>
              <a:t/>
            </a:r>
            <a:br>
              <a:rPr lang="en-US" sz="9600" dirty="0" smtClean="0"/>
            </a:br>
            <a:endParaRPr lang="en-US" sz="9600" dirty="0" smtClean="0"/>
          </a:p>
          <a:p>
            <a:r>
              <a:rPr lang="en-US" sz="2000" dirty="0" smtClean="0"/>
              <a:t/>
            </a:r>
            <a:br>
              <a:rPr lang="en-US" sz="2000" dirty="0" smtClean="0"/>
            </a:br>
            <a:endParaRPr lang="en-IN"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r>
              <a:rPr lang="en-IN" sz="2800" b="1" dirty="0" smtClean="0">
                <a:solidFill>
                  <a:srgbClr val="FF0000"/>
                </a:solidFill>
              </a:rPr>
              <a:t>Continuous Ice-Cream Freezer</a:t>
            </a:r>
            <a:endParaRPr lang="en-US" sz="2800" dirty="0">
              <a:solidFill>
                <a:srgbClr val="FF0000"/>
              </a:solidFill>
            </a:endParaRPr>
          </a:p>
        </p:txBody>
      </p:sp>
      <p:sp>
        <p:nvSpPr>
          <p:cNvPr id="3" name="Content Placeholder 2"/>
          <p:cNvSpPr>
            <a:spLocks noGrp="1"/>
          </p:cNvSpPr>
          <p:nvPr>
            <p:ph idx="1"/>
          </p:nvPr>
        </p:nvSpPr>
        <p:spPr>
          <a:xfrm>
            <a:off x="928662" y="928670"/>
            <a:ext cx="8005026" cy="5319730"/>
          </a:xfrm>
        </p:spPr>
        <p:txBody>
          <a:bodyPr>
            <a:normAutofit/>
          </a:bodyPr>
          <a:lstStyle/>
          <a:p>
            <a:pPr>
              <a:buFont typeface="Wingdings" pitchFamily="2" charset="2"/>
              <a:buChar char="Ø"/>
            </a:pPr>
            <a:r>
              <a:rPr lang="en-US" sz="2400" dirty="0" smtClean="0">
                <a:solidFill>
                  <a:srgbClr val="002060"/>
                </a:solidFill>
              </a:rPr>
              <a:t>Other designs single large pump with air entry on suction  along with mix.</a:t>
            </a:r>
          </a:p>
          <a:p>
            <a:pPr>
              <a:buFont typeface="Wingdings" pitchFamily="2" charset="2"/>
              <a:buChar char="Ø"/>
            </a:pPr>
            <a:r>
              <a:rPr lang="en-US" sz="2400" dirty="0" smtClean="0">
                <a:solidFill>
                  <a:srgbClr val="002060"/>
                </a:solidFill>
              </a:rPr>
              <a:t>Both horizontal and vertical models are available.</a:t>
            </a:r>
          </a:p>
          <a:p>
            <a:pPr>
              <a:buFont typeface="Wingdings" pitchFamily="2" charset="2"/>
              <a:buChar char="Ø"/>
            </a:pPr>
            <a:r>
              <a:rPr lang="en-US" sz="2400" dirty="0" smtClean="0">
                <a:solidFill>
                  <a:srgbClr val="002060"/>
                </a:solidFill>
              </a:rPr>
              <a:t>In a continuous freezer, about 30 second time is taken for partial freezing the mix.</a:t>
            </a:r>
          </a:p>
          <a:p>
            <a:pPr>
              <a:buFont typeface="Wingdings" pitchFamily="2" charset="2"/>
              <a:buChar char="Ø"/>
            </a:pPr>
            <a:r>
              <a:rPr lang="en-US" sz="2400" dirty="0" smtClean="0">
                <a:solidFill>
                  <a:srgbClr val="002060"/>
                </a:solidFill>
              </a:rPr>
              <a:t>The ice crystal size is reduced to 45-55 </a:t>
            </a:r>
            <a:r>
              <a:rPr lang="en-US" sz="2400" dirty="0" err="1" smtClean="0">
                <a:solidFill>
                  <a:srgbClr val="002060"/>
                </a:solidFill>
              </a:rPr>
              <a:t>μm</a:t>
            </a:r>
            <a:r>
              <a:rPr lang="en-US" sz="2400" dirty="0" smtClean="0">
                <a:solidFill>
                  <a:srgbClr val="002060"/>
                </a:solidFill>
              </a:rPr>
              <a:t> and the air cell wall thickness to 100-150 </a:t>
            </a:r>
            <a:r>
              <a:rPr lang="en-US" sz="2400" dirty="0" err="1" smtClean="0">
                <a:solidFill>
                  <a:srgbClr val="002060"/>
                </a:solidFill>
              </a:rPr>
              <a:t>μm</a:t>
            </a:r>
            <a:r>
              <a:rPr lang="en-US" sz="2400" dirty="0" smtClean="0">
                <a:solidFill>
                  <a:srgbClr val="002060"/>
                </a:solidFill>
              </a:rPr>
              <a:t>.</a:t>
            </a:r>
          </a:p>
          <a:p>
            <a:pPr>
              <a:buFont typeface="Wingdings" pitchFamily="2" charset="2"/>
              <a:buChar char="Ø"/>
            </a:pPr>
            <a:r>
              <a:rPr lang="en-US" sz="2400" dirty="0" smtClean="0">
                <a:solidFill>
                  <a:srgbClr val="002060"/>
                </a:solidFill>
              </a:rPr>
              <a:t>For cooling, evaporating coolants in the temperature range of -20 to -30 °C are used in the cooling jacket.</a:t>
            </a:r>
            <a:br>
              <a:rPr lang="en-US" sz="2400" dirty="0" smtClean="0">
                <a:solidFill>
                  <a:srgbClr val="002060"/>
                </a:solidFill>
              </a:rPr>
            </a:b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fontScale="90000"/>
          </a:bodyPr>
          <a:lstStyle/>
          <a:p>
            <a:r>
              <a:rPr lang="en-US" sz="4400" b="1" dirty="0" smtClean="0"/>
              <a:t/>
            </a:r>
            <a:br>
              <a:rPr lang="en-US" sz="4400" b="1" dirty="0" smtClean="0"/>
            </a:br>
            <a:r>
              <a:rPr lang="en-US" sz="4400" b="1" dirty="0" smtClean="0">
                <a:solidFill>
                  <a:srgbClr val="FF0000"/>
                </a:solidFill>
              </a:rPr>
              <a:t>Pumps in continuous Freezer</a:t>
            </a:r>
            <a:r>
              <a:rPr lang="en-US" sz="4400" dirty="0" smtClean="0"/>
              <a:t/>
            </a:r>
            <a:br>
              <a:rPr lang="en-US" sz="4400" dirty="0" smtClean="0"/>
            </a:br>
            <a:endParaRPr lang="en-US" dirty="0"/>
          </a:p>
        </p:txBody>
      </p:sp>
      <p:sp>
        <p:nvSpPr>
          <p:cNvPr id="3" name="Content Placeholder 2"/>
          <p:cNvSpPr>
            <a:spLocks noGrp="1"/>
          </p:cNvSpPr>
          <p:nvPr>
            <p:ph idx="1"/>
          </p:nvPr>
        </p:nvSpPr>
        <p:spPr>
          <a:xfrm>
            <a:off x="1000100" y="1000108"/>
            <a:ext cx="8005026" cy="5319730"/>
          </a:xfrm>
        </p:spPr>
        <p:txBody>
          <a:bodyPr>
            <a:normAutofit fontScale="92500" lnSpcReduction="10000"/>
          </a:bodyPr>
          <a:lstStyle/>
          <a:p>
            <a:pPr algn="just">
              <a:buFont typeface="Wingdings" pitchFamily="2" charset="2"/>
              <a:buChar char="Ø"/>
            </a:pPr>
            <a:r>
              <a:rPr lang="en-US" sz="2400" dirty="0" smtClean="0">
                <a:solidFill>
                  <a:srgbClr val="002060"/>
                </a:solidFill>
              </a:rPr>
              <a:t>Pumps </a:t>
            </a:r>
            <a:r>
              <a:rPr lang="en-US" sz="2400" dirty="0" smtClean="0">
                <a:solidFill>
                  <a:srgbClr val="002060"/>
                </a:solidFill>
              </a:rPr>
              <a:t>of ice-cream freezers are usually of the rotary type with the capability to pump against pressure of 7-14 kg/cm</a:t>
            </a:r>
            <a:r>
              <a:rPr lang="en-US" sz="2400" baseline="30000" dirty="0" smtClean="0">
                <a:solidFill>
                  <a:srgbClr val="002060"/>
                </a:solidFill>
              </a:rPr>
              <a:t>2</a:t>
            </a:r>
            <a:r>
              <a:rPr lang="en-US" sz="2400" dirty="0" smtClean="0">
                <a:solidFill>
                  <a:srgbClr val="002060"/>
                </a:solidFill>
              </a:rPr>
              <a:t>(690-1380 </a:t>
            </a:r>
            <a:r>
              <a:rPr lang="en-US" sz="2400" dirty="0" err="1" smtClean="0">
                <a:solidFill>
                  <a:srgbClr val="002060"/>
                </a:solidFill>
              </a:rPr>
              <a:t>kPa</a:t>
            </a:r>
            <a:r>
              <a:rPr lang="en-US" sz="2400" dirty="0" smtClean="0">
                <a:solidFill>
                  <a:srgbClr val="002060"/>
                </a:solidFill>
              </a:rPr>
              <a:t>) with reasonable volumetric efficiency. There are two general pumping arrangements, both designed as a part of the overrun system. </a:t>
            </a:r>
            <a:endParaRPr lang="en-US" sz="2400" dirty="0" smtClean="0">
              <a:solidFill>
                <a:srgbClr val="002060"/>
              </a:solidFill>
            </a:endParaRPr>
          </a:p>
          <a:p>
            <a:pPr algn="just">
              <a:buFont typeface="Wingdings" pitchFamily="2" charset="2"/>
              <a:buChar char="Ø"/>
            </a:pPr>
            <a:r>
              <a:rPr lang="en-US" sz="2400" dirty="0" smtClean="0">
                <a:solidFill>
                  <a:srgbClr val="002060"/>
                </a:solidFill>
              </a:rPr>
              <a:t>The first employ </a:t>
            </a:r>
            <a:r>
              <a:rPr lang="en-US" sz="2400" dirty="0" smtClean="0">
                <a:solidFill>
                  <a:srgbClr val="002060"/>
                </a:solidFill>
              </a:rPr>
              <a:t>to </a:t>
            </a:r>
            <a:r>
              <a:rPr lang="en-US" sz="2400" dirty="0" smtClean="0">
                <a:solidFill>
                  <a:srgbClr val="002060"/>
                </a:solidFill>
              </a:rPr>
              <a:t>pump or meter the mix into the freezing </a:t>
            </a:r>
            <a:r>
              <a:rPr lang="en-US" sz="2400" dirty="0" smtClean="0">
                <a:solidFill>
                  <a:srgbClr val="002060"/>
                </a:solidFill>
              </a:rPr>
              <a:t>cylinder. The </a:t>
            </a:r>
            <a:r>
              <a:rPr lang="en-US" sz="2400" dirty="0" smtClean="0">
                <a:solidFill>
                  <a:srgbClr val="002060"/>
                </a:solidFill>
              </a:rPr>
              <a:t>outlet of this pump leads to a second pump through a pipe, which has provision to allow controlled quantity of </a:t>
            </a:r>
            <a:r>
              <a:rPr lang="en-US" sz="2400" dirty="0" smtClean="0">
                <a:solidFill>
                  <a:srgbClr val="002060"/>
                </a:solidFill>
              </a:rPr>
              <a:t>air plus it has </a:t>
            </a:r>
            <a:r>
              <a:rPr lang="en-US" sz="2400" dirty="0" smtClean="0">
                <a:solidFill>
                  <a:srgbClr val="002060"/>
                </a:solidFill>
              </a:rPr>
              <a:t>a hold-back valve at the ice cream discharge port. The hold-back valve may be spring loaded with manual adjustment, it may have an air operator with adjustable air pressure supplying the operating power. The hold-back valve permits imposing a pressure on the cylinder during freezing which compresses the air admitted with the mix for overrun. Cylinder pressure of 3.5-4.0 atmospheres keeps the volume of air in the freezing cylinder sufficiently small so that it does not significantly lower the internal heat transfer out from and through the mix. </a:t>
            </a:r>
            <a:endParaRPr lang="en-US" sz="2200" dirty="0" smtClean="0">
              <a:solidFill>
                <a:srgbClr val="002060"/>
              </a:solidFill>
            </a:endParaRP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582594"/>
          </a:xfrm>
        </p:spPr>
        <p:txBody>
          <a:bodyPr>
            <a:normAutofit fontScale="90000"/>
          </a:bodyPr>
          <a:lstStyle/>
          <a:p>
            <a:r>
              <a:rPr lang="en-US" sz="3200" b="1" dirty="0" smtClean="0"/>
              <a:t/>
            </a:r>
            <a:br>
              <a:rPr lang="en-US" sz="3200" b="1" dirty="0" smtClean="0"/>
            </a:br>
            <a:r>
              <a:rPr lang="en-US" sz="3200" b="1" dirty="0" smtClean="0">
                <a:solidFill>
                  <a:srgbClr val="FF0000"/>
                </a:solidFill>
              </a:rPr>
              <a:t>Controls </a:t>
            </a:r>
            <a:r>
              <a:rPr lang="en-US" sz="3200" b="1" dirty="0" smtClean="0">
                <a:solidFill>
                  <a:srgbClr val="FF0000"/>
                </a:solidFill>
              </a:rPr>
              <a:t>and </a:t>
            </a:r>
            <a:r>
              <a:rPr lang="en-US" sz="3200" b="1" dirty="0" smtClean="0">
                <a:solidFill>
                  <a:srgbClr val="FF0000"/>
                </a:solidFill>
              </a:rPr>
              <a:t>Automation in Freezer</a:t>
            </a:r>
            <a:r>
              <a:rPr lang="en-US" sz="3200" dirty="0" smtClean="0"/>
              <a:t/>
            </a:r>
            <a:br>
              <a:rPr lang="en-US" sz="3200" dirty="0" smtClean="0"/>
            </a:br>
            <a:endParaRPr lang="en-US" sz="3200" dirty="0"/>
          </a:p>
        </p:txBody>
      </p:sp>
      <p:sp>
        <p:nvSpPr>
          <p:cNvPr id="3" name="Content Placeholder 2"/>
          <p:cNvSpPr>
            <a:spLocks noGrp="1"/>
          </p:cNvSpPr>
          <p:nvPr>
            <p:ph idx="1"/>
          </p:nvPr>
        </p:nvSpPr>
        <p:spPr>
          <a:xfrm>
            <a:off x="571472" y="1000108"/>
            <a:ext cx="8362216" cy="5248292"/>
          </a:xfrm>
        </p:spPr>
        <p:txBody>
          <a:bodyPr>
            <a:normAutofit fontScale="92500" lnSpcReduction="20000"/>
          </a:bodyPr>
          <a:lstStyle/>
          <a:p>
            <a:pPr algn="just">
              <a:buFont typeface="Wingdings" pitchFamily="2" charset="2"/>
              <a:buChar char="Ø"/>
            </a:pPr>
            <a:r>
              <a:rPr lang="en-US" sz="2400" dirty="0" smtClean="0">
                <a:solidFill>
                  <a:srgbClr val="002060"/>
                </a:solidFill>
              </a:rPr>
              <a:t>O</a:t>
            </a:r>
            <a:r>
              <a:rPr lang="en-US" sz="2400" dirty="0" smtClean="0">
                <a:solidFill>
                  <a:srgbClr val="002060"/>
                </a:solidFill>
              </a:rPr>
              <a:t>n-off </a:t>
            </a:r>
            <a:r>
              <a:rPr lang="en-US" sz="2400" dirty="0" smtClean="0">
                <a:solidFill>
                  <a:srgbClr val="002060"/>
                </a:solidFill>
              </a:rPr>
              <a:t>switches for pump and dasher </a:t>
            </a:r>
            <a:r>
              <a:rPr lang="en-US" sz="2400" dirty="0" smtClean="0">
                <a:solidFill>
                  <a:srgbClr val="002060"/>
                </a:solidFill>
              </a:rPr>
              <a:t>motors and </a:t>
            </a:r>
            <a:r>
              <a:rPr lang="en-US" sz="2400" dirty="0" smtClean="0">
                <a:solidFill>
                  <a:srgbClr val="002060"/>
                </a:solidFill>
              </a:rPr>
              <a:t>for air compressor motors </a:t>
            </a:r>
            <a:r>
              <a:rPr lang="en-US" sz="2400" dirty="0" smtClean="0">
                <a:solidFill>
                  <a:srgbClr val="002060"/>
                </a:solidFill>
              </a:rPr>
              <a:t> </a:t>
            </a:r>
          </a:p>
          <a:p>
            <a:pPr algn="just">
              <a:buFont typeface="Wingdings" pitchFamily="2" charset="2"/>
              <a:buChar char="Ø"/>
            </a:pPr>
            <a:r>
              <a:rPr lang="en-US" sz="2400" dirty="0" smtClean="0">
                <a:solidFill>
                  <a:srgbClr val="002060"/>
                </a:solidFill>
              </a:rPr>
              <a:t>Switch for solenoid </a:t>
            </a:r>
            <a:r>
              <a:rPr lang="en-US" sz="2400" dirty="0" smtClean="0">
                <a:solidFill>
                  <a:srgbClr val="002060"/>
                </a:solidFill>
              </a:rPr>
              <a:t>valves on hot gas defrost lines, air lines and refrigerant supply lines, speed regulation of pumps, </a:t>
            </a:r>
            <a:endParaRPr lang="en-US" sz="2400" dirty="0" smtClean="0">
              <a:solidFill>
                <a:srgbClr val="002060"/>
              </a:solidFill>
            </a:endParaRPr>
          </a:p>
          <a:p>
            <a:pPr algn="just">
              <a:buFont typeface="Wingdings" pitchFamily="2" charset="2"/>
              <a:buChar char="Ø"/>
            </a:pPr>
            <a:r>
              <a:rPr lang="en-US" sz="2400" dirty="0" smtClean="0">
                <a:solidFill>
                  <a:srgbClr val="002060"/>
                </a:solidFill>
              </a:rPr>
              <a:t>Refrigeration </a:t>
            </a:r>
            <a:r>
              <a:rPr lang="en-US" sz="2400" dirty="0" smtClean="0">
                <a:solidFill>
                  <a:srgbClr val="002060"/>
                </a:solidFill>
              </a:rPr>
              <a:t>supply and back </a:t>
            </a:r>
            <a:r>
              <a:rPr lang="en-US" sz="2400" dirty="0" smtClean="0">
                <a:solidFill>
                  <a:srgbClr val="002060"/>
                </a:solidFill>
              </a:rPr>
              <a:t>pressure control valves</a:t>
            </a:r>
          </a:p>
          <a:p>
            <a:pPr algn="just">
              <a:buFont typeface="Wingdings" pitchFamily="2" charset="2"/>
              <a:buChar char="Ø"/>
            </a:pPr>
            <a:r>
              <a:rPr lang="en-US" sz="2400" dirty="0" smtClean="0">
                <a:solidFill>
                  <a:srgbClr val="002060"/>
                </a:solidFill>
              </a:rPr>
              <a:t>Pressure </a:t>
            </a:r>
            <a:r>
              <a:rPr lang="en-US" sz="2400" dirty="0" smtClean="0">
                <a:solidFill>
                  <a:srgbClr val="002060"/>
                </a:solidFill>
              </a:rPr>
              <a:t>gauges for the refrigeration system and cylinder or air pressure and </a:t>
            </a:r>
            <a:endParaRPr lang="en-US" sz="2400" dirty="0" smtClean="0">
              <a:solidFill>
                <a:srgbClr val="002060"/>
              </a:solidFill>
            </a:endParaRPr>
          </a:p>
          <a:p>
            <a:pPr algn="just">
              <a:buFont typeface="Wingdings" pitchFamily="2" charset="2"/>
              <a:buChar char="Ø"/>
            </a:pPr>
            <a:r>
              <a:rPr lang="en-US" sz="2400" dirty="0" smtClean="0">
                <a:solidFill>
                  <a:srgbClr val="002060"/>
                </a:solidFill>
              </a:rPr>
              <a:t>D</a:t>
            </a:r>
            <a:r>
              <a:rPr lang="en-US" sz="2400" dirty="0" smtClean="0">
                <a:solidFill>
                  <a:srgbClr val="002060"/>
                </a:solidFill>
              </a:rPr>
              <a:t>asher </a:t>
            </a:r>
            <a:r>
              <a:rPr lang="en-US" sz="2400" dirty="0" smtClean="0">
                <a:solidFill>
                  <a:srgbClr val="002060"/>
                </a:solidFill>
              </a:rPr>
              <a:t>motor ammeter, wattmeter or motor load indicator. </a:t>
            </a:r>
            <a:endParaRPr lang="en-US" sz="2400" dirty="0" smtClean="0">
              <a:solidFill>
                <a:srgbClr val="002060"/>
              </a:solidFill>
            </a:endParaRPr>
          </a:p>
          <a:p>
            <a:pPr algn="just">
              <a:buFont typeface="Wingdings" pitchFamily="2" charset="2"/>
              <a:buChar char="Ø"/>
            </a:pPr>
            <a:r>
              <a:rPr lang="en-US" sz="2400" dirty="0" smtClean="0">
                <a:solidFill>
                  <a:srgbClr val="002060"/>
                </a:solidFill>
              </a:rPr>
              <a:t>A </a:t>
            </a:r>
            <a:r>
              <a:rPr lang="en-US" sz="2400" dirty="0" smtClean="0">
                <a:solidFill>
                  <a:srgbClr val="002060"/>
                </a:solidFill>
              </a:rPr>
              <a:t>viscosity meter and controller, and a programmable controller or micro-processor to operate and control most functions of the ice cream freezer.</a:t>
            </a:r>
          </a:p>
          <a:p>
            <a:pPr algn="just"/>
            <a:r>
              <a:rPr lang="en-US" sz="2400" dirty="0" smtClean="0">
                <a:solidFill>
                  <a:srgbClr val="002060"/>
                </a:solidFill>
              </a:rPr>
              <a:t>The modern ice cream </a:t>
            </a:r>
            <a:r>
              <a:rPr lang="en-US" sz="2400" dirty="0" smtClean="0">
                <a:solidFill>
                  <a:srgbClr val="002060"/>
                </a:solidFill>
              </a:rPr>
              <a:t>freezers equipped with </a:t>
            </a:r>
            <a:r>
              <a:rPr lang="en-US" sz="2400" dirty="0" smtClean="0">
                <a:solidFill>
                  <a:srgbClr val="002060"/>
                </a:solidFill>
              </a:rPr>
              <a:t>a micro-processor programmed to control all the function of operation including overrun, viscosity of product, cylinder pressure, all operating steps such as start up, routine or emergency shutdown, resumption of operation after an automatic shutdown when the reason for shutdown has been corrected.</a:t>
            </a:r>
          </a:p>
          <a:p>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071678"/>
            <a:ext cx="3543315" cy="2571767"/>
          </a:xfrm>
          <a:prstGeom prst="rect">
            <a:avLst/>
          </a:prstGeom>
        </p:spPr>
        <p:txBody>
          <a:bodyPr wrap="none" fromWordArt="1">
            <a:prstTxWarp prst="textSlantUp">
              <a:avLst>
                <a:gd name="adj" fmla="val 55556"/>
              </a:avLst>
            </a:prstTxWarp>
          </a:bodyPr>
          <a:lstStyle/>
          <a:p>
            <a:pPr algn="ctr"/>
            <a:r>
              <a:rPr lang="en-US" sz="3200" kern="10" dirty="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398</TotalTime>
  <Words>788</Words>
  <Application>Microsoft Office PowerPoint</Application>
  <PresentationFormat>On-screen Show (4:3)</PresentationFormat>
  <Paragraphs>80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ICECREAM MAKING EQUIPMENTS </vt:lpstr>
      <vt:lpstr>MANUFACTURE OF ICE-CREAM</vt:lpstr>
      <vt:lpstr>Flow Diagram of Manufacture of Ice Cream</vt:lpstr>
      <vt:lpstr>Horizontal batch freezer</vt:lpstr>
      <vt:lpstr> Continuous Ice-Cream Freezer </vt:lpstr>
      <vt:lpstr>Continuous Ice-Cream Freezer</vt:lpstr>
      <vt:lpstr> Pumps in continuous Freezer </vt:lpstr>
      <vt:lpstr> Controls and Automation in Freezer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50</cp:revision>
  <dcterms:created xsi:type="dcterms:W3CDTF">2020-03-28T11:52:41Z</dcterms:created>
  <dcterms:modified xsi:type="dcterms:W3CDTF">2020-05-06T03:37:59Z</dcterms:modified>
</cp:coreProperties>
</file>